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71" r:id="rId3"/>
    <p:sldId id="279" r:id="rId4"/>
    <p:sldId id="280" r:id="rId5"/>
    <p:sldId id="281" r:id="rId6"/>
    <p:sldId id="258" r:id="rId7"/>
    <p:sldId id="259" r:id="rId8"/>
    <p:sldId id="277" r:id="rId9"/>
    <p:sldId id="278" r:id="rId10"/>
    <p:sldId id="261" r:id="rId11"/>
    <p:sldId id="282" r:id="rId12"/>
    <p:sldId id="268"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3B0EFB-1E29-44C0-B8C4-98C16773DB9D}" type="datetimeFigureOut">
              <a:rPr lang="it-IT" smtClean="0"/>
              <a:pPr/>
              <a:t>16/12/2024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5A04FF-51AB-4BB0-9A24-56D72CE7CF10}"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2EB99EE8-E81B-479E-97B0-CF4547280FA0}" type="datetime1">
              <a:rPr lang="it-IT" smtClean="0"/>
              <a:pPr/>
              <a:t>16/12/2024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638F805-12A6-466B-AD68-3BADDF56A04F}"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0B062CE-6F9D-42C9-AB8D-1261485A5BC7}" type="datetime1">
              <a:rPr lang="it-IT" smtClean="0"/>
              <a:pPr/>
              <a:t>16/12/2024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638F805-12A6-466B-AD68-3BADDF56A04F}"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85EB7DC-D97F-4ECA-BDEF-CFF9A2E93908}" type="datetime1">
              <a:rPr lang="it-IT" smtClean="0"/>
              <a:pPr/>
              <a:t>16/12/2024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638F805-12A6-466B-AD68-3BADDF56A04F}"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FA6A020-A895-4095-BD6C-3EFA913F56C2}" type="datetime1">
              <a:rPr lang="it-IT" smtClean="0"/>
              <a:pPr/>
              <a:t>16/12/2024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638F805-12A6-466B-AD68-3BADDF56A04F}"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F0C6444F-7F22-4B87-AD9E-195389829BBF}" type="datetime1">
              <a:rPr lang="it-IT" smtClean="0"/>
              <a:pPr/>
              <a:t>16/12/2024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638F805-12A6-466B-AD68-3BADDF56A04F}"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F5DB4E33-FB0E-404F-AE3B-1C5C8DF93187}" type="datetime1">
              <a:rPr lang="it-IT" smtClean="0"/>
              <a:pPr/>
              <a:t>16/12/2024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638F805-12A6-466B-AD68-3BADDF56A04F}"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C3B2F87C-40B7-4FFC-BF91-A4F5E1E94B72}" type="datetime1">
              <a:rPr lang="it-IT" smtClean="0"/>
              <a:pPr/>
              <a:t>16/12/2024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638F805-12A6-466B-AD68-3BADDF56A04F}"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FEA8B237-F7B7-475D-9855-6ED9A9CD98B2}" type="datetime1">
              <a:rPr lang="it-IT" smtClean="0"/>
              <a:pPr/>
              <a:t>16/12/2024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638F805-12A6-466B-AD68-3BADDF56A04F}"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6FA2E85-20C9-4046-BD8B-D81B21B0259C}" type="datetime1">
              <a:rPr lang="it-IT" smtClean="0"/>
              <a:pPr/>
              <a:t>16/12/2024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638F805-12A6-466B-AD68-3BADDF56A04F}"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02E9423-D73E-4A3E-B922-5A8A9BCA45DA}" type="datetime1">
              <a:rPr lang="it-IT" smtClean="0"/>
              <a:pPr/>
              <a:t>16/12/2024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638F805-12A6-466B-AD68-3BADDF56A04F}"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1DBD8131-3327-4548-9776-0B180C6C52D0}" type="datetime1">
              <a:rPr lang="it-IT" smtClean="0"/>
              <a:pPr/>
              <a:t>16/12/2024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638F805-12A6-466B-AD68-3BADDF56A04F}"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212E68-897E-4F47-B9EC-0A712CB2F894}" type="datetime1">
              <a:rPr lang="it-IT" smtClean="0"/>
              <a:pPr/>
              <a:t>16/12/2024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38F805-12A6-466B-AD68-3BADDF56A04F}"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2843808" y="136525"/>
            <a:ext cx="4176464" cy="412155"/>
          </a:xfrm>
        </p:spPr>
        <p:txBody>
          <a:bodyPr>
            <a:normAutofit fontScale="90000"/>
          </a:bodyPr>
          <a:lstStyle/>
          <a:p>
            <a:r>
              <a:rPr lang="it-IT" sz="3200" b="1" dirty="0">
                <a:solidFill>
                  <a:srgbClr val="002060"/>
                </a:solidFill>
              </a:rPr>
              <a:t>Presentazione del libro</a:t>
            </a:r>
          </a:p>
        </p:txBody>
      </p:sp>
      <p:sp>
        <p:nvSpPr>
          <p:cNvPr id="6" name="Segnaposto data 5"/>
          <p:cNvSpPr>
            <a:spLocks noGrp="1"/>
          </p:cNvSpPr>
          <p:nvPr>
            <p:ph type="dt" sz="half" idx="10"/>
          </p:nvPr>
        </p:nvSpPr>
        <p:spPr/>
        <p:txBody>
          <a:bodyPr/>
          <a:lstStyle/>
          <a:p>
            <a:fld id="{72BB70EE-1AF0-4A11-A407-0EF285A86ED0}" type="datetime1">
              <a:rPr lang="it-IT" smtClean="0"/>
              <a:pPr/>
              <a:t>16/12/2024</a:t>
            </a:fld>
            <a:endParaRPr lang="it-IT" dirty="0"/>
          </a:p>
        </p:txBody>
      </p:sp>
      <p:sp>
        <p:nvSpPr>
          <p:cNvPr id="7" name="Segnaposto numero diapositiva 6"/>
          <p:cNvSpPr>
            <a:spLocks noGrp="1"/>
          </p:cNvSpPr>
          <p:nvPr>
            <p:ph type="sldNum" sz="quarter" idx="12"/>
          </p:nvPr>
        </p:nvSpPr>
        <p:spPr>
          <a:xfrm>
            <a:off x="6553200" y="6356349"/>
            <a:ext cx="2133600" cy="365125"/>
          </a:xfrm>
        </p:spPr>
        <p:txBody>
          <a:bodyPr/>
          <a:lstStyle/>
          <a:p>
            <a:fld id="{D638F805-12A6-466B-AD68-3BADDF56A04F}" type="slidenum">
              <a:rPr lang="it-IT" smtClean="0"/>
              <a:pPr/>
              <a:t>1</a:t>
            </a:fld>
            <a:endParaRPr lang="it-IT"/>
          </a:p>
        </p:txBody>
      </p:sp>
      <p:pic>
        <p:nvPicPr>
          <p:cNvPr id="1026" name="Picture 2" descr="D:\Documenti\Desktop\Dio sconosciuto ai ragazzi di oggi\cop7libro1.jpg"/>
          <p:cNvPicPr>
            <a:picLocks noChangeAspect="1" noChangeArrowheads="1"/>
          </p:cNvPicPr>
          <p:nvPr/>
        </p:nvPicPr>
        <p:blipFill>
          <a:blip r:embed="rId2" cstate="print"/>
          <a:srcRect/>
          <a:stretch>
            <a:fillRect/>
          </a:stretch>
        </p:blipFill>
        <p:spPr bwMode="auto">
          <a:xfrm>
            <a:off x="3059832" y="620688"/>
            <a:ext cx="3695700" cy="56864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79512" y="0"/>
            <a:ext cx="8712968" cy="720080"/>
          </a:xfrm>
        </p:spPr>
        <p:txBody>
          <a:bodyPr>
            <a:normAutofit lnSpcReduction="10000"/>
          </a:bodyPr>
          <a:lstStyle/>
          <a:p>
            <a:r>
              <a:rPr lang="it-IT" sz="4400" b="1" dirty="0" smtClean="0">
                <a:solidFill>
                  <a:srgbClr val="00B050"/>
                </a:solidFill>
              </a:rPr>
              <a:t>Perché non parli più con noi?</a:t>
            </a:r>
          </a:p>
          <a:p>
            <a:endParaRPr lang="it-IT" sz="4400" b="1" dirty="0">
              <a:solidFill>
                <a:srgbClr val="FF0000"/>
              </a:solidFill>
            </a:endParaRPr>
          </a:p>
        </p:txBody>
      </p:sp>
      <p:sp>
        <p:nvSpPr>
          <p:cNvPr id="7" name="Segnaposto data 6"/>
          <p:cNvSpPr>
            <a:spLocks noGrp="1"/>
          </p:cNvSpPr>
          <p:nvPr>
            <p:ph type="dt" sz="half" idx="10"/>
          </p:nvPr>
        </p:nvSpPr>
        <p:spPr/>
        <p:txBody>
          <a:bodyPr/>
          <a:lstStyle/>
          <a:p>
            <a:fld id="{EFA3C555-5CDC-4491-B854-BAF19AD01008}" type="datetime1">
              <a:rPr lang="it-IT" smtClean="0"/>
              <a:pPr/>
              <a:t>16/12/2024</a:t>
            </a:fld>
            <a:endParaRPr lang="it-IT" dirty="0"/>
          </a:p>
        </p:txBody>
      </p:sp>
      <p:sp>
        <p:nvSpPr>
          <p:cNvPr id="8" name="Segnaposto numero diapositiva 7"/>
          <p:cNvSpPr>
            <a:spLocks noGrp="1"/>
          </p:cNvSpPr>
          <p:nvPr>
            <p:ph type="sldNum" sz="quarter" idx="12"/>
          </p:nvPr>
        </p:nvSpPr>
        <p:spPr/>
        <p:txBody>
          <a:bodyPr/>
          <a:lstStyle/>
          <a:p>
            <a:fld id="{D638F805-12A6-466B-AD68-3BADDF56A04F}" type="slidenum">
              <a:rPr lang="it-IT" smtClean="0"/>
              <a:pPr/>
              <a:t>10</a:t>
            </a:fld>
            <a:endParaRPr lang="it-IT" dirty="0"/>
          </a:p>
        </p:txBody>
      </p:sp>
      <p:sp>
        <p:nvSpPr>
          <p:cNvPr id="9" name="CasellaDiTesto 8"/>
          <p:cNvSpPr txBox="1"/>
          <p:nvPr/>
        </p:nvSpPr>
        <p:spPr>
          <a:xfrm>
            <a:off x="971600" y="692696"/>
            <a:ext cx="7200800" cy="523220"/>
          </a:xfrm>
          <a:prstGeom prst="rect">
            <a:avLst/>
          </a:prstGeom>
          <a:noFill/>
        </p:spPr>
        <p:txBody>
          <a:bodyPr wrap="square" rtlCol="0">
            <a:spAutoFit/>
          </a:bodyPr>
          <a:lstStyle/>
          <a:p>
            <a:pPr algn="ctr"/>
            <a:r>
              <a:rPr lang="it-IT" sz="2800" b="1" dirty="0">
                <a:solidFill>
                  <a:srgbClr val="002060"/>
                </a:solidFill>
              </a:rPr>
              <a:t>Capitolo </a:t>
            </a:r>
            <a:r>
              <a:rPr lang="it-IT" sz="2800" b="1" dirty="0" smtClean="0">
                <a:solidFill>
                  <a:srgbClr val="002060"/>
                </a:solidFill>
              </a:rPr>
              <a:t>5. Da chiacchierone a taciturno</a:t>
            </a:r>
            <a:endParaRPr lang="it-IT" sz="2800" b="1" dirty="0">
              <a:solidFill>
                <a:srgbClr val="002060"/>
              </a:solidFill>
            </a:endParaRPr>
          </a:p>
        </p:txBody>
      </p:sp>
      <p:sp>
        <p:nvSpPr>
          <p:cNvPr id="2" name="CasellaDiTesto 1">
            <a:extLst>
              <a:ext uri="{FF2B5EF4-FFF2-40B4-BE49-F238E27FC236}">
                <a16:creationId xmlns:a16="http://schemas.microsoft.com/office/drawing/2014/main" xmlns="" id="{C6599D76-9C7D-4A47-22DE-5F1B97FC0F5D}"/>
              </a:ext>
            </a:extLst>
          </p:cNvPr>
          <p:cNvSpPr txBox="1"/>
          <p:nvPr/>
        </p:nvSpPr>
        <p:spPr>
          <a:xfrm>
            <a:off x="4572000" y="1268760"/>
            <a:ext cx="4320480" cy="3046988"/>
          </a:xfrm>
          <a:prstGeom prst="rect">
            <a:avLst/>
          </a:prstGeom>
          <a:solidFill>
            <a:srgbClr val="FFFF00"/>
          </a:solidFill>
          <a:ln w="25400">
            <a:solidFill>
              <a:srgbClr val="FF0000"/>
            </a:solidFill>
          </a:ln>
        </p:spPr>
        <p:txBody>
          <a:bodyPr wrap="square" rtlCol="0">
            <a:spAutoFit/>
          </a:bodyPr>
          <a:lstStyle/>
          <a:p>
            <a:pPr algn="just" fontAlgn="base"/>
            <a:r>
              <a:rPr lang="it-IT" sz="1200" b="1" dirty="0" smtClean="0"/>
              <a:t>Improvvisamente, tuo figlio, un tempo chiacchierone, non ti parla più. Non ti sembra vero. Fino a poco tempo fa cercava in continuazione la tua attenzione, mentre ora si nasconde per ore nella sua stanza. Ti sembra di non riconoscerlo più, non ti spieghi cosa gli sia successo.	</a:t>
            </a:r>
          </a:p>
          <a:p>
            <a:pPr algn="just" fontAlgn="base"/>
            <a:r>
              <a:rPr lang="it-IT" sz="1200" b="1" dirty="0" smtClean="0"/>
              <a:t>Certamente, non è piacevole avere a che fare con un figlio che sta la maggior parte del tempo in silenzio, soprattutto se hai la sensazione che non sia cambiato nulla di recente, e se il vostro rapporto era particolarmente stretto.</a:t>
            </a:r>
          </a:p>
          <a:p>
            <a:pPr algn="just" fontAlgn="base"/>
            <a:r>
              <a:rPr lang="it-IT" sz="1200" b="1" dirty="0" smtClean="0"/>
              <a:t>Tuttavia, ci sono delle cose che bisogna considerare e che è importante che un genitore deve sapere. L’allontanamento dai genitori non solo è normale, ma è anche una fase necessaria dello sviluppo dell’adolescenza. Navigare in questa transizione verso l’indipendenza è difficile e, per quanto i ragazzi fanno fatica ad ammetterlo, hanno ancora bisogno che i genitori rimangano connessi e coinvolti nella loro vita.</a:t>
            </a:r>
            <a:endParaRPr lang="it-IT" sz="1200" b="1" dirty="0"/>
          </a:p>
        </p:txBody>
      </p:sp>
      <p:sp>
        <p:nvSpPr>
          <p:cNvPr id="17" name="Freccia a destra 16"/>
          <p:cNvSpPr/>
          <p:nvPr/>
        </p:nvSpPr>
        <p:spPr>
          <a:xfrm>
            <a:off x="251520" y="4077072"/>
            <a:ext cx="417646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sz="1600" dirty="0" smtClean="0"/>
              <a:t>Alcuni suggerimenti pratici</a:t>
            </a:r>
            <a:endParaRPr lang="it-IT" sz="3600" dirty="0" smtClean="0">
              <a:solidFill>
                <a:schemeClr val="tx1"/>
              </a:solidFill>
              <a:latin typeface="Arial" pitchFamily="34" charset="0"/>
              <a:cs typeface="Arial" pitchFamily="34" charset="0"/>
            </a:endParaRPr>
          </a:p>
        </p:txBody>
      </p:sp>
      <p:sp>
        <p:nvSpPr>
          <p:cNvPr id="18" name="Freccia a destra 17"/>
          <p:cNvSpPr/>
          <p:nvPr/>
        </p:nvSpPr>
        <p:spPr>
          <a:xfrm>
            <a:off x="251520" y="2636912"/>
            <a:ext cx="417646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dirty="0" smtClean="0"/>
              <a:t>L’amico del cuore</a:t>
            </a:r>
            <a:r>
              <a:rPr lang="it-IT" sz="2000" dirty="0">
                <a:latin typeface="Times New Roman" panose="02020603050405020304" pitchFamily="18" charset="0"/>
                <a:ea typeface="Calibri" panose="020F0502020204030204" pitchFamily="34" charset="0"/>
                <a:cs typeface="Times New Roman" panose="02020603050405020304" pitchFamily="18" charset="0"/>
              </a:rPr>
              <a:t>	</a:t>
            </a:r>
            <a:endParaRPr lang="it-IT" sz="2000" b="1" dirty="0">
              <a:solidFill>
                <a:srgbClr val="FFFF00"/>
              </a:solidFill>
            </a:endParaRPr>
          </a:p>
        </p:txBody>
      </p:sp>
      <p:sp>
        <p:nvSpPr>
          <p:cNvPr id="19" name="Freccia a destra 18"/>
          <p:cNvSpPr/>
          <p:nvPr/>
        </p:nvSpPr>
        <p:spPr>
          <a:xfrm>
            <a:off x="251520" y="1916832"/>
            <a:ext cx="417646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dirty="0" smtClean="0"/>
              <a:t>Il gruppo dei pari</a:t>
            </a:r>
            <a:r>
              <a:rPr lang="it-IT" sz="1400" dirty="0" smtClean="0"/>
              <a:t>	</a:t>
            </a:r>
            <a:endParaRPr lang="it-IT" sz="1400" b="1" dirty="0">
              <a:solidFill>
                <a:srgbClr val="FFFF00"/>
              </a:solidFill>
              <a:latin typeface="+mj-lt"/>
              <a:cs typeface="Times New Roman" panose="02020603050405020304" pitchFamily="18" charset="0"/>
            </a:endParaRPr>
          </a:p>
        </p:txBody>
      </p:sp>
      <p:sp>
        <p:nvSpPr>
          <p:cNvPr id="20" name="Freccia a destra 19"/>
          <p:cNvSpPr/>
          <p:nvPr/>
        </p:nvSpPr>
        <p:spPr>
          <a:xfrm>
            <a:off x="251520" y="4797152"/>
            <a:ext cx="417646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sz="1600" dirty="0" smtClean="0"/>
              <a:t>I genitori devono sempre vigilare</a:t>
            </a:r>
            <a:endParaRPr lang="it-IT" sz="3600" dirty="0" smtClean="0">
              <a:solidFill>
                <a:schemeClr val="tx1"/>
              </a:solidFill>
              <a:latin typeface="Arial" pitchFamily="34" charset="0"/>
              <a:cs typeface="Arial" pitchFamily="34" charset="0"/>
            </a:endParaRPr>
          </a:p>
        </p:txBody>
      </p:sp>
      <p:sp>
        <p:nvSpPr>
          <p:cNvPr id="21" name="Freccia a destra 20"/>
          <p:cNvSpPr/>
          <p:nvPr/>
        </p:nvSpPr>
        <p:spPr>
          <a:xfrm>
            <a:off x="251520" y="5517232"/>
            <a:ext cx="417646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sz="1600" dirty="0" smtClean="0"/>
              <a:t>Quando i figli incolpano i genitori</a:t>
            </a:r>
            <a:r>
              <a:rPr lang="it-IT" sz="1400" dirty="0" smtClean="0"/>
              <a:t>	</a:t>
            </a:r>
            <a:endParaRPr lang="it-IT" sz="3200" dirty="0" smtClean="0">
              <a:solidFill>
                <a:schemeClr val="tx1"/>
              </a:solidFill>
              <a:latin typeface="Arial" pitchFamily="34" charset="0"/>
              <a:cs typeface="Arial" pitchFamily="34" charset="0"/>
            </a:endParaRPr>
          </a:p>
        </p:txBody>
      </p:sp>
      <p:sp>
        <p:nvSpPr>
          <p:cNvPr id="23" name="Freccia a destra 22"/>
          <p:cNvSpPr/>
          <p:nvPr/>
        </p:nvSpPr>
        <p:spPr>
          <a:xfrm>
            <a:off x="251520" y="3356992"/>
            <a:ext cx="417646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sz="1600" dirty="0" smtClean="0"/>
              <a:t>I figli cercano l’indipendenza</a:t>
            </a:r>
            <a:endParaRPr lang="it-IT" sz="3600" dirty="0" smtClean="0">
              <a:solidFill>
                <a:schemeClr val="tx1"/>
              </a:solidFill>
              <a:latin typeface="Arial" pitchFamily="34" charset="0"/>
              <a:cs typeface="Arial" pitchFamily="34" charset="0"/>
            </a:endParaRPr>
          </a:p>
        </p:txBody>
      </p:sp>
      <p:sp>
        <p:nvSpPr>
          <p:cNvPr id="24" name="Freccia a destra 23"/>
          <p:cNvSpPr/>
          <p:nvPr/>
        </p:nvSpPr>
        <p:spPr>
          <a:xfrm>
            <a:off x="251520" y="1196752"/>
            <a:ext cx="417646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sz="1600" dirty="0" smtClean="0"/>
              <a:t>Creazione di uno spazio privato</a:t>
            </a:r>
            <a:endParaRPr lang="it-IT" sz="3600" dirty="0" smtClean="0">
              <a:solidFill>
                <a:schemeClr val="tx1"/>
              </a:solidFill>
              <a:latin typeface="Arial" pitchFamily="34" charset="0"/>
              <a:cs typeface="Arial" pitchFamily="34" charset="0"/>
            </a:endParaRPr>
          </a:p>
        </p:txBody>
      </p:sp>
      <p:pic>
        <p:nvPicPr>
          <p:cNvPr id="8194" name="Picture 2" descr="D:\Documenti\Desktop\8.jpg"/>
          <p:cNvPicPr>
            <a:picLocks noChangeAspect="1" noChangeArrowheads="1"/>
          </p:cNvPicPr>
          <p:nvPr/>
        </p:nvPicPr>
        <p:blipFill>
          <a:blip r:embed="rId2" cstate="print"/>
          <a:srcRect/>
          <a:stretch>
            <a:fillRect/>
          </a:stretch>
        </p:blipFill>
        <p:spPr bwMode="auto">
          <a:xfrm>
            <a:off x="4932040" y="4365104"/>
            <a:ext cx="3471814" cy="194421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p:cTn id="14" dur="500" fill="hold"/>
                                        <p:tgtEl>
                                          <p:spTgt spid="24"/>
                                        </p:tgtEl>
                                        <p:attrNameLst>
                                          <p:attrName>ppt_w</p:attrName>
                                        </p:attrNameLst>
                                      </p:cBhvr>
                                      <p:tavLst>
                                        <p:tav tm="0">
                                          <p:val>
                                            <p:fltVal val="0"/>
                                          </p:val>
                                        </p:tav>
                                        <p:tav tm="100000">
                                          <p:val>
                                            <p:strVal val="#ppt_w"/>
                                          </p:val>
                                        </p:tav>
                                      </p:tavLst>
                                    </p:anim>
                                    <p:anim calcmode="lin" valueType="num">
                                      <p:cBhvr>
                                        <p:cTn id="15" dur="500" fill="hold"/>
                                        <p:tgtEl>
                                          <p:spTgt spid="24"/>
                                        </p:tgtEl>
                                        <p:attrNameLst>
                                          <p:attrName>ppt_h</p:attrName>
                                        </p:attrNameLst>
                                      </p:cBhvr>
                                      <p:tavLst>
                                        <p:tav tm="0">
                                          <p:val>
                                            <p:fltVal val="0"/>
                                          </p:val>
                                        </p:tav>
                                        <p:tav tm="100000">
                                          <p:val>
                                            <p:strVal val="#ppt_h"/>
                                          </p:val>
                                        </p:tav>
                                      </p:tavLst>
                                    </p:anim>
                                    <p:animEffect transition="in" filter="fade">
                                      <p:cBhvr>
                                        <p:cTn id="16" dur="500"/>
                                        <p:tgtEl>
                                          <p:spTgt spid="2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p:cTn id="21" dur="500" fill="hold"/>
                                        <p:tgtEl>
                                          <p:spTgt spid="19"/>
                                        </p:tgtEl>
                                        <p:attrNameLst>
                                          <p:attrName>ppt_w</p:attrName>
                                        </p:attrNameLst>
                                      </p:cBhvr>
                                      <p:tavLst>
                                        <p:tav tm="0">
                                          <p:val>
                                            <p:fltVal val="0"/>
                                          </p:val>
                                        </p:tav>
                                        <p:tav tm="100000">
                                          <p:val>
                                            <p:strVal val="#ppt_w"/>
                                          </p:val>
                                        </p:tav>
                                      </p:tavLst>
                                    </p:anim>
                                    <p:anim calcmode="lin" valueType="num">
                                      <p:cBhvr>
                                        <p:cTn id="22" dur="500" fill="hold"/>
                                        <p:tgtEl>
                                          <p:spTgt spid="19"/>
                                        </p:tgtEl>
                                        <p:attrNameLst>
                                          <p:attrName>ppt_h</p:attrName>
                                        </p:attrNameLst>
                                      </p:cBhvr>
                                      <p:tavLst>
                                        <p:tav tm="0">
                                          <p:val>
                                            <p:fltVal val="0"/>
                                          </p:val>
                                        </p:tav>
                                        <p:tav tm="100000">
                                          <p:val>
                                            <p:strVal val="#ppt_h"/>
                                          </p:val>
                                        </p:tav>
                                      </p:tavLst>
                                    </p:anim>
                                    <p:animEffect transition="in" filter="fade">
                                      <p:cBhvr>
                                        <p:cTn id="23" dur="500"/>
                                        <p:tgtEl>
                                          <p:spTgt spid="1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p:cTn id="28" dur="500" fill="hold"/>
                                        <p:tgtEl>
                                          <p:spTgt spid="18"/>
                                        </p:tgtEl>
                                        <p:attrNameLst>
                                          <p:attrName>ppt_w</p:attrName>
                                        </p:attrNameLst>
                                      </p:cBhvr>
                                      <p:tavLst>
                                        <p:tav tm="0">
                                          <p:val>
                                            <p:fltVal val="0"/>
                                          </p:val>
                                        </p:tav>
                                        <p:tav tm="100000">
                                          <p:val>
                                            <p:strVal val="#ppt_w"/>
                                          </p:val>
                                        </p:tav>
                                      </p:tavLst>
                                    </p:anim>
                                    <p:anim calcmode="lin" valueType="num">
                                      <p:cBhvr>
                                        <p:cTn id="29" dur="500" fill="hold"/>
                                        <p:tgtEl>
                                          <p:spTgt spid="18"/>
                                        </p:tgtEl>
                                        <p:attrNameLst>
                                          <p:attrName>ppt_h</p:attrName>
                                        </p:attrNameLst>
                                      </p:cBhvr>
                                      <p:tavLst>
                                        <p:tav tm="0">
                                          <p:val>
                                            <p:fltVal val="0"/>
                                          </p:val>
                                        </p:tav>
                                        <p:tav tm="100000">
                                          <p:val>
                                            <p:strVal val="#ppt_h"/>
                                          </p:val>
                                        </p:tav>
                                      </p:tavLst>
                                    </p:anim>
                                    <p:animEffect transition="in" filter="fade">
                                      <p:cBhvr>
                                        <p:cTn id="30" dur="500"/>
                                        <p:tgtEl>
                                          <p:spTgt spid="18"/>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p:cTn id="35" dur="500" fill="hold"/>
                                        <p:tgtEl>
                                          <p:spTgt spid="23"/>
                                        </p:tgtEl>
                                        <p:attrNameLst>
                                          <p:attrName>ppt_w</p:attrName>
                                        </p:attrNameLst>
                                      </p:cBhvr>
                                      <p:tavLst>
                                        <p:tav tm="0">
                                          <p:val>
                                            <p:fltVal val="0"/>
                                          </p:val>
                                        </p:tav>
                                        <p:tav tm="100000">
                                          <p:val>
                                            <p:strVal val="#ppt_w"/>
                                          </p:val>
                                        </p:tav>
                                      </p:tavLst>
                                    </p:anim>
                                    <p:anim calcmode="lin" valueType="num">
                                      <p:cBhvr>
                                        <p:cTn id="36" dur="500" fill="hold"/>
                                        <p:tgtEl>
                                          <p:spTgt spid="23"/>
                                        </p:tgtEl>
                                        <p:attrNameLst>
                                          <p:attrName>ppt_h</p:attrName>
                                        </p:attrNameLst>
                                      </p:cBhvr>
                                      <p:tavLst>
                                        <p:tav tm="0">
                                          <p:val>
                                            <p:fltVal val="0"/>
                                          </p:val>
                                        </p:tav>
                                        <p:tav tm="100000">
                                          <p:val>
                                            <p:strVal val="#ppt_h"/>
                                          </p:val>
                                        </p:tav>
                                      </p:tavLst>
                                    </p:anim>
                                    <p:animEffect transition="in" filter="fade">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p:cTn id="42" dur="500" fill="hold"/>
                                        <p:tgtEl>
                                          <p:spTgt spid="17"/>
                                        </p:tgtEl>
                                        <p:attrNameLst>
                                          <p:attrName>ppt_w</p:attrName>
                                        </p:attrNameLst>
                                      </p:cBhvr>
                                      <p:tavLst>
                                        <p:tav tm="0">
                                          <p:val>
                                            <p:fltVal val="0"/>
                                          </p:val>
                                        </p:tav>
                                        <p:tav tm="100000">
                                          <p:val>
                                            <p:strVal val="#ppt_w"/>
                                          </p:val>
                                        </p:tav>
                                      </p:tavLst>
                                    </p:anim>
                                    <p:anim calcmode="lin" valueType="num">
                                      <p:cBhvr>
                                        <p:cTn id="43" dur="500" fill="hold"/>
                                        <p:tgtEl>
                                          <p:spTgt spid="17"/>
                                        </p:tgtEl>
                                        <p:attrNameLst>
                                          <p:attrName>ppt_h</p:attrName>
                                        </p:attrNameLst>
                                      </p:cBhvr>
                                      <p:tavLst>
                                        <p:tav tm="0">
                                          <p:val>
                                            <p:fltVal val="0"/>
                                          </p:val>
                                        </p:tav>
                                        <p:tav tm="100000">
                                          <p:val>
                                            <p:strVal val="#ppt_h"/>
                                          </p:val>
                                        </p:tav>
                                      </p:tavLst>
                                    </p:anim>
                                    <p:animEffect transition="in" filter="fade">
                                      <p:cBhvr>
                                        <p:cTn id="44" dur="500"/>
                                        <p:tgtEl>
                                          <p:spTgt spid="17"/>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ppt_w</p:attrName>
                                        </p:attrNameLst>
                                      </p:cBhvr>
                                      <p:tavLst>
                                        <p:tav tm="0">
                                          <p:val>
                                            <p:fltVal val="0"/>
                                          </p:val>
                                        </p:tav>
                                        <p:tav tm="100000">
                                          <p:val>
                                            <p:strVal val="#ppt_w"/>
                                          </p:val>
                                        </p:tav>
                                      </p:tavLst>
                                    </p:anim>
                                    <p:anim calcmode="lin" valueType="num">
                                      <p:cBhvr>
                                        <p:cTn id="50" dur="500" fill="hold"/>
                                        <p:tgtEl>
                                          <p:spTgt spid="20"/>
                                        </p:tgtEl>
                                        <p:attrNameLst>
                                          <p:attrName>ppt_h</p:attrName>
                                        </p:attrNameLst>
                                      </p:cBhvr>
                                      <p:tavLst>
                                        <p:tav tm="0">
                                          <p:val>
                                            <p:fltVal val="0"/>
                                          </p:val>
                                        </p:tav>
                                        <p:tav tm="100000">
                                          <p:val>
                                            <p:strVal val="#ppt_h"/>
                                          </p:val>
                                        </p:tav>
                                      </p:tavLst>
                                    </p:anim>
                                    <p:animEffect transition="in" filter="fade">
                                      <p:cBhvr>
                                        <p:cTn id="51" dur="500"/>
                                        <p:tgtEl>
                                          <p:spTgt spid="20"/>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21"/>
                                        </p:tgtEl>
                                        <p:attrNameLst>
                                          <p:attrName>style.visibility</p:attrName>
                                        </p:attrNameLst>
                                      </p:cBhvr>
                                      <p:to>
                                        <p:strVal val="visible"/>
                                      </p:to>
                                    </p:set>
                                    <p:anim calcmode="lin" valueType="num">
                                      <p:cBhvr>
                                        <p:cTn id="56" dur="500" fill="hold"/>
                                        <p:tgtEl>
                                          <p:spTgt spid="21"/>
                                        </p:tgtEl>
                                        <p:attrNameLst>
                                          <p:attrName>ppt_w</p:attrName>
                                        </p:attrNameLst>
                                      </p:cBhvr>
                                      <p:tavLst>
                                        <p:tav tm="0">
                                          <p:val>
                                            <p:fltVal val="0"/>
                                          </p:val>
                                        </p:tav>
                                        <p:tav tm="100000">
                                          <p:val>
                                            <p:strVal val="#ppt_w"/>
                                          </p:val>
                                        </p:tav>
                                      </p:tavLst>
                                    </p:anim>
                                    <p:anim calcmode="lin" valueType="num">
                                      <p:cBhvr>
                                        <p:cTn id="57" dur="500" fill="hold"/>
                                        <p:tgtEl>
                                          <p:spTgt spid="21"/>
                                        </p:tgtEl>
                                        <p:attrNameLst>
                                          <p:attrName>ppt_h</p:attrName>
                                        </p:attrNameLst>
                                      </p:cBhvr>
                                      <p:tavLst>
                                        <p:tav tm="0">
                                          <p:val>
                                            <p:fltVal val="0"/>
                                          </p:val>
                                        </p:tav>
                                        <p:tav tm="100000">
                                          <p:val>
                                            <p:strVal val="#ppt_h"/>
                                          </p:val>
                                        </p:tav>
                                      </p:tavLst>
                                    </p:anim>
                                    <p:animEffect transition="in" filter="fade">
                                      <p:cBhvr>
                                        <p:cTn id="5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7" grpId="0" animBg="1"/>
      <p:bldP spid="18" grpId="0" animBg="1"/>
      <p:bldP spid="19" grpId="0" animBg="1"/>
      <p:bldP spid="20" grpId="0" animBg="1"/>
      <p:bldP spid="21" grpId="0" animBg="1"/>
      <p:bldP spid="23" grpId="0" animBg="1"/>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79512" y="0"/>
            <a:ext cx="8712968" cy="720080"/>
          </a:xfrm>
        </p:spPr>
        <p:txBody>
          <a:bodyPr>
            <a:normAutofit lnSpcReduction="10000"/>
          </a:bodyPr>
          <a:lstStyle/>
          <a:p>
            <a:r>
              <a:rPr lang="it-IT" sz="4400" b="1" dirty="0" smtClean="0">
                <a:solidFill>
                  <a:srgbClr val="00B050"/>
                </a:solidFill>
              </a:rPr>
              <a:t>Perché non parli più con noi?</a:t>
            </a:r>
          </a:p>
          <a:p>
            <a:endParaRPr lang="it-IT" sz="4400" b="1" dirty="0">
              <a:solidFill>
                <a:srgbClr val="FF0000"/>
              </a:solidFill>
            </a:endParaRPr>
          </a:p>
        </p:txBody>
      </p:sp>
      <p:sp>
        <p:nvSpPr>
          <p:cNvPr id="7" name="Segnaposto data 6"/>
          <p:cNvSpPr>
            <a:spLocks noGrp="1"/>
          </p:cNvSpPr>
          <p:nvPr>
            <p:ph type="dt" sz="half" idx="10"/>
          </p:nvPr>
        </p:nvSpPr>
        <p:spPr/>
        <p:txBody>
          <a:bodyPr/>
          <a:lstStyle/>
          <a:p>
            <a:fld id="{EFA3C555-5CDC-4491-B854-BAF19AD01008}" type="datetime1">
              <a:rPr lang="it-IT" smtClean="0"/>
              <a:pPr/>
              <a:t>16/12/2024</a:t>
            </a:fld>
            <a:endParaRPr lang="it-IT" dirty="0"/>
          </a:p>
        </p:txBody>
      </p:sp>
      <p:sp>
        <p:nvSpPr>
          <p:cNvPr id="8" name="Segnaposto numero diapositiva 7"/>
          <p:cNvSpPr>
            <a:spLocks noGrp="1"/>
          </p:cNvSpPr>
          <p:nvPr>
            <p:ph type="sldNum" sz="quarter" idx="12"/>
          </p:nvPr>
        </p:nvSpPr>
        <p:spPr/>
        <p:txBody>
          <a:bodyPr/>
          <a:lstStyle/>
          <a:p>
            <a:fld id="{D638F805-12A6-466B-AD68-3BADDF56A04F}" type="slidenum">
              <a:rPr lang="it-IT" smtClean="0"/>
              <a:pPr/>
              <a:t>11</a:t>
            </a:fld>
            <a:endParaRPr lang="it-IT" dirty="0"/>
          </a:p>
        </p:txBody>
      </p:sp>
      <p:sp>
        <p:nvSpPr>
          <p:cNvPr id="9" name="CasellaDiTesto 8"/>
          <p:cNvSpPr txBox="1"/>
          <p:nvPr/>
        </p:nvSpPr>
        <p:spPr>
          <a:xfrm>
            <a:off x="971600" y="692696"/>
            <a:ext cx="7200800" cy="523220"/>
          </a:xfrm>
          <a:prstGeom prst="rect">
            <a:avLst/>
          </a:prstGeom>
          <a:noFill/>
        </p:spPr>
        <p:txBody>
          <a:bodyPr wrap="square" rtlCol="0">
            <a:spAutoFit/>
          </a:bodyPr>
          <a:lstStyle/>
          <a:p>
            <a:pPr algn="ctr"/>
            <a:r>
              <a:rPr lang="it-IT" sz="2800" b="1" dirty="0">
                <a:solidFill>
                  <a:srgbClr val="002060"/>
                </a:solidFill>
              </a:rPr>
              <a:t>Capitolo </a:t>
            </a:r>
            <a:r>
              <a:rPr lang="it-IT" sz="2800" b="1" dirty="0" smtClean="0">
                <a:solidFill>
                  <a:srgbClr val="002060"/>
                </a:solidFill>
              </a:rPr>
              <a:t>6. </a:t>
            </a:r>
            <a:r>
              <a:rPr lang="it-IT" sz="2400" b="1" dirty="0" smtClean="0">
                <a:solidFill>
                  <a:srgbClr val="002060"/>
                </a:solidFill>
              </a:rPr>
              <a:t>Verso il superamento del periodo critico</a:t>
            </a:r>
            <a:r>
              <a:rPr lang="it-IT" sz="2400" dirty="0" smtClean="0">
                <a:solidFill>
                  <a:srgbClr val="002060"/>
                </a:solidFill>
              </a:rPr>
              <a:t> </a:t>
            </a:r>
            <a:endParaRPr lang="it-IT" sz="2400" b="1" dirty="0">
              <a:solidFill>
                <a:srgbClr val="002060"/>
              </a:solidFill>
            </a:endParaRPr>
          </a:p>
        </p:txBody>
      </p:sp>
      <p:sp>
        <p:nvSpPr>
          <p:cNvPr id="2" name="CasellaDiTesto 1">
            <a:extLst>
              <a:ext uri="{FF2B5EF4-FFF2-40B4-BE49-F238E27FC236}">
                <a16:creationId xmlns:a16="http://schemas.microsoft.com/office/drawing/2014/main" xmlns="" id="{C6599D76-9C7D-4A47-22DE-5F1B97FC0F5D}"/>
              </a:ext>
            </a:extLst>
          </p:cNvPr>
          <p:cNvSpPr txBox="1"/>
          <p:nvPr/>
        </p:nvSpPr>
        <p:spPr>
          <a:xfrm>
            <a:off x="4572000" y="1268760"/>
            <a:ext cx="4320480" cy="2308324"/>
          </a:xfrm>
          <a:prstGeom prst="rect">
            <a:avLst/>
          </a:prstGeom>
          <a:solidFill>
            <a:srgbClr val="FFFF00"/>
          </a:solidFill>
          <a:ln w="25400">
            <a:solidFill>
              <a:srgbClr val="FF0000"/>
            </a:solidFill>
          </a:ln>
        </p:spPr>
        <p:txBody>
          <a:bodyPr wrap="square" rtlCol="0">
            <a:spAutoFit/>
          </a:bodyPr>
          <a:lstStyle/>
          <a:p>
            <a:pPr algn="just"/>
            <a:r>
              <a:rPr lang="it-IT" sz="1200" b="1" dirty="0" smtClean="0"/>
              <a:t>L'adolescenza, come già sottolineato, è una fase della vita che vede protagonisti i ragazzi giovani tra gli 11 ed i 20 anni. Essendo una fase di transizione tra l'età infantile ed il mondo adulto, spesso è un periodo tormentato, pieno di dubbi, domande e perdita di identità.</a:t>
            </a:r>
          </a:p>
          <a:p>
            <a:pPr algn="just"/>
            <a:r>
              <a:rPr lang="it-IT" sz="1200" b="1" dirty="0" smtClean="0"/>
              <a:t>La parola adolescenza richiama nella mente di ognuno di noi, ricordi di un periodo della vita associato a grandi emozioni ed esaltazioni: le prime cotte, i primi baci, le amicizie, da un lato, e dolori, struggimenti, delusioni, continua insoddisfazione dall’altro. Inutile negarlo, l’adolescenza è un po' per tutti, l’età delle tempeste emotive, degli innamoramenti irrazionali, dell'odio cieco verso chiunque. </a:t>
            </a:r>
            <a:endParaRPr lang="it-IT" sz="1200" b="1" dirty="0"/>
          </a:p>
        </p:txBody>
      </p:sp>
      <p:sp>
        <p:nvSpPr>
          <p:cNvPr id="17" name="Freccia a destra 16"/>
          <p:cNvSpPr/>
          <p:nvPr/>
        </p:nvSpPr>
        <p:spPr>
          <a:xfrm>
            <a:off x="251520" y="4077072"/>
            <a:ext cx="417646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sz="1200" dirty="0" smtClean="0"/>
              <a:t>Il rapporto genitori-figli non si interrompe, si modifica</a:t>
            </a:r>
            <a:endParaRPr lang="it-IT" sz="2800" dirty="0" smtClean="0">
              <a:solidFill>
                <a:schemeClr val="tx1"/>
              </a:solidFill>
              <a:latin typeface="Arial" pitchFamily="34" charset="0"/>
              <a:cs typeface="Arial" pitchFamily="34" charset="0"/>
            </a:endParaRPr>
          </a:p>
        </p:txBody>
      </p:sp>
      <p:sp>
        <p:nvSpPr>
          <p:cNvPr id="18" name="Freccia a destra 17"/>
          <p:cNvSpPr/>
          <p:nvPr/>
        </p:nvSpPr>
        <p:spPr>
          <a:xfrm>
            <a:off x="251520" y="2636912"/>
            <a:ext cx="417646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dirty="0" smtClean="0"/>
              <a:t>Aumentare l’autostima degli adolescenti</a:t>
            </a:r>
            <a:r>
              <a:rPr lang="it-IT" sz="2000" dirty="0">
                <a:latin typeface="Times New Roman" panose="02020603050405020304" pitchFamily="18" charset="0"/>
                <a:ea typeface="Calibri" panose="020F0502020204030204" pitchFamily="34" charset="0"/>
                <a:cs typeface="Times New Roman" panose="02020603050405020304" pitchFamily="18" charset="0"/>
              </a:rPr>
              <a:t>	</a:t>
            </a:r>
            <a:endParaRPr lang="it-IT" sz="2000" b="1" dirty="0">
              <a:solidFill>
                <a:srgbClr val="FFFF00"/>
              </a:solidFill>
            </a:endParaRPr>
          </a:p>
        </p:txBody>
      </p:sp>
      <p:sp>
        <p:nvSpPr>
          <p:cNvPr id="19" name="Freccia a destra 18"/>
          <p:cNvSpPr/>
          <p:nvPr/>
        </p:nvSpPr>
        <p:spPr>
          <a:xfrm>
            <a:off x="251520" y="1916832"/>
            <a:ext cx="417646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dirty="0" smtClean="0"/>
              <a:t>I genitori messi alla prova</a:t>
            </a:r>
            <a:r>
              <a:rPr lang="it-IT" sz="1400" dirty="0" smtClean="0"/>
              <a:t>	</a:t>
            </a:r>
            <a:endParaRPr lang="it-IT" sz="1400" b="1" dirty="0">
              <a:solidFill>
                <a:srgbClr val="FFFF00"/>
              </a:solidFill>
              <a:latin typeface="+mj-lt"/>
              <a:cs typeface="Times New Roman" panose="02020603050405020304" pitchFamily="18" charset="0"/>
            </a:endParaRPr>
          </a:p>
        </p:txBody>
      </p:sp>
      <p:sp>
        <p:nvSpPr>
          <p:cNvPr id="20" name="Freccia a destra 19"/>
          <p:cNvSpPr/>
          <p:nvPr/>
        </p:nvSpPr>
        <p:spPr>
          <a:xfrm>
            <a:off x="251520" y="4797152"/>
            <a:ext cx="417646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sz="1600" dirty="0" smtClean="0"/>
              <a:t>Il ruolo della famiglia rimane fondamentale</a:t>
            </a:r>
            <a:endParaRPr lang="it-IT" sz="3600" dirty="0" smtClean="0">
              <a:solidFill>
                <a:schemeClr val="tx1"/>
              </a:solidFill>
              <a:latin typeface="Arial" pitchFamily="34" charset="0"/>
              <a:cs typeface="Arial" pitchFamily="34" charset="0"/>
            </a:endParaRPr>
          </a:p>
        </p:txBody>
      </p:sp>
      <p:sp>
        <p:nvSpPr>
          <p:cNvPr id="21" name="Freccia a destra 20"/>
          <p:cNvSpPr/>
          <p:nvPr/>
        </p:nvSpPr>
        <p:spPr>
          <a:xfrm>
            <a:off x="251520" y="5517232"/>
            <a:ext cx="417646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sz="1600" dirty="0" smtClean="0"/>
              <a:t>La crisi di identità dei genitori</a:t>
            </a:r>
            <a:endParaRPr lang="it-IT" sz="3600" dirty="0" smtClean="0">
              <a:solidFill>
                <a:schemeClr val="tx1"/>
              </a:solidFill>
              <a:latin typeface="Arial" pitchFamily="34" charset="0"/>
              <a:cs typeface="Arial" pitchFamily="34" charset="0"/>
            </a:endParaRPr>
          </a:p>
        </p:txBody>
      </p:sp>
      <p:sp>
        <p:nvSpPr>
          <p:cNvPr id="23" name="Freccia a destra 22"/>
          <p:cNvSpPr/>
          <p:nvPr/>
        </p:nvSpPr>
        <p:spPr>
          <a:xfrm>
            <a:off x="251520" y="3356992"/>
            <a:ext cx="417646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sz="1400" dirty="0" smtClean="0"/>
              <a:t>Facilitare il processo di separazione degli adolescenti</a:t>
            </a:r>
            <a:endParaRPr lang="it-IT" sz="3200" dirty="0" smtClean="0">
              <a:solidFill>
                <a:schemeClr val="tx1"/>
              </a:solidFill>
              <a:latin typeface="Arial" pitchFamily="34" charset="0"/>
              <a:cs typeface="Arial" pitchFamily="34" charset="0"/>
            </a:endParaRPr>
          </a:p>
        </p:txBody>
      </p:sp>
      <p:sp>
        <p:nvSpPr>
          <p:cNvPr id="24" name="Freccia a destra 23"/>
          <p:cNvSpPr/>
          <p:nvPr/>
        </p:nvSpPr>
        <p:spPr>
          <a:xfrm>
            <a:off x="251520" y="1196752"/>
            <a:ext cx="417646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sz="1600" dirty="0" smtClean="0"/>
              <a:t>Inizio e fine dell’adolescenza</a:t>
            </a:r>
            <a:endParaRPr lang="it-IT" sz="3600" dirty="0" smtClean="0">
              <a:solidFill>
                <a:schemeClr val="tx1"/>
              </a:solidFill>
              <a:latin typeface="Arial" pitchFamily="34" charset="0"/>
              <a:cs typeface="Arial" pitchFamily="34" charset="0"/>
            </a:endParaRPr>
          </a:p>
        </p:txBody>
      </p:sp>
      <p:pic>
        <p:nvPicPr>
          <p:cNvPr id="9218" name="Picture 2" descr="D:\Documenti\Desktop\gfg.jpg"/>
          <p:cNvPicPr>
            <a:picLocks noChangeAspect="1" noChangeArrowheads="1"/>
          </p:cNvPicPr>
          <p:nvPr/>
        </p:nvPicPr>
        <p:blipFill>
          <a:blip r:embed="rId2" cstate="print"/>
          <a:srcRect/>
          <a:stretch>
            <a:fillRect/>
          </a:stretch>
        </p:blipFill>
        <p:spPr bwMode="auto">
          <a:xfrm>
            <a:off x="4572000" y="3717032"/>
            <a:ext cx="4320480" cy="216024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p:cTn id="14" dur="500" fill="hold"/>
                                        <p:tgtEl>
                                          <p:spTgt spid="24"/>
                                        </p:tgtEl>
                                        <p:attrNameLst>
                                          <p:attrName>ppt_w</p:attrName>
                                        </p:attrNameLst>
                                      </p:cBhvr>
                                      <p:tavLst>
                                        <p:tav tm="0">
                                          <p:val>
                                            <p:fltVal val="0"/>
                                          </p:val>
                                        </p:tav>
                                        <p:tav tm="100000">
                                          <p:val>
                                            <p:strVal val="#ppt_w"/>
                                          </p:val>
                                        </p:tav>
                                      </p:tavLst>
                                    </p:anim>
                                    <p:anim calcmode="lin" valueType="num">
                                      <p:cBhvr>
                                        <p:cTn id="15" dur="500" fill="hold"/>
                                        <p:tgtEl>
                                          <p:spTgt spid="24"/>
                                        </p:tgtEl>
                                        <p:attrNameLst>
                                          <p:attrName>ppt_h</p:attrName>
                                        </p:attrNameLst>
                                      </p:cBhvr>
                                      <p:tavLst>
                                        <p:tav tm="0">
                                          <p:val>
                                            <p:fltVal val="0"/>
                                          </p:val>
                                        </p:tav>
                                        <p:tav tm="100000">
                                          <p:val>
                                            <p:strVal val="#ppt_h"/>
                                          </p:val>
                                        </p:tav>
                                      </p:tavLst>
                                    </p:anim>
                                    <p:animEffect transition="in" filter="fade">
                                      <p:cBhvr>
                                        <p:cTn id="16" dur="500"/>
                                        <p:tgtEl>
                                          <p:spTgt spid="2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p:cTn id="21" dur="500" fill="hold"/>
                                        <p:tgtEl>
                                          <p:spTgt spid="19"/>
                                        </p:tgtEl>
                                        <p:attrNameLst>
                                          <p:attrName>ppt_w</p:attrName>
                                        </p:attrNameLst>
                                      </p:cBhvr>
                                      <p:tavLst>
                                        <p:tav tm="0">
                                          <p:val>
                                            <p:fltVal val="0"/>
                                          </p:val>
                                        </p:tav>
                                        <p:tav tm="100000">
                                          <p:val>
                                            <p:strVal val="#ppt_w"/>
                                          </p:val>
                                        </p:tav>
                                      </p:tavLst>
                                    </p:anim>
                                    <p:anim calcmode="lin" valueType="num">
                                      <p:cBhvr>
                                        <p:cTn id="22" dur="500" fill="hold"/>
                                        <p:tgtEl>
                                          <p:spTgt spid="19"/>
                                        </p:tgtEl>
                                        <p:attrNameLst>
                                          <p:attrName>ppt_h</p:attrName>
                                        </p:attrNameLst>
                                      </p:cBhvr>
                                      <p:tavLst>
                                        <p:tav tm="0">
                                          <p:val>
                                            <p:fltVal val="0"/>
                                          </p:val>
                                        </p:tav>
                                        <p:tav tm="100000">
                                          <p:val>
                                            <p:strVal val="#ppt_h"/>
                                          </p:val>
                                        </p:tav>
                                      </p:tavLst>
                                    </p:anim>
                                    <p:animEffect transition="in" filter="fade">
                                      <p:cBhvr>
                                        <p:cTn id="23" dur="500"/>
                                        <p:tgtEl>
                                          <p:spTgt spid="1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p:cTn id="28" dur="500" fill="hold"/>
                                        <p:tgtEl>
                                          <p:spTgt spid="18"/>
                                        </p:tgtEl>
                                        <p:attrNameLst>
                                          <p:attrName>ppt_w</p:attrName>
                                        </p:attrNameLst>
                                      </p:cBhvr>
                                      <p:tavLst>
                                        <p:tav tm="0">
                                          <p:val>
                                            <p:fltVal val="0"/>
                                          </p:val>
                                        </p:tav>
                                        <p:tav tm="100000">
                                          <p:val>
                                            <p:strVal val="#ppt_w"/>
                                          </p:val>
                                        </p:tav>
                                      </p:tavLst>
                                    </p:anim>
                                    <p:anim calcmode="lin" valueType="num">
                                      <p:cBhvr>
                                        <p:cTn id="29" dur="500" fill="hold"/>
                                        <p:tgtEl>
                                          <p:spTgt spid="18"/>
                                        </p:tgtEl>
                                        <p:attrNameLst>
                                          <p:attrName>ppt_h</p:attrName>
                                        </p:attrNameLst>
                                      </p:cBhvr>
                                      <p:tavLst>
                                        <p:tav tm="0">
                                          <p:val>
                                            <p:fltVal val="0"/>
                                          </p:val>
                                        </p:tav>
                                        <p:tav tm="100000">
                                          <p:val>
                                            <p:strVal val="#ppt_h"/>
                                          </p:val>
                                        </p:tav>
                                      </p:tavLst>
                                    </p:anim>
                                    <p:animEffect transition="in" filter="fade">
                                      <p:cBhvr>
                                        <p:cTn id="30" dur="500"/>
                                        <p:tgtEl>
                                          <p:spTgt spid="18"/>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p:cTn id="35" dur="500" fill="hold"/>
                                        <p:tgtEl>
                                          <p:spTgt spid="23"/>
                                        </p:tgtEl>
                                        <p:attrNameLst>
                                          <p:attrName>ppt_w</p:attrName>
                                        </p:attrNameLst>
                                      </p:cBhvr>
                                      <p:tavLst>
                                        <p:tav tm="0">
                                          <p:val>
                                            <p:fltVal val="0"/>
                                          </p:val>
                                        </p:tav>
                                        <p:tav tm="100000">
                                          <p:val>
                                            <p:strVal val="#ppt_w"/>
                                          </p:val>
                                        </p:tav>
                                      </p:tavLst>
                                    </p:anim>
                                    <p:anim calcmode="lin" valueType="num">
                                      <p:cBhvr>
                                        <p:cTn id="36" dur="500" fill="hold"/>
                                        <p:tgtEl>
                                          <p:spTgt spid="23"/>
                                        </p:tgtEl>
                                        <p:attrNameLst>
                                          <p:attrName>ppt_h</p:attrName>
                                        </p:attrNameLst>
                                      </p:cBhvr>
                                      <p:tavLst>
                                        <p:tav tm="0">
                                          <p:val>
                                            <p:fltVal val="0"/>
                                          </p:val>
                                        </p:tav>
                                        <p:tav tm="100000">
                                          <p:val>
                                            <p:strVal val="#ppt_h"/>
                                          </p:val>
                                        </p:tav>
                                      </p:tavLst>
                                    </p:anim>
                                    <p:animEffect transition="in" filter="fade">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p:cTn id="42" dur="500" fill="hold"/>
                                        <p:tgtEl>
                                          <p:spTgt spid="17"/>
                                        </p:tgtEl>
                                        <p:attrNameLst>
                                          <p:attrName>ppt_w</p:attrName>
                                        </p:attrNameLst>
                                      </p:cBhvr>
                                      <p:tavLst>
                                        <p:tav tm="0">
                                          <p:val>
                                            <p:fltVal val="0"/>
                                          </p:val>
                                        </p:tav>
                                        <p:tav tm="100000">
                                          <p:val>
                                            <p:strVal val="#ppt_w"/>
                                          </p:val>
                                        </p:tav>
                                      </p:tavLst>
                                    </p:anim>
                                    <p:anim calcmode="lin" valueType="num">
                                      <p:cBhvr>
                                        <p:cTn id="43" dur="500" fill="hold"/>
                                        <p:tgtEl>
                                          <p:spTgt spid="17"/>
                                        </p:tgtEl>
                                        <p:attrNameLst>
                                          <p:attrName>ppt_h</p:attrName>
                                        </p:attrNameLst>
                                      </p:cBhvr>
                                      <p:tavLst>
                                        <p:tav tm="0">
                                          <p:val>
                                            <p:fltVal val="0"/>
                                          </p:val>
                                        </p:tav>
                                        <p:tav tm="100000">
                                          <p:val>
                                            <p:strVal val="#ppt_h"/>
                                          </p:val>
                                        </p:tav>
                                      </p:tavLst>
                                    </p:anim>
                                    <p:animEffect transition="in" filter="fade">
                                      <p:cBhvr>
                                        <p:cTn id="44" dur="500"/>
                                        <p:tgtEl>
                                          <p:spTgt spid="17"/>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ppt_w</p:attrName>
                                        </p:attrNameLst>
                                      </p:cBhvr>
                                      <p:tavLst>
                                        <p:tav tm="0">
                                          <p:val>
                                            <p:fltVal val="0"/>
                                          </p:val>
                                        </p:tav>
                                        <p:tav tm="100000">
                                          <p:val>
                                            <p:strVal val="#ppt_w"/>
                                          </p:val>
                                        </p:tav>
                                      </p:tavLst>
                                    </p:anim>
                                    <p:anim calcmode="lin" valueType="num">
                                      <p:cBhvr>
                                        <p:cTn id="50" dur="500" fill="hold"/>
                                        <p:tgtEl>
                                          <p:spTgt spid="20"/>
                                        </p:tgtEl>
                                        <p:attrNameLst>
                                          <p:attrName>ppt_h</p:attrName>
                                        </p:attrNameLst>
                                      </p:cBhvr>
                                      <p:tavLst>
                                        <p:tav tm="0">
                                          <p:val>
                                            <p:fltVal val="0"/>
                                          </p:val>
                                        </p:tav>
                                        <p:tav tm="100000">
                                          <p:val>
                                            <p:strVal val="#ppt_h"/>
                                          </p:val>
                                        </p:tav>
                                      </p:tavLst>
                                    </p:anim>
                                    <p:animEffect transition="in" filter="fade">
                                      <p:cBhvr>
                                        <p:cTn id="51" dur="500"/>
                                        <p:tgtEl>
                                          <p:spTgt spid="20"/>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21"/>
                                        </p:tgtEl>
                                        <p:attrNameLst>
                                          <p:attrName>style.visibility</p:attrName>
                                        </p:attrNameLst>
                                      </p:cBhvr>
                                      <p:to>
                                        <p:strVal val="visible"/>
                                      </p:to>
                                    </p:set>
                                    <p:anim calcmode="lin" valueType="num">
                                      <p:cBhvr>
                                        <p:cTn id="56" dur="500" fill="hold"/>
                                        <p:tgtEl>
                                          <p:spTgt spid="21"/>
                                        </p:tgtEl>
                                        <p:attrNameLst>
                                          <p:attrName>ppt_w</p:attrName>
                                        </p:attrNameLst>
                                      </p:cBhvr>
                                      <p:tavLst>
                                        <p:tav tm="0">
                                          <p:val>
                                            <p:fltVal val="0"/>
                                          </p:val>
                                        </p:tav>
                                        <p:tav tm="100000">
                                          <p:val>
                                            <p:strVal val="#ppt_w"/>
                                          </p:val>
                                        </p:tav>
                                      </p:tavLst>
                                    </p:anim>
                                    <p:anim calcmode="lin" valueType="num">
                                      <p:cBhvr>
                                        <p:cTn id="57" dur="500" fill="hold"/>
                                        <p:tgtEl>
                                          <p:spTgt spid="21"/>
                                        </p:tgtEl>
                                        <p:attrNameLst>
                                          <p:attrName>ppt_h</p:attrName>
                                        </p:attrNameLst>
                                      </p:cBhvr>
                                      <p:tavLst>
                                        <p:tav tm="0">
                                          <p:val>
                                            <p:fltVal val="0"/>
                                          </p:val>
                                        </p:tav>
                                        <p:tav tm="100000">
                                          <p:val>
                                            <p:strVal val="#ppt_h"/>
                                          </p:val>
                                        </p:tav>
                                      </p:tavLst>
                                    </p:anim>
                                    <p:animEffect transition="in" filter="fade">
                                      <p:cBhvr>
                                        <p:cTn id="5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7" grpId="0" animBg="1"/>
      <p:bldP spid="18" grpId="0" animBg="1"/>
      <p:bldP spid="19" grpId="0" animBg="1"/>
      <p:bldP spid="20" grpId="0" animBg="1"/>
      <p:bldP spid="21" grpId="0" animBg="1"/>
      <p:bldP spid="23" grpId="0" animBg="1"/>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79512" y="0"/>
            <a:ext cx="8712968" cy="720080"/>
          </a:xfrm>
        </p:spPr>
        <p:txBody>
          <a:bodyPr>
            <a:normAutofit lnSpcReduction="10000"/>
          </a:bodyPr>
          <a:lstStyle/>
          <a:p>
            <a:r>
              <a:rPr lang="it-IT" sz="4400" b="1" dirty="0" smtClean="0">
                <a:solidFill>
                  <a:srgbClr val="00B050"/>
                </a:solidFill>
              </a:rPr>
              <a:t>Perché non parli più con noi?</a:t>
            </a:r>
          </a:p>
          <a:p>
            <a:endParaRPr lang="it-IT" sz="4400" b="1" dirty="0">
              <a:solidFill>
                <a:srgbClr val="FF0000"/>
              </a:solidFill>
            </a:endParaRPr>
          </a:p>
        </p:txBody>
      </p:sp>
      <p:sp>
        <p:nvSpPr>
          <p:cNvPr id="7" name="Segnaposto data 6"/>
          <p:cNvSpPr>
            <a:spLocks noGrp="1"/>
          </p:cNvSpPr>
          <p:nvPr>
            <p:ph type="dt" sz="half" idx="10"/>
          </p:nvPr>
        </p:nvSpPr>
        <p:spPr/>
        <p:txBody>
          <a:bodyPr/>
          <a:lstStyle/>
          <a:p>
            <a:fld id="{54FE3454-469E-4B8A-828B-013F96A93C55}" type="datetime1">
              <a:rPr lang="it-IT" smtClean="0"/>
              <a:pPr/>
              <a:t>16/12/2024</a:t>
            </a:fld>
            <a:endParaRPr lang="it-IT" dirty="0"/>
          </a:p>
        </p:txBody>
      </p:sp>
      <p:sp>
        <p:nvSpPr>
          <p:cNvPr id="8" name="Segnaposto numero diapositiva 7"/>
          <p:cNvSpPr>
            <a:spLocks noGrp="1"/>
          </p:cNvSpPr>
          <p:nvPr>
            <p:ph type="sldNum" sz="quarter" idx="12"/>
          </p:nvPr>
        </p:nvSpPr>
        <p:spPr/>
        <p:txBody>
          <a:bodyPr/>
          <a:lstStyle/>
          <a:p>
            <a:fld id="{D638F805-12A6-466B-AD68-3BADDF56A04F}" type="slidenum">
              <a:rPr lang="it-IT" smtClean="0"/>
              <a:pPr/>
              <a:t>12</a:t>
            </a:fld>
            <a:endParaRPr lang="it-IT" dirty="0"/>
          </a:p>
        </p:txBody>
      </p:sp>
      <p:sp>
        <p:nvSpPr>
          <p:cNvPr id="30" name="CasellaDiTesto 29"/>
          <p:cNvSpPr txBox="1"/>
          <p:nvPr/>
        </p:nvSpPr>
        <p:spPr>
          <a:xfrm>
            <a:off x="251519" y="620688"/>
            <a:ext cx="8575997" cy="523220"/>
          </a:xfrm>
          <a:prstGeom prst="rect">
            <a:avLst/>
          </a:prstGeom>
          <a:noFill/>
        </p:spPr>
        <p:txBody>
          <a:bodyPr wrap="square" rtlCol="0">
            <a:spAutoFit/>
          </a:bodyPr>
          <a:lstStyle/>
          <a:p>
            <a:pPr algn="ctr"/>
            <a:r>
              <a:rPr lang="it-IT" sz="2800" b="1" dirty="0">
                <a:solidFill>
                  <a:srgbClr val="002060"/>
                </a:solidFill>
              </a:rPr>
              <a:t>Questo è solo un assaggio, il resto lo trovate nel libro.</a:t>
            </a:r>
          </a:p>
        </p:txBody>
      </p:sp>
      <p:sp>
        <p:nvSpPr>
          <p:cNvPr id="39" name="CasellaDiTesto 38"/>
          <p:cNvSpPr txBox="1"/>
          <p:nvPr/>
        </p:nvSpPr>
        <p:spPr>
          <a:xfrm>
            <a:off x="3455876" y="5546081"/>
            <a:ext cx="2160240" cy="1015663"/>
          </a:xfrm>
          <a:prstGeom prst="rect">
            <a:avLst/>
          </a:prstGeom>
          <a:noFill/>
        </p:spPr>
        <p:txBody>
          <a:bodyPr wrap="square" rtlCol="0">
            <a:spAutoFit/>
          </a:bodyPr>
          <a:lstStyle/>
          <a:p>
            <a:pPr algn="ctr"/>
            <a:r>
              <a:rPr lang="it-IT" sz="6000" b="1" dirty="0">
                <a:solidFill>
                  <a:srgbClr val="FF0000"/>
                </a:solidFill>
              </a:rPr>
              <a:t>FINE</a:t>
            </a:r>
          </a:p>
        </p:txBody>
      </p:sp>
      <p:pic>
        <p:nvPicPr>
          <p:cNvPr id="2050" name="Picture 2" descr="D:\Documenti\Desktop\Dio sconosciuto ai ragazzi di oggi\cop7libro.jpg"/>
          <p:cNvPicPr>
            <a:picLocks noChangeAspect="1" noChangeArrowheads="1"/>
          </p:cNvPicPr>
          <p:nvPr/>
        </p:nvPicPr>
        <p:blipFill>
          <a:blip r:embed="rId2" cstate="print"/>
          <a:srcRect/>
          <a:stretch>
            <a:fillRect/>
          </a:stretch>
        </p:blipFill>
        <p:spPr bwMode="auto">
          <a:xfrm>
            <a:off x="1763688" y="1196752"/>
            <a:ext cx="5616624" cy="452672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31032" y="0"/>
            <a:ext cx="8712968" cy="720080"/>
          </a:xfrm>
        </p:spPr>
        <p:txBody>
          <a:bodyPr>
            <a:normAutofit/>
          </a:bodyPr>
          <a:lstStyle/>
          <a:p>
            <a:r>
              <a:rPr lang="it-IT" sz="3600" b="1" dirty="0" smtClean="0">
                <a:solidFill>
                  <a:srgbClr val="00B050"/>
                </a:solidFill>
              </a:rPr>
              <a:t>Perché non parli più con noi?</a:t>
            </a:r>
            <a:endParaRPr lang="it-IT" sz="3600" b="1" dirty="0">
              <a:solidFill>
                <a:srgbClr val="00B050"/>
              </a:solidFill>
            </a:endParaRPr>
          </a:p>
          <a:p>
            <a:endParaRPr lang="it-IT" sz="4400" b="1" dirty="0">
              <a:solidFill>
                <a:srgbClr val="FF0000"/>
              </a:solidFill>
            </a:endParaRPr>
          </a:p>
        </p:txBody>
      </p:sp>
      <p:sp>
        <p:nvSpPr>
          <p:cNvPr id="5" name="CasellaDiTesto 4"/>
          <p:cNvSpPr txBox="1"/>
          <p:nvPr/>
        </p:nvSpPr>
        <p:spPr>
          <a:xfrm>
            <a:off x="323528" y="1391080"/>
            <a:ext cx="8496944" cy="2246769"/>
          </a:xfrm>
          <a:prstGeom prst="rect">
            <a:avLst/>
          </a:prstGeom>
          <a:noFill/>
        </p:spPr>
        <p:txBody>
          <a:bodyPr wrap="square" rtlCol="0">
            <a:spAutoFit/>
          </a:bodyPr>
          <a:lstStyle/>
          <a:p>
            <a:pPr algn="just"/>
            <a:r>
              <a:rPr lang="it-IT" sz="2800" b="1" dirty="0" smtClean="0">
                <a:solidFill>
                  <a:srgbClr val="FF0000"/>
                </a:solidFill>
              </a:rPr>
              <a:t>Valorizzare</a:t>
            </a:r>
            <a:r>
              <a:rPr lang="it-IT" sz="2800" dirty="0" smtClean="0"/>
              <a:t> </a:t>
            </a:r>
            <a:r>
              <a:rPr lang="it-IT" sz="2800" b="1" dirty="0" smtClean="0">
                <a:solidFill>
                  <a:srgbClr val="FF0000"/>
                </a:solidFill>
              </a:rPr>
              <a:t>e rafforzare </a:t>
            </a:r>
            <a:r>
              <a:rPr lang="it-IT" sz="2800" b="1" dirty="0" smtClean="0"/>
              <a:t>la consapevolezza dei genitori sull’importanza dei primi anni di vita del bambino non solo per la crescita fisica, ma anche per lo sviluppo sociale, emotivo, comportamentale, cognitivo e delle capacità comunicative, che assumerà in seguito.</a:t>
            </a:r>
            <a:endParaRPr lang="it-IT" sz="2800" b="1" dirty="0"/>
          </a:p>
        </p:txBody>
      </p:sp>
      <p:sp>
        <p:nvSpPr>
          <p:cNvPr id="7" name="Segnaposto data 6"/>
          <p:cNvSpPr>
            <a:spLocks noGrp="1"/>
          </p:cNvSpPr>
          <p:nvPr>
            <p:ph type="dt" sz="half" idx="10"/>
          </p:nvPr>
        </p:nvSpPr>
        <p:spPr/>
        <p:txBody>
          <a:bodyPr/>
          <a:lstStyle/>
          <a:p>
            <a:fld id="{8A1C183A-2F73-4794-83D3-FEB83ACB178C}" type="datetime1">
              <a:rPr lang="it-IT" smtClean="0"/>
              <a:pPr/>
              <a:t>16/12/2024</a:t>
            </a:fld>
            <a:endParaRPr lang="it-IT"/>
          </a:p>
        </p:txBody>
      </p:sp>
      <p:sp>
        <p:nvSpPr>
          <p:cNvPr id="8" name="Segnaposto numero diapositiva 7"/>
          <p:cNvSpPr>
            <a:spLocks noGrp="1"/>
          </p:cNvSpPr>
          <p:nvPr>
            <p:ph type="sldNum" sz="quarter" idx="12"/>
          </p:nvPr>
        </p:nvSpPr>
        <p:spPr/>
        <p:txBody>
          <a:bodyPr/>
          <a:lstStyle/>
          <a:p>
            <a:fld id="{D638F805-12A6-466B-AD68-3BADDF56A04F}" type="slidenum">
              <a:rPr lang="it-IT" smtClean="0"/>
              <a:pPr/>
              <a:t>2</a:t>
            </a:fld>
            <a:endParaRPr lang="it-IT" dirty="0"/>
          </a:p>
        </p:txBody>
      </p:sp>
      <p:sp>
        <p:nvSpPr>
          <p:cNvPr id="9" name="CasellaDiTesto 8"/>
          <p:cNvSpPr txBox="1"/>
          <p:nvPr/>
        </p:nvSpPr>
        <p:spPr>
          <a:xfrm>
            <a:off x="323528" y="692696"/>
            <a:ext cx="8363272" cy="523220"/>
          </a:xfrm>
          <a:prstGeom prst="rect">
            <a:avLst/>
          </a:prstGeom>
          <a:noFill/>
        </p:spPr>
        <p:txBody>
          <a:bodyPr wrap="square" rtlCol="0">
            <a:spAutoFit/>
          </a:bodyPr>
          <a:lstStyle/>
          <a:p>
            <a:pPr algn="ctr"/>
            <a:r>
              <a:rPr lang="it-IT" sz="2800" b="1" dirty="0">
                <a:solidFill>
                  <a:srgbClr val="002060"/>
                </a:solidFill>
              </a:rPr>
              <a:t>Perché questo libro? Primo obiettivo:</a:t>
            </a:r>
          </a:p>
        </p:txBody>
      </p:sp>
      <p:pic>
        <p:nvPicPr>
          <p:cNvPr id="1026" name="Picture 2" descr="D:\Documenti\Desktop\1.jpg"/>
          <p:cNvPicPr>
            <a:picLocks noChangeAspect="1" noChangeArrowheads="1"/>
          </p:cNvPicPr>
          <p:nvPr/>
        </p:nvPicPr>
        <p:blipFill>
          <a:blip r:embed="rId2" cstate="print"/>
          <a:srcRect/>
          <a:stretch>
            <a:fillRect/>
          </a:stretch>
        </p:blipFill>
        <p:spPr bwMode="auto">
          <a:xfrm>
            <a:off x="2483768" y="3645024"/>
            <a:ext cx="4654682" cy="2664296"/>
          </a:xfrm>
          <a:prstGeom prst="rect">
            <a:avLst/>
          </a:prstGeom>
          <a:noFill/>
          <a:ln w="25400">
            <a:solidFill>
              <a:srgbClr val="FF0000"/>
            </a:solidFill>
          </a:ln>
        </p:spPr>
      </p:pic>
    </p:spTree>
    <p:extLst>
      <p:ext uri="{BB962C8B-B14F-4D97-AF65-F5344CB8AC3E}">
        <p14:creationId xmlns:p14="http://schemas.microsoft.com/office/powerpoint/2010/main" xmlns="" val="335979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31032" y="0"/>
            <a:ext cx="8712968" cy="720080"/>
          </a:xfrm>
        </p:spPr>
        <p:txBody>
          <a:bodyPr>
            <a:normAutofit/>
          </a:bodyPr>
          <a:lstStyle/>
          <a:p>
            <a:r>
              <a:rPr lang="it-IT" sz="3600" b="1" dirty="0" smtClean="0">
                <a:solidFill>
                  <a:srgbClr val="00B050"/>
                </a:solidFill>
              </a:rPr>
              <a:t>Perché non parli più con noi?</a:t>
            </a:r>
            <a:endParaRPr lang="it-IT" sz="3600" b="1" dirty="0">
              <a:solidFill>
                <a:srgbClr val="00B050"/>
              </a:solidFill>
            </a:endParaRPr>
          </a:p>
          <a:p>
            <a:endParaRPr lang="it-IT" sz="4400" b="1" dirty="0">
              <a:solidFill>
                <a:srgbClr val="FF0000"/>
              </a:solidFill>
            </a:endParaRPr>
          </a:p>
        </p:txBody>
      </p:sp>
      <p:sp>
        <p:nvSpPr>
          <p:cNvPr id="5" name="CasellaDiTesto 4"/>
          <p:cNvSpPr txBox="1"/>
          <p:nvPr/>
        </p:nvSpPr>
        <p:spPr>
          <a:xfrm>
            <a:off x="323528" y="1391080"/>
            <a:ext cx="8496944" cy="1815882"/>
          </a:xfrm>
          <a:prstGeom prst="rect">
            <a:avLst/>
          </a:prstGeom>
          <a:noFill/>
        </p:spPr>
        <p:txBody>
          <a:bodyPr wrap="square" rtlCol="0">
            <a:spAutoFit/>
          </a:bodyPr>
          <a:lstStyle/>
          <a:p>
            <a:pPr algn="just" fontAlgn="base"/>
            <a:r>
              <a:rPr lang="it-IT" sz="2800" b="1" dirty="0" smtClean="0">
                <a:solidFill>
                  <a:srgbClr val="FF0000"/>
                </a:solidFill>
              </a:rPr>
              <a:t>Accrescere e migliorare </a:t>
            </a:r>
            <a:r>
              <a:rPr lang="it-IT" sz="2800" b="1" dirty="0" smtClean="0"/>
              <a:t>il tempo da dedicare ai figli, manifestando tanta pazienza e capacità di adattamento alle nuove situazioni familiari che durante l’infanzia si rincorrono senza sosta.</a:t>
            </a:r>
            <a:endParaRPr lang="it-IT" sz="2800" dirty="0"/>
          </a:p>
        </p:txBody>
      </p:sp>
      <p:sp>
        <p:nvSpPr>
          <p:cNvPr id="7" name="Segnaposto data 6"/>
          <p:cNvSpPr>
            <a:spLocks noGrp="1"/>
          </p:cNvSpPr>
          <p:nvPr>
            <p:ph type="dt" sz="half" idx="10"/>
          </p:nvPr>
        </p:nvSpPr>
        <p:spPr/>
        <p:txBody>
          <a:bodyPr/>
          <a:lstStyle/>
          <a:p>
            <a:fld id="{8A1C183A-2F73-4794-83D3-FEB83ACB178C}" type="datetime1">
              <a:rPr lang="it-IT" smtClean="0"/>
              <a:pPr/>
              <a:t>16/12/2024</a:t>
            </a:fld>
            <a:endParaRPr lang="it-IT"/>
          </a:p>
        </p:txBody>
      </p:sp>
      <p:sp>
        <p:nvSpPr>
          <p:cNvPr id="8" name="Segnaposto numero diapositiva 7"/>
          <p:cNvSpPr>
            <a:spLocks noGrp="1"/>
          </p:cNvSpPr>
          <p:nvPr>
            <p:ph type="sldNum" sz="quarter" idx="12"/>
          </p:nvPr>
        </p:nvSpPr>
        <p:spPr/>
        <p:txBody>
          <a:bodyPr/>
          <a:lstStyle/>
          <a:p>
            <a:fld id="{D638F805-12A6-466B-AD68-3BADDF56A04F}" type="slidenum">
              <a:rPr lang="it-IT" smtClean="0"/>
              <a:pPr/>
              <a:t>3</a:t>
            </a:fld>
            <a:endParaRPr lang="it-IT" dirty="0"/>
          </a:p>
        </p:txBody>
      </p:sp>
      <p:sp>
        <p:nvSpPr>
          <p:cNvPr id="9" name="CasellaDiTesto 8"/>
          <p:cNvSpPr txBox="1"/>
          <p:nvPr/>
        </p:nvSpPr>
        <p:spPr>
          <a:xfrm>
            <a:off x="323528" y="692696"/>
            <a:ext cx="8363272" cy="523220"/>
          </a:xfrm>
          <a:prstGeom prst="rect">
            <a:avLst/>
          </a:prstGeom>
          <a:noFill/>
        </p:spPr>
        <p:txBody>
          <a:bodyPr wrap="square" rtlCol="0">
            <a:spAutoFit/>
          </a:bodyPr>
          <a:lstStyle/>
          <a:p>
            <a:pPr algn="ctr"/>
            <a:r>
              <a:rPr lang="it-IT" sz="2800" b="1" dirty="0">
                <a:solidFill>
                  <a:srgbClr val="002060"/>
                </a:solidFill>
              </a:rPr>
              <a:t>Perché questo libro? </a:t>
            </a:r>
            <a:r>
              <a:rPr lang="it-IT" sz="2800" b="1" dirty="0" smtClean="0">
                <a:solidFill>
                  <a:srgbClr val="002060"/>
                </a:solidFill>
              </a:rPr>
              <a:t>Secondo </a:t>
            </a:r>
            <a:r>
              <a:rPr lang="it-IT" sz="2800" b="1" dirty="0">
                <a:solidFill>
                  <a:srgbClr val="002060"/>
                </a:solidFill>
              </a:rPr>
              <a:t>obiettivo:</a:t>
            </a:r>
          </a:p>
        </p:txBody>
      </p:sp>
      <p:pic>
        <p:nvPicPr>
          <p:cNvPr id="2050" name="Picture 2" descr="D:\Documenti\Desktop\2.jpg"/>
          <p:cNvPicPr>
            <a:picLocks noChangeAspect="1" noChangeArrowheads="1"/>
          </p:cNvPicPr>
          <p:nvPr/>
        </p:nvPicPr>
        <p:blipFill>
          <a:blip r:embed="rId2" cstate="print"/>
          <a:srcRect/>
          <a:stretch>
            <a:fillRect/>
          </a:stretch>
        </p:blipFill>
        <p:spPr bwMode="auto">
          <a:xfrm>
            <a:off x="2483768" y="3140968"/>
            <a:ext cx="4869393" cy="3240360"/>
          </a:xfrm>
          <a:prstGeom prst="rect">
            <a:avLst/>
          </a:prstGeom>
          <a:noFill/>
          <a:ln w="25400">
            <a:solidFill>
              <a:srgbClr val="FF0000"/>
            </a:solidFill>
          </a:ln>
        </p:spPr>
      </p:pic>
    </p:spTree>
    <p:extLst>
      <p:ext uri="{BB962C8B-B14F-4D97-AF65-F5344CB8AC3E}">
        <p14:creationId xmlns:p14="http://schemas.microsoft.com/office/powerpoint/2010/main" xmlns="" val="335979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31032" y="0"/>
            <a:ext cx="8712968" cy="720080"/>
          </a:xfrm>
        </p:spPr>
        <p:txBody>
          <a:bodyPr>
            <a:normAutofit/>
          </a:bodyPr>
          <a:lstStyle/>
          <a:p>
            <a:r>
              <a:rPr lang="it-IT" sz="3600" b="1" dirty="0" smtClean="0">
                <a:solidFill>
                  <a:srgbClr val="00B050"/>
                </a:solidFill>
              </a:rPr>
              <a:t>Perché non parli più con noi?</a:t>
            </a:r>
            <a:endParaRPr lang="it-IT" sz="3600" b="1" dirty="0">
              <a:solidFill>
                <a:srgbClr val="00B050"/>
              </a:solidFill>
            </a:endParaRPr>
          </a:p>
          <a:p>
            <a:endParaRPr lang="it-IT" sz="4400" b="1" dirty="0">
              <a:solidFill>
                <a:srgbClr val="FF0000"/>
              </a:solidFill>
            </a:endParaRPr>
          </a:p>
        </p:txBody>
      </p:sp>
      <p:sp>
        <p:nvSpPr>
          <p:cNvPr id="5" name="CasellaDiTesto 4"/>
          <p:cNvSpPr txBox="1"/>
          <p:nvPr/>
        </p:nvSpPr>
        <p:spPr>
          <a:xfrm>
            <a:off x="323528" y="1391080"/>
            <a:ext cx="8496944" cy="1815882"/>
          </a:xfrm>
          <a:prstGeom prst="rect">
            <a:avLst/>
          </a:prstGeom>
          <a:noFill/>
        </p:spPr>
        <p:txBody>
          <a:bodyPr wrap="square" rtlCol="0">
            <a:spAutoFit/>
          </a:bodyPr>
          <a:lstStyle/>
          <a:p>
            <a:pPr algn="just" fontAlgn="base"/>
            <a:r>
              <a:rPr lang="it-IT" sz="2800" b="1" dirty="0" smtClean="0">
                <a:solidFill>
                  <a:srgbClr val="FF0000"/>
                </a:solidFill>
              </a:rPr>
              <a:t>Imparare ad affrontare </a:t>
            </a:r>
            <a:r>
              <a:rPr lang="it-IT" sz="2800" b="1" dirty="0" smtClean="0"/>
              <a:t>con serenità e consapevolezza la problematica fase di sviluppo dei preadolescenti e il dialogo genitori-figli che, in questa fase evolutiva, diventa problematica.</a:t>
            </a:r>
            <a:endParaRPr lang="it-IT" sz="2800" b="1" dirty="0"/>
          </a:p>
        </p:txBody>
      </p:sp>
      <p:sp>
        <p:nvSpPr>
          <p:cNvPr id="7" name="Segnaposto data 6"/>
          <p:cNvSpPr>
            <a:spLocks noGrp="1"/>
          </p:cNvSpPr>
          <p:nvPr>
            <p:ph type="dt" sz="half" idx="10"/>
          </p:nvPr>
        </p:nvSpPr>
        <p:spPr/>
        <p:txBody>
          <a:bodyPr/>
          <a:lstStyle/>
          <a:p>
            <a:fld id="{8A1C183A-2F73-4794-83D3-FEB83ACB178C}" type="datetime1">
              <a:rPr lang="it-IT" smtClean="0"/>
              <a:pPr/>
              <a:t>16/12/2024</a:t>
            </a:fld>
            <a:endParaRPr lang="it-IT"/>
          </a:p>
        </p:txBody>
      </p:sp>
      <p:sp>
        <p:nvSpPr>
          <p:cNvPr id="8" name="Segnaposto numero diapositiva 7"/>
          <p:cNvSpPr>
            <a:spLocks noGrp="1"/>
          </p:cNvSpPr>
          <p:nvPr>
            <p:ph type="sldNum" sz="quarter" idx="12"/>
          </p:nvPr>
        </p:nvSpPr>
        <p:spPr/>
        <p:txBody>
          <a:bodyPr/>
          <a:lstStyle/>
          <a:p>
            <a:fld id="{D638F805-12A6-466B-AD68-3BADDF56A04F}" type="slidenum">
              <a:rPr lang="it-IT" smtClean="0"/>
              <a:pPr/>
              <a:t>4</a:t>
            </a:fld>
            <a:endParaRPr lang="it-IT" dirty="0"/>
          </a:p>
        </p:txBody>
      </p:sp>
      <p:sp>
        <p:nvSpPr>
          <p:cNvPr id="9" name="CasellaDiTesto 8"/>
          <p:cNvSpPr txBox="1"/>
          <p:nvPr/>
        </p:nvSpPr>
        <p:spPr>
          <a:xfrm>
            <a:off x="323528" y="692696"/>
            <a:ext cx="8363272" cy="523220"/>
          </a:xfrm>
          <a:prstGeom prst="rect">
            <a:avLst/>
          </a:prstGeom>
          <a:noFill/>
        </p:spPr>
        <p:txBody>
          <a:bodyPr wrap="square" rtlCol="0">
            <a:spAutoFit/>
          </a:bodyPr>
          <a:lstStyle/>
          <a:p>
            <a:pPr algn="ctr"/>
            <a:r>
              <a:rPr lang="it-IT" sz="2800" b="1" dirty="0">
                <a:solidFill>
                  <a:srgbClr val="002060"/>
                </a:solidFill>
              </a:rPr>
              <a:t>Perché questo libro? </a:t>
            </a:r>
            <a:r>
              <a:rPr lang="it-IT" sz="2800" b="1" dirty="0" smtClean="0">
                <a:solidFill>
                  <a:srgbClr val="002060"/>
                </a:solidFill>
              </a:rPr>
              <a:t>Terzo </a:t>
            </a:r>
            <a:r>
              <a:rPr lang="it-IT" sz="2800" b="1" dirty="0">
                <a:solidFill>
                  <a:srgbClr val="002060"/>
                </a:solidFill>
              </a:rPr>
              <a:t>obiettivo:</a:t>
            </a:r>
          </a:p>
        </p:txBody>
      </p:sp>
      <p:pic>
        <p:nvPicPr>
          <p:cNvPr id="3074" name="Picture 2" descr="D:\Documenti\Desktop\3.jpg"/>
          <p:cNvPicPr>
            <a:picLocks noChangeAspect="1" noChangeArrowheads="1"/>
          </p:cNvPicPr>
          <p:nvPr/>
        </p:nvPicPr>
        <p:blipFill>
          <a:blip r:embed="rId2" cstate="print"/>
          <a:srcRect/>
          <a:stretch>
            <a:fillRect/>
          </a:stretch>
        </p:blipFill>
        <p:spPr bwMode="auto">
          <a:xfrm>
            <a:off x="2483768" y="3212976"/>
            <a:ext cx="4104456" cy="3062556"/>
          </a:xfrm>
          <a:prstGeom prst="rect">
            <a:avLst/>
          </a:prstGeom>
          <a:noFill/>
          <a:ln w="25400">
            <a:solidFill>
              <a:srgbClr val="FF0000"/>
            </a:solidFill>
          </a:ln>
        </p:spPr>
      </p:pic>
    </p:spTree>
    <p:extLst>
      <p:ext uri="{BB962C8B-B14F-4D97-AF65-F5344CB8AC3E}">
        <p14:creationId xmlns:p14="http://schemas.microsoft.com/office/powerpoint/2010/main" xmlns="" val="335979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31032" y="0"/>
            <a:ext cx="8712968" cy="720080"/>
          </a:xfrm>
        </p:spPr>
        <p:txBody>
          <a:bodyPr>
            <a:normAutofit/>
          </a:bodyPr>
          <a:lstStyle/>
          <a:p>
            <a:r>
              <a:rPr lang="it-IT" sz="3600" b="1" dirty="0" smtClean="0">
                <a:solidFill>
                  <a:srgbClr val="00B050"/>
                </a:solidFill>
              </a:rPr>
              <a:t>Perché non parli più con noi?</a:t>
            </a:r>
            <a:endParaRPr lang="it-IT" sz="3600" b="1" dirty="0">
              <a:solidFill>
                <a:srgbClr val="00B050"/>
              </a:solidFill>
            </a:endParaRPr>
          </a:p>
          <a:p>
            <a:endParaRPr lang="it-IT" sz="4400" b="1" dirty="0">
              <a:solidFill>
                <a:srgbClr val="FF0000"/>
              </a:solidFill>
            </a:endParaRPr>
          </a:p>
        </p:txBody>
      </p:sp>
      <p:sp>
        <p:nvSpPr>
          <p:cNvPr id="5" name="CasellaDiTesto 4"/>
          <p:cNvSpPr txBox="1"/>
          <p:nvPr/>
        </p:nvSpPr>
        <p:spPr>
          <a:xfrm>
            <a:off x="323528" y="1391080"/>
            <a:ext cx="8496944" cy="1815882"/>
          </a:xfrm>
          <a:prstGeom prst="rect">
            <a:avLst/>
          </a:prstGeom>
          <a:noFill/>
        </p:spPr>
        <p:txBody>
          <a:bodyPr wrap="square" rtlCol="0">
            <a:spAutoFit/>
          </a:bodyPr>
          <a:lstStyle/>
          <a:p>
            <a:pPr algn="just" fontAlgn="base"/>
            <a:r>
              <a:rPr lang="it-IT" sz="2800" b="1" dirty="0" smtClean="0">
                <a:solidFill>
                  <a:srgbClr val="FF0000"/>
                </a:solidFill>
              </a:rPr>
              <a:t>Scoprire ed accettare </a:t>
            </a:r>
            <a:r>
              <a:rPr lang="it-IT" sz="2800" b="1" dirty="0" smtClean="0"/>
              <a:t>che il mutismo dei preadolescenti, e il sempre minore interesse a dialogare con i genitori,  è un passaggio obbligato in questa particolare fase di vita.</a:t>
            </a:r>
            <a:endParaRPr lang="it-IT" sz="2800" b="1" dirty="0"/>
          </a:p>
        </p:txBody>
      </p:sp>
      <p:sp>
        <p:nvSpPr>
          <p:cNvPr id="7" name="Segnaposto data 6"/>
          <p:cNvSpPr>
            <a:spLocks noGrp="1"/>
          </p:cNvSpPr>
          <p:nvPr>
            <p:ph type="dt" sz="half" idx="10"/>
          </p:nvPr>
        </p:nvSpPr>
        <p:spPr/>
        <p:txBody>
          <a:bodyPr/>
          <a:lstStyle/>
          <a:p>
            <a:fld id="{8A1C183A-2F73-4794-83D3-FEB83ACB178C}" type="datetime1">
              <a:rPr lang="it-IT" smtClean="0"/>
              <a:pPr/>
              <a:t>16/12/2024</a:t>
            </a:fld>
            <a:endParaRPr lang="it-IT"/>
          </a:p>
        </p:txBody>
      </p:sp>
      <p:sp>
        <p:nvSpPr>
          <p:cNvPr id="8" name="Segnaposto numero diapositiva 7"/>
          <p:cNvSpPr>
            <a:spLocks noGrp="1"/>
          </p:cNvSpPr>
          <p:nvPr>
            <p:ph type="sldNum" sz="quarter" idx="12"/>
          </p:nvPr>
        </p:nvSpPr>
        <p:spPr/>
        <p:txBody>
          <a:bodyPr/>
          <a:lstStyle/>
          <a:p>
            <a:fld id="{D638F805-12A6-466B-AD68-3BADDF56A04F}" type="slidenum">
              <a:rPr lang="it-IT" smtClean="0"/>
              <a:pPr/>
              <a:t>5</a:t>
            </a:fld>
            <a:endParaRPr lang="it-IT" dirty="0"/>
          </a:p>
        </p:txBody>
      </p:sp>
      <p:sp>
        <p:nvSpPr>
          <p:cNvPr id="9" name="CasellaDiTesto 8"/>
          <p:cNvSpPr txBox="1"/>
          <p:nvPr/>
        </p:nvSpPr>
        <p:spPr>
          <a:xfrm>
            <a:off x="323528" y="692696"/>
            <a:ext cx="8363272" cy="523220"/>
          </a:xfrm>
          <a:prstGeom prst="rect">
            <a:avLst/>
          </a:prstGeom>
          <a:noFill/>
        </p:spPr>
        <p:txBody>
          <a:bodyPr wrap="square" rtlCol="0">
            <a:spAutoFit/>
          </a:bodyPr>
          <a:lstStyle/>
          <a:p>
            <a:pPr algn="ctr"/>
            <a:r>
              <a:rPr lang="it-IT" sz="2800" b="1" dirty="0">
                <a:solidFill>
                  <a:srgbClr val="002060"/>
                </a:solidFill>
              </a:rPr>
              <a:t>Perché questo libro? </a:t>
            </a:r>
            <a:r>
              <a:rPr lang="it-IT" sz="2800" b="1" dirty="0" smtClean="0">
                <a:solidFill>
                  <a:srgbClr val="002060"/>
                </a:solidFill>
              </a:rPr>
              <a:t>Quarto </a:t>
            </a:r>
            <a:r>
              <a:rPr lang="it-IT" sz="2800" b="1" dirty="0">
                <a:solidFill>
                  <a:srgbClr val="002060"/>
                </a:solidFill>
              </a:rPr>
              <a:t>obiettivo:</a:t>
            </a:r>
          </a:p>
        </p:txBody>
      </p:sp>
      <p:pic>
        <p:nvPicPr>
          <p:cNvPr id="4098" name="Picture 2" descr="D:\Documenti\Desktop\4.jpg"/>
          <p:cNvPicPr>
            <a:picLocks noChangeAspect="1" noChangeArrowheads="1"/>
          </p:cNvPicPr>
          <p:nvPr/>
        </p:nvPicPr>
        <p:blipFill>
          <a:blip r:embed="rId2" cstate="print"/>
          <a:srcRect/>
          <a:stretch>
            <a:fillRect/>
          </a:stretch>
        </p:blipFill>
        <p:spPr bwMode="auto">
          <a:xfrm>
            <a:off x="2195736" y="3068960"/>
            <a:ext cx="4652976" cy="3096344"/>
          </a:xfrm>
          <a:prstGeom prst="rect">
            <a:avLst/>
          </a:prstGeom>
          <a:noFill/>
          <a:ln w="25400">
            <a:solidFill>
              <a:srgbClr val="FF0000"/>
            </a:solidFill>
          </a:ln>
        </p:spPr>
      </p:pic>
    </p:spTree>
    <p:extLst>
      <p:ext uri="{BB962C8B-B14F-4D97-AF65-F5344CB8AC3E}">
        <p14:creationId xmlns:p14="http://schemas.microsoft.com/office/powerpoint/2010/main" xmlns="" val="335979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79512" y="0"/>
            <a:ext cx="8712968" cy="720080"/>
          </a:xfrm>
        </p:spPr>
        <p:txBody>
          <a:bodyPr>
            <a:normAutofit lnSpcReduction="10000"/>
          </a:bodyPr>
          <a:lstStyle/>
          <a:p>
            <a:r>
              <a:rPr lang="it-IT" sz="4400" b="1" dirty="0" smtClean="0">
                <a:solidFill>
                  <a:srgbClr val="00B050"/>
                </a:solidFill>
              </a:rPr>
              <a:t>Perché non parli più con noi?</a:t>
            </a:r>
          </a:p>
          <a:p>
            <a:endParaRPr lang="it-IT" sz="4400" b="1" dirty="0">
              <a:solidFill>
                <a:srgbClr val="FF0000"/>
              </a:solidFill>
            </a:endParaRPr>
          </a:p>
        </p:txBody>
      </p:sp>
      <p:sp>
        <p:nvSpPr>
          <p:cNvPr id="7" name="Segnaposto data 6"/>
          <p:cNvSpPr>
            <a:spLocks noGrp="1"/>
          </p:cNvSpPr>
          <p:nvPr>
            <p:ph type="dt" sz="half" idx="10"/>
          </p:nvPr>
        </p:nvSpPr>
        <p:spPr/>
        <p:txBody>
          <a:bodyPr/>
          <a:lstStyle/>
          <a:p>
            <a:fld id="{40F23F75-3F5A-47A8-AD06-6B094D0645FA}" type="datetime1">
              <a:rPr lang="it-IT" smtClean="0"/>
              <a:pPr/>
              <a:t>16/12/2024</a:t>
            </a:fld>
            <a:endParaRPr lang="it-IT" dirty="0"/>
          </a:p>
        </p:txBody>
      </p:sp>
      <p:sp>
        <p:nvSpPr>
          <p:cNvPr id="8" name="Segnaposto numero diapositiva 7"/>
          <p:cNvSpPr>
            <a:spLocks noGrp="1"/>
          </p:cNvSpPr>
          <p:nvPr>
            <p:ph type="sldNum" sz="quarter" idx="12"/>
          </p:nvPr>
        </p:nvSpPr>
        <p:spPr>
          <a:xfrm>
            <a:off x="6595872" y="6358500"/>
            <a:ext cx="2133600" cy="365125"/>
          </a:xfrm>
        </p:spPr>
        <p:txBody>
          <a:bodyPr/>
          <a:lstStyle/>
          <a:p>
            <a:fld id="{D638F805-12A6-466B-AD68-3BADDF56A04F}" type="slidenum">
              <a:rPr lang="it-IT" smtClean="0"/>
              <a:pPr/>
              <a:t>6</a:t>
            </a:fld>
            <a:endParaRPr lang="it-IT" dirty="0"/>
          </a:p>
        </p:txBody>
      </p:sp>
      <p:sp>
        <p:nvSpPr>
          <p:cNvPr id="9" name="CasellaDiTesto 8"/>
          <p:cNvSpPr txBox="1"/>
          <p:nvPr/>
        </p:nvSpPr>
        <p:spPr>
          <a:xfrm>
            <a:off x="539552" y="566482"/>
            <a:ext cx="7992888" cy="523220"/>
          </a:xfrm>
          <a:prstGeom prst="rect">
            <a:avLst/>
          </a:prstGeom>
          <a:noFill/>
        </p:spPr>
        <p:txBody>
          <a:bodyPr wrap="square" rtlCol="0">
            <a:spAutoFit/>
          </a:bodyPr>
          <a:lstStyle/>
          <a:p>
            <a:pPr algn="ctr"/>
            <a:r>
              <a:rPr lang="it-IT" sz="2800" b="1" dirty="0">
                <a:solidFill>
                  <a:srgbClr val="002060"/>
                </a:solidFill>
              </a:rPr>
              <a:t>Capitolo 1. </a:t>
            </a:r>
            <a:r>
              <a:rPr lang="it-IT" sz="2800" b="1" dirty="0" smtClean="0">
                <a:solidFill>
                  <a:srgbClr val="002060"/>
                </a:solidFill>
              </a:rPr>
              <a:t>Il periodo d’oro della fanciullezza</a:t>
            </a:r>
            <a:endParaRPr lang="it-IT" sz="2800" b="1" dirty="0">
              <a:solidFill>
                <a:srgbClr val="002060"/>
              </a:solidFill>
            </a:endParaRPr>
          </a:p>
        </p:txBody>
      </p:sp>
      <p:sp>
        <p:nvSpPr>
          <p:cNvPr id="11" name="Freccia a destra 10"/>
          <p:cNvSpPr/>
          <p:nvPr/>
        </p:nvSpPr>
        <p:spPr>
          <a:xfrm>
            <a:off x="251520" y="119675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smtClean="0"/>
              <a:t>La gravidanza e l’attesa</a:t>
            </a:r>
            <a:endParaRPr lang="it-IT" b="1" dirty="0">
              <a:solidFill>
                <a:srgbClr val="FFFF00"/>
              </a:solidFill>
            </a:endParaRPr>
          </a:p>
        </p:txBody>
      </p:sp>
      <p:sp>
        <p:nvSpPr>
          <p:cNvPr id="13" name="Freccia a destra 12"/>
          <p:cNvSpPr/>
          <p:nvPr/>
        </p:nvSpPr>
        <p:spPr>
          <a:xfrm>
            <a:off x="251520" y="407707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dirty="0" smtClean="0"/>
              <a:t>Attenzione e sostegno anche per il papà</a:t>
            </a:r>
            <a:endParaRPr lang="it-IT" sz="4000" dirty="0" smtClean="0">
              <a:solidFill>
                <a:schemeClr val="tx1"/>
              </a:solidFill>
              <a:latin typeface="Arial" pitchFamily="34" charset="0"/>
              <a:cs typeface="Arial" pitchFamily="34" charset="0"/>
            </a:endParaRPr>
          </a:p>
        </p:txBody>
      </p:sp>
      <p:sp>
        <p:nvSpPr>
          <p:cNvPr id="14" name="Freccia a destra 13"/>
          <p:cNvSpPr/>
          <p:nvPr/>
        </p:nvSpPr>
        <p:spPr>
          <a:xfrm>
            <a:off x="251520" y="335699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smtClean="0"/>
              <a:t>Come sostenere i neogenitori	</a:t>
            </a:r>
            <a:r>
              <a:rPr lang="it-IT" sz="2000" dirty="0">
                <a:latin typeface="Times New Roman" panose="02020603050405020304" pitchFamily="18" charset="0"/>
                <a:ea typeface="Calibri" panose="020F0502020204030204" pitchFamily="34" charset="0"/>
                <a:cs typeface="Times New Roman" panose="02020603050405020304" pitchFamily="18" charset="0"/>
              </a:rPr>
              <a:t>	</a:t>
            </a:r>
            <a:endParaRPr lang="it-IT" sz="2000" b="1" dirty="0">
              <a:solidFill>
                <a:srgbClr val="FFFF00"/>
              </a:solidFill>
            </a:endParaRPr>
          </a:p>
        </p:txBody>
      </p:sp>
      <p:sp>
        <p:nvSpPr>
          <p:cNvPr id="15" name="Freccia a destra 14"/>
          <p:cNvSpPr/>
          <p:nvPr/>
        </p:nvSpPr>
        <p:spPr>
          <a:xfrm>
            <a:off x="251520" y="263691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smtClean="0"/>
              <a:t>Insieme al bambino rinasce la famiglia</a:t>
            </a:r>
            <a:r>
              <a:rPr lang="it-IT" sz="2000" dirty="0">
                <a:latin typeface="Times New Roman" panose="02020603050405020304" pitchFamily="18" charset="0"/>
                <a:ea typeface="Calibri" panose="020F0502020204030204" pitchFamily="34" charset="0"/>
                <a:cs typeface="Times New Roman" panose="02020603050405020304" pitchFamily="18" charset="0"/>
              </a:rPr>
              <a:t>	</a:t>
            </a:r>
            <a:endParaRPr lang="it-IT" sz="2000" b="1" dirty="0">
              <a:solidFill>
                <a:srgbClr val="FFFF00"/>
              </a:solidFill>
            </a:endParaRPr>
          </a:p>
        </p:txBody>
      </p:sp>
      <p:sp>
        <p:nvSpPr>
          <p:cNvPr id="16" name="Freccia a destra 15"/>
          <p:cNvSpPr/>
          <p:nvPr/>
        </p:nvSpPr>
        <p:spPr>
          <a:xfrm>
            <a:off x="251520" y="191683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smtClean="0"/>
              <a:t>Vivere l’arrivo di un bambino in famiglia</a:t>
            </a:r>
            <a:endParaRPr lang="it-IT" b="1" dirty="0">
              <a:solidFill>
                <a:srgbClr val="FFFF00"/>
              </a:solidFill>
              <a:latin typeface="+mj-lt"/>
              <a:cs typeface="Times New Roman" panose="02020603050405020304" pitchFamily="18" charset="0"/>
            </a:endParaRPr>
          </a:p>
        </p:txBody>
      </p:sp>
      <p:sp>
        <p:nvSpPr>
          <p:cNvPr id="4" name="CasellaDiTesto 3">
            <a:extLst>
              <a:ext uri="{FF2B5EF4-FFF2-40B4-BE49-F238E27FC236}">
                <a16:creationId xmlns:a16="http://schemas.microsoft.com/office/drawing/2014/main" xmlns="" id="{64B0DA68-384D-B5C9-164C-F9551EA99FF5}"/>
              </a:ext>
            </a:extLst>
          </p:cNvPr>
          <p:cNvSpPr txBox="1"/>
          <p:nvPr/>
        </p:nvSpPr>
        <p:spPr>
          <a:xfrm>
            <a:off x="611560" y="6356350"/>
            <a:ext cx="8712968" cy="1921360"/>
          </a:xfrm>
          <a:prstGeom prst="rect">
            <a:avLst/>
          </a:prstGeom>
          <a:noFill/>
        </p:spPr>
        <p:txBody>
          <a:bodyPr wrap="square">
            <a:spAutoFit/>
          </a:bodyPr>
          <a:lstStyle/>
          <a:p>
            <a:pPr marL="457200" algn="just">
              <a:lnSpc>
                <a:spcPct val="115000"/>
              </a:lnSpc>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dirty="0">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CasellaDiTesto 9">
            <a:extLst>
              <a:ext uri="{FF2B5EF4-FFF2-40B4-BE49-F238E27FC236}">
                <a16:creationId xmlns:a16="http://schemas.microsoft.com/office/drawing/2014/main" xmlns="" id="{5E4723BF-E8FE-5E58-C5AB-A489D5CA95EF}"/>
              </a:ext>
            </a:extLst>
          </p:cNvPr>
          <p:cNvSpPr txBox="1"/>
          <p:nvPr/>
        </p:nvSpPr>
        <p:spPr>
          <a:xfrm>
            <a:off x="4788024" y="1484784"/>
            <a:ext cx="4032448" cy="1938992"/>
          </a:xfrm>
          <a:prstGeom prst="rect">
            <a:avLst/>
          </a:prstGeom>
          <a:solidFill>
            <a:srgbClr val="FFFF00"/>
          </a:solidFill>
          <a:ln w="25400">
            <a:solidFill>
              <a:srgbClr val="FF0000"/>
            </a:solidFill>
          </a:ln>
        </p:spPr>
        <p:txBody>
          <a:bodyPr wrap="square" rtlCol="0">
            <a:spAutoFit/>
          </a:bodyPr>
          <a:lstStyle/>
          <a:p>
            <a:pPr algn="just"/>
            <a:r>
              <a:rPr lang="it-IT" sz="1200" b="1" dirty="0" smtClean="0"/>
              <a:t>L’infanzia è il periodo della vita che va dalla nascita ai dodici-quindici anni. Ma l'infanzia vera e propria è rappresentata dall’arco di tempo in cui il nuovo essere cresce e sviluppa gli organi e i sensi, ma ancora non può comunicare con il mondo esterno, perché non sa parlare. È in tale periodo che i pericoli più numerosi minacciano la giovane esistenza, come dimostrano le cifre della mortalità infantile, nonostante le numerose previdenze sociali oggi attuate, la migliorata professionalità dei medici e la costante attenzione posta dai genitori. </a:t>
            </a:r>
            <a:endParaRPr lang="it-IT" sz="1200" b="1" dirty="0"/>
          </a:p>
        </p:txBody>
      </p:sp>
      <p:sp>
        <p:nvSpPr>
          <p:cNvPr id="17" name="Freccia a destra 16"/>
          <p:cNvSpPr/>
          <p:nvPr/>
        </p:nvSpPr>
        <p:spPr>
          <a:xfrm>
            <a:off x="251520" y="479715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sz="1600" dirty="0" smtClean="0"/>
              <a:t>Madri e padri: ruoli diversi e complementari</a:t>
            </a:r>
            <a:endParaRPr lang="it-IT" sz="3600" dirty="0" smtClean="0">
              <a:solidFill>
                <a:schemeClr val="tx1"/>
              </a:solidFill>
              <a:latin typeface="Arial" pitchFamily="34" charset="0"/>
              <a:cs typeface="Arial" pitchFamily="34" charset="0"/>
            </a:endParaRPr>
          </a:p>
        </p:txBody>
      </p:sp>
      <p:sp>
        <p:nvSpPr>
          <p:cNvPr id="18" name="Freccia a destra 17"/>
          <p:cNvSpPr/>
          <p:nvPr/>
        </p:nvSpPr>
        <p:spPr>
          <a:xfrm>
            <a:off x="251520" y="551723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dirty="0" smtClean="0"/>
              <a:t>Fornire ai figli un modello educativo</a:t>
            </a:r>
            <a:endParaRPr lang="it-IT" sz="4000" dirty="0" smtClean="0">
              <a:solidFill>
                <a:schemeClr val="tx1"/>
              </a:solidFill>
              <a:latin typeface="Arial" pitchFamily="34" charset="0"/>
              <a:cs typeface="Arial" pitchFamily="34" charset="0"/>
            </a:endParaRPr>
          </a:p>
        </p:txBody>
      </p:sp>
      <p:pic>
        <p:nvPicPr>
          <p:cNvPr id="2" name="Picture 2" descr="D:\Documenti\Desktop\6.jpg"/>
          <p:cNvPicPr>
            <a:picLocks noChangeAspect="1" noChangeArrowheads="1"/>
          </p:cNvPicPr>
          <p:nvPr/>
        </p:nvPicPr>
        <p:blipFill>
          <a:blip r:embed="rId2" cstate="print"/>
          <a:srcRect/>
          <a:stretch>
            <a:fillRect/>
          </a:stretch>
        </p:blipFill>
        <p:spPr bwMode="auto">
          <a:xfrm>
            <a:off x="4788024" y="3717032"/>
            <a:ext cx="3996000" cy="208823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p:cTn id="21" dur="500" fill="hold"/>
                                        <p:tgtEl>
                                          <p:spTgt spid="16"/>
                                        </p:tgtEl>
                                        <p:attrNameLst>
                                          <p:attrName>ppt_w</p:attrName>
                                        </p:attrNameLst>
                                      </p:cBhvr>
                                      <p:tavLst>
                                        <p:tav tm="0">
                                          <p:val>
                                            <p:fltVal val="0"/>
                                          </p:val>
                                        </p:tav>
                                        <p:tav tm="100000">
                                          <p:val>
                                            <p:strVal val="#ppt_w"/>
                                          </p:val>
                                        </p:tav>
                                      </p:tavLst>
                                    </p:anim>
                                    <p:anim calcmode="lin" valueType="num">
                                      <p:cBhvr>
                                        <p:cTn id="22" dur="500" fill="hold"/>
                                        <p:tgtEl>
                                          <p:spTgt spid="16"/>
                                        </p:tgtEl>
                                        <p:attrNameLst>
                                          <p:attrName>ppt_h</p:attrName>
                                        </p:attrNameLst>
                                      </p:cBhvr>
                                      <p:tavLst>
                                        <p:tav tm="0">
                                          <p:val>
                                            <p:fltVal val="0"/>
                                          </p:val>
                                        </p:tav>
                                        <p:tav tm="100000">
                                          <p:val>
                                            <p:strVal val="#ppt_h"/>
                                          </p:val>
                                        </p:tav>
                                      </p:tavLst>
                                    </p:anim>
                                    <p:animEffect transition="in" filter="fade">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fltVal val="0"/>
                                          </p:val>
                                        </p:tav>
                                        <p:tav tm="100000">
                                          <p:val>
                                            <p:strVal val="#ppt_w"/>
                                          </p:val>
                                        </p:tav>
                                      </p:tavLst>
                                    </p:anim>
                                    <p:anim calcmode="lin" valueType="num">
                                      <p:cBhvr>
                                        <p:cTn id="29" dur="500" fill="hold"/>
                                        <p:tgtEl>
                                          <p:spTgt spid="15"/>
                                        </p:tgtEl>
                                        <p:attrNameLst>
                                          <p:attrName>ppt_h</p:attrName>
                                        </p:attrNameLst>
                                      </p:cBhvr>
                                      <p:tavLst>
                                        <p:tav tm="0">
                                          <p:val>
                                            <p:fltVal val="0"/>
                                          </p:val>
                                        </p:tav>
                                        <p:tav tm="100000">
                                          <p:val>
                                            <p:strVal val="#ppt_h"/>
                                          </p:val>
                                        </p:tav>
                                      </p:tavLst>
                                    </p:anim>
                                    <p:animEffect transition="in" filter="fade">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500" fill="hold"/>
                                        <p:tgtEl>
                                          <p:spTgt spid="14"/>
                                        </p:tgtEl>
                                        <p:attrNameLst>
                                          <p:attrName>ppt_w</p:attrName>
                                        </p:attrNameLst>
                                      </p:cBhvr>
                                      <p:tavLst>
                                        <p:tav tm="0">
                                          <p:val>
                                            <p:fltVal val="0"/>
                                          </p:val>
                                        </p:tav>
                                        <p:tav tm="100000">
                                          <p:val>
                                            <p:strVal val="#ppt_w"/>
                                          </p:val>
                                        </p:tav>
                                      </p:tavLst>
                                    </p:anim>
                                    <p:anim calcmode="lin" valueType="num">
                                      <p:cBhvr>
                                        <p:cTn id="36" dur="500" fill="hold"/>
                                        <p:tgtEl>
                                          <p:spTgt spid="14"/>
                                        </p:tgtEl>
                                        <p:attrNameLst>
                                          <p:attrName>ppt_h</p:attrName>
                                        </p:attrNameLst>
                                      </p:cBhvr>
                                      <p:tavLst>
                                        <p:tav tm="0">
                                          <p:val>
                                            <p:fltVal val="0"/>
                                          </p:val>
                                        </p:tav>
                                        <p:tav tm="100000">
                                          <p:val>
                                            <p:strVal val="#ppt_h"/>
                                          </p:val>
                                        </p:tav>
                                      </p:tavLst>
                                    </p:anim>
                                    <p:animEffect transition="in" filter="fad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p:cTn id="49" dur="500" fill="hold"/>
                                        <p:tgtEl>
                                          <p:spTgt spid="17"/>
                                        </p:tgtEl>
                                        <p:attrNameLst>
                                          <p:attrName>ppt_w</p:attrName>
                                        </p:attrNameLst>
                                      </p:cBhvr>
                                      <p:tavLst>
                                        <p:tav tm="0">
                                          <p:val>
                                            <p:fltVal val="0"/>
                                          </p:val>
                                        </p:tav>
                                        <p:tav tm="100000">
                                          <p:val>
                                            <p:strVal val="#ppt_w"/>
                                          </p:val>
                                        </p:tav>
                                      </p:tavLst>
                                    </p:anim>
                                    <p:anim calcmode="lin" valueType="num">
                                      <p:cBhvr>
                                        <p:cTn id="50" dur="500" fill="hold"/>
                                        <p:tgtEl>
                                          <p:spTgt spid="17"/>
                                        </p:tgtEl>
                                        <p:attrNameLst>
                                          <p:attrName>ppt_h</p:attrName>
                                        </p:attrNameLst>
                                      </p:cBhvr>
                                      <p:tavLst>
                                        <p:tav tm="0">
                                          <p:val>
                                            <p:fltVal val="0"/>
                                          </p:val>
                                        </p:tav>
                                        <p:tav tm="100000">
                                          <p:val>
                                            <p:strVal val="#ppt_h"/>
                                          </p:val>
                                        </p:tav>
                                      </p:tavLst>
                                    </p:anim>
                                    <p:animEffect transition="in" filter="fade">
                                      <p:cBhvr>
                                        <p:cTn id="51" dur="500"/>
                                        <p:tgtEl>
                                          <p:spTgt spid="17"/>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anim calcmode="lin" valueType="num">
                                      <p:cBhvr>
                                        <p:cTn id="56" dur="500" fill="hold"/>
                                        <p:tgtEl>
                                          <p:spTgt spid="18"/>
                                        </p:tgtEl>
                                        <p:attrNameLst>
                                          <p:attrName>ppt_w</p:attrName>
                                        </p:attrNameLst>
                                      </p:cBhvr>
                                      <p:tavLst>
                                        <p:tav tm="0">
                                          <p:val>
                                            <p:fltVal val="0"/>
                                          </p:val>
                                        </p:tav>
                                        <p:tav tm="100000">
                                          <p:val>
                                            <p:strVal val="#ppt_w"/>
                                          </p:val>
                                        </p:tav>
                                      </p:tavLst>
                                    </p:anim>
                                    <p:anim calcmode="lin" valueType="num">
                                      <p:cBhvr>
                                        <p:cTn id="57" dur="500" fill="hold"/>
                                        <p:tgtEl>
                                          <p:spTgt spid="18"/>
                                        </p:tgtEl>
                                        <p:attrNameLst>
                                          <p:attrName>ppt_h</p:attrName>
                                        </p:attrNameLst>
                                      </p:cBhvr>
                                      <p:tavLst>
                                        <p:tav tm="0">
                                          <p:val>
                                            <p:fltVal val="0"/>
                                          </p:val>
                                        </p:tav>
                                        <p:tav tm="100000">
                                          <p:val>
                                            <p:strVal val="#ppt_h"/>
                                          </p:val>
                                        </p:tav>
                                      </p:tavLst>
                                    </p:anim>
                                    <p:animEffect transition="in" filter="fade">
                                      <p:cBhvr>
                                        <p:cTn id="5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4" grpId="0" animBg="1"/>
      <p:bldP spid="15" grpId="0" animBg="1"/>
      <p:bldP spid="16" grpId="0" animBg="1"/>
      <p:bldP spid="10"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79512" y="0"/>
            <a:ext cx="8712968" cy="720080"/>
          </a:xfrm>
        </p:spPr>
        <p:txBody>
          <a:bodyPr>
            <a:normAutofit lnSpcReduction="10000"/>
          </a:bodyPr>
          <a:lstStyle/>
          <a:p>
            <a:r>
              <a:rPr lang="it-IT" sz="4400" b="1" dirty="0" smtClean="0">
                <a:solidFill>
                  <a:srgbClr val="00B050"/>
                </a:solidFill>
              </a:rPr>
              <a:t>Perché non parli più con noi?</a:t>
            </a:r>
          </a:p>
          <a:p>
            <a:endParaRPr lang="it-IT" sz="4400" b="1" dirty="0">
              <a:solidFill>
                <a:srgbClr val="FF0000"/>
              </a:solidFill>
            </a:endParaRPr>
          </a:p>
        </p:txBody>
      </p:sp>
      <p:sp>
        <p:nvSpPr>
          <p:cNvPr id="7" name="Segnaposto data 6"/>
          <p:cNvSpPr>
            <a:spLocks noGrp="1"/>
          </p:cNvSpPr>
          <p:nvPr>
            <p:ph type="dt" sz="half" idx="10"/>
          </p:nvPr>
        </p:nvSpPr>
        <p:spPr/>
        <p:txBody>
          <a:bodyPr/>
          <a:lstStyle/>
          <a:p>
            <a:fld id="{3283A139-15C1-4611-A733-3C236D88F037}" type="datetime1">
              <a:rPr lang="it-IT" smtClean="0"/>
              <a:pPr/>
              <a:t>16/12/2024</a:t>
            </a:fld>
            <a:endParaRPr lang="it-IT" dirty="0"/>
          </a:p>
        </p:txBody>
      </p:sp>
      <p:sp>
        <p:nvSpPr>
          <p:cNvPr id="8" name="Segnaposto numero diapositiva 7"/>
          <p:cNvSpPr>
            <a:spLocks noGrp="1"/>
          </p:cNvSpPr>
          <p:nvPr>
            <p:ph type="sldNum" sz="quarter" idx="12"/>
          </p:nvPr>
        </p:nvSpPr>
        <p:spPr/>
        <p:txBody>
          <a:bodyPr/>
          <a:lstStyle/>
          <a:p>
            <a:fld id="{D638F805-12A6-466B-AD68-3BADDF56A04F}" type="slidenum">
              <a:rPr lang="it-IT" smtClean="0"/>
              <a:pPr/>
              <a:t>7</a:t>
            </a:fld>
            <a:endParaRPr lang="it-IT" dirty="0"/>
          </a:p>
        </p:txBody>
      </p:sp>
      <p:sp>
        <p:nvSpPr>
          <p:cNvPr id="9" name="CasellaDiTesto 8"/>
          <p:cNvSpPr txBox="1"/>
          <p:nvPr/>
        </p:nvSpPr>
        <p:spPr>
          <a:xfrm>
            <a:off x="899592" y="692696"/>
            <a:ext cx="7344816" cy="523220"/>
          </a:xfrm>
          <a:prstGeom prst="rect">
            <a:avLst/>
          </a:prstGeom>
          <a:noFill/>
        </p:spPr>
        <p:txBody>
          <a:bodyPr wrap="square" rtlCol="0">
            <a:spAutoFit/>
          </a:bodyPr>
          <a:lstStyle/>
          <a:p>
            <a:pPr algn="ctr"/>
            <a:r>
              <a:rPr lang="it-IT" sz="2800" b="1" dirty="0">
                <a:solidFill>
                  <a:srgbClr val="002060"/>
                </a:solidFill>
              </a:rPr>
              <a:t>Capitolo 2. </a:t>
            </a:r>
            <a:r>
              <a:rPr lang="it-IT" sz="2800" b="1" dirty="0" smtClean="0">
                <a:solidFill>
                  <a:srgbClr val="002060"/>
                </a:solidFill>
              </a:rPr>
              <a:t>Le fasi dell’età evolutiva </a:t>
            </a:r>
            <a:endParaRPr lang="it-IT" sz="2800" b="1" dirty="0">
              <a:solidFill>
                <a:srgbClr val="002060"/>
              </a:solidFill>
            </a:endParaRPr>
          </a:p>
        </p:txBody>
      </p:sp>
      <p:sp>
        <p:nvSpPr>
          <p:cNvPr id="17" name="Freccia a destra 16"/>
          <p:cNvSpPr/>
          <p:nvPr/>
        </p:nvSpPr>
        <p:spPr>
          <a:xfrm>
            <a:off x="251520" y="119675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smtClean="0"/>
              <a:t>La felicità dei bambini</a:t>
            </a:r>
            <a:endParaRPr lang="it-IT" b="1" dirty="0">
              <a:solidFill>
                <a:srgbClr val="FFFF00"/>
              </a:solidFill>
            </a:endParaRPr>
          </a:p>
        </p:txBody>
      </p:sp>
      <p:sp>
        <p:nvSpPr>
          <p:cNvPr id="18" name="Freccia a destra 17"/>
          <p:cNvSpPr/>
          <p:nvPr/>
        </p:nvSpPr>
        <p:spPr>
          <a:xfrm>
            <a:off x="251520" y="407707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dirty="0" smtClean="0"/>
              <a:t>I bambini hanno diritto al futuro	</a:t>
            </a:r>
            <a:endParaRPr lang="it-IT" sz="4000" dirty="0" smtClean="0">
              <a:solidFill>
                <a:schemeClr val="tx1"/>
              </a:solidFill>
              <a:latin typeface="Arial" pitchFamily="34" charset="0"/>
              <a:cs typeface="Arial" pitchFamily="34" charset="0"/>
            </a:endParaRPr>
          </a:p>
        </p:txBody>
      </p:sp>
      <p:sp>
        <p:nvSpPr>
          <p:cNvPr id="19" name="Freccia a destra 18"/>
          <p:cNvSpPr/>
          <p:nvPr/>
        </p:nvSpPr>
        <p:spPr>
          <a:xfrm>
            <a:off x="251520" y="335699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smtClean="0"/>
              <a:t>I bambini sono la felicità</a:t>
            </a:r>
            <a:r>
              <a:rPr lang="it-IT" sz="2000" dirty="0">
                <a:latin typeface="Times New Roman" panose="02020603050405020304" pitchFamily="18" charset="0"/>
                <a:ea typeface="Calibri" panose="020F0502020204030204" pitchFamily="34" charset="0"/>
                <a:cs typeface="Times New Roman" panose="02020603050405020304" pitchFamily="18" charset="0"/>
              </a:rPr>
              <a:t>	</a:t>
            </a:r>
            <a:endParaRPr lang="it-IT" sz="2000" b="1" dirty="0">
              <a:solidFill>
                <a:srgbClr val="FFFF00"/>
              </a:solidFill>
            </a:endParaRPr>
          </a:p>
        </p:txBody>
      </p:sp>
      <p:sp>
        <p:nvSpPr>
          <p:cNvPr id="23" name="Freccia a destra 22"/>
          <p:cNvSpPr/>
          <p:nvPr/>
        </p:nvSpPr>
        <p:spPr>
          <a:xfrm>
            <a:off x="251520" y="263691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smtClean="0"/>
              <a:t>La genitorialità come fonte di felicità</a:t>
            </a:r>
            <a:r>
              <a:rPr lang="it-IT" sz="2000" dirty="0">
                <a:latin typeface="Times New Roman" panose="02020603050405020304" pitchFamily="18" charset="0"/>
                <a:ea typeface="Calibri" panose="020F0502020204030204" pitchFamily="34" charset="0"/>
                <a:cs typeface="Times New Roman" panose="02020603050405020304" pitchFamily="18" charset="0"/>
              </a:rPr>
              <a:t>	</a:t>
            </a:r>
            <a:endParaRPr lang="it-IT" sz="2000" b="1" dirty="0">
              <a:solidFill>
                <a:srgbClr val="FFFF00"/>
              </a:solidFill>
            </a:endParaRPr>
          </a:p>
        </p:txBody>
      </p:sp>
      <p:sp>
        <p:nvSpPr>
          <p:cNvPr id="24" name="Freccia a destra 23"/>
          <p:cNvSpPr/>
          <p:nvPr/>
        </p:nvSpPr>
        <p:spPr>
          <a:xfrm>
            <a:off x="251520" y="191683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smtClean="0"/>
              <a:t>L’importanza del gioco nell’infanzia</a:t>
            </a:r>
            <a:endParaRPr lang="it-IT" b="1" dirty="0">
              <a:solidFill>
                <a:srgbClr val="FFFF00"/>
              </a:solidFill>
              <a:latin typeface="+mj-lt"/>
              <a:cs typeface="Times New Roman" panose="02020603050405020304" pitchFamily="18" charset="0"/>
            </a:endParaRPr>
          </a:p>
        </p:txBody>
      </p:sp>
      <p:sp>
        <p:nvSpPr>
          <p:cNvPr id="25" name="CasellaDiTesto 24">
            <a:extLst>
              <a:ext uri="{FF2B5EF4-FFF2-40B4-BE49-F238E27FC236}">
                <a16:creationId xmlns:a16="http://schemas.microsoft.com/office/drawing/2014/main" xmlns="" id="{5E4723BF-E8FE-5E58-C5AB-A489D5CA95EF}"/>
              </a:ext>
            </a:extLst>
          </p:cNvPr>
          <p:cNvSpPr txBox="1"/>
          <p:nvPr/>
        </p:nvSpPr>
        <p:spPr>
          <a:xfrm>
            <a:off x="4788024" y="1268760"/>
            <a:ext cx="4032448" cy="2492990"/>
          </a:xfrm>
          <a:prstGeom prst="rect">
            <a:avLst/>
          </a:prstGeom>
          <a:solidFill>
            <a:srgbClr val="FFFF00"/>
          </a:solidFill>
          <a:ln w="25400">
            <a:solidFill>
              <a:srgbClr val="FF0000"/>
            </a:solidFill>
          </a:ln>
        </p:spPr>
        <p:txBody>
          <a:bodyPr wrap="square" rtlCol="0">
            <a:spAutoFit/>
          </a:bodyPr>
          <a:lstStyle/>
          <a:p>
            <a:pPr algn="just"/>
            <a:r>
              <a:rPr lang="it-IT" sz="1200" b="1" dirty="0" smtClean="0"/>
              <a:t>Con l’espressione età evolutiva si intende il periodo di maggiore cambiamento dell’individuo, dove si registrano i principali mutamenti, sia dal punto di vista fisico che psicologico. L’età evolutiva non si limita all’infanzia e all’adolescenza, ma si considera tale tutta la vita dell’individuo, sino all’età senile. L’essere umano, infatti, continua ad evolvere anche in età adulta, anche se più lentamente, e questa è la ragione per la quale si considera come convenzione il periodo 0-18 anni come fulcro dell’età evolutiva. La classificazione rigida è da evitarsi dal momento che la lunghezza delle fasi della vita di un individuo può cambiare anche di molto a seconda delle condizioni soggettive della persona. </a:t>
            </a:r>
            <a:endParaRPr lang="it-IT" sz="1400" b="1" dirty="0">
              <a:latin typeface="Times New Roman" pitchFamily="18" charset="0"/>
              <a:cs typeface="Times New Roman" pitchFamily="18" charset="0"/>
            </a:endParaRPr>
          </a:p>
        </p:txBody>
      </p:sp>
      <p:sp>
        <p:nvSpPr>
          <p:cNvPr id="26" name="Freccia a destra 25"/>
          <p:cNvSpPr/>
          <p:nvPr/>
        </p:nvSpPr>
        <p:spPr>
          <a:xfrm>
            <a:off x="251520" y="479715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sz="1600" dirty="0" smtClean="0"/>
              <a:t>Dove si fa veramente famiglia c’è la felicità</a:t>
            </a:r>
            <a:endParaRPr lang="it-IT" sz="3600" dirty="0" smtClean="0">
              <a:solidFill>
                <a:schemeClr val="tx1"/>
              </a:solidFill>
              <a:latin typeface="Arial" pitchFamily="34" charset="0"/>
              <a:cs typeface="Arial" pitchFamily="34" charset="0"/>
            </a:endParaRPr>
          </a:p>
        </p:txBody>
      </p:sp>
      <p:sp>
        <p:nvSpPr>
          <p:cNvPr id="27" name="Freccia a destra 26"/>
          <p:cNvSpPr/>
          <p:nvPr/>
        </p:nvSpPr>
        <p:spPr>
          <a:xfrm>
            <a:off x="251520" y="551723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sz="1600" dirty="0" smtClean="0"/>
              <a:t>Dichiarazione universale dei diritti del fanciullo</a:t>
            </a:r>
            <a:endParaRPr lang="it-IT" sz="3600" dirty="0" smtClean="0">
              <a:solidFill>
                <a:schemeClr val="tx1"/>
              </a:solidFill>
              <a:latin typeface="Arial" pitchFamily="34" charset="0"/>
              <a:cs typeface="Arial" pitchFamily="34" charset="0"/>
            </a:endParaRPr>
          </a:p>
        </p:txBody>
      </p:sp>
      <p:pic>
        <p:nvPicPr>
          <p:cNvPr id="7171" name="Picture 3" descr="D:\Documenti\Desktop\88.jpg"/>
          <p:cNvPicPr>
            <a:picLocks noChangeAspect="1" noChangeArrowheads="1"/>
          </p:cNvPicPr>
          <p:nvPr/>
        </p:nvPicPr>
        <p:blipFill>
          <a:blip r:embed="rId2" cstate="print"/>
          <a:srcRect/>
          <a:stretch>
            <a:fillRect/>
          </a:stretch>
        </p:blipFill>
        <p:spPr bwMode="auto">
          <a:xfrm>
            <a:off x="4788024" y="3861048"/>
            <a:ext cx="4025671" cy="230425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500" fill="hold"/>
                                        <p:tgtEl>
                                          <p:spTgt spid="17"/>
                                        </p:tgtEl>
                                        <p:attrNameLst>
                                          <p:attrName>ppt_w</p:attrName>
                                        </p:attrNameLst>
                                      </p:cBhvr>
                                      <p:tavLst>
                                        <p:tav tm="0">
                                          <p:val>
                                            <p:fltVal val="0"/>
                                          </p:val>
                                        </p:tav>
                                        <p:tav tm="100000">
                                          <p:val>
                                            <p:strVal val="#ppt_w"/>
                                          </p:val>
                                        </p:tav>
                                      </p:tavLst>
                                    </p:anim>
                                    <p:anim calcmode="lin" valueType="num">
                                      <p:cBhvr>
                                        <p:cTn id="15" dur="500" fill="hold"/>
                                        <p:tgtEl>
                                          <p:spTgt spid="17"/>
                                        </p:tgtEl>
                                        <p:attrNameLst>
                                          <p:attrName>ppt_h</p:attrName>
                                        </p:attrNameLst>
                                      </p:cBhvr>
                                      <p:tavLst>
                                        <p:tav tm="0">
                                          <p:val>
                                            <p:fltVal val="0"/>
                                          </p:val>
                                        </p:tav>
                                        <p:tav tm="100000">
                                          <p:val>
                                            <p:strVal val="#ppt_h"/>
                                          </p:val>
                                        </p:tav>
                                      </p:tavLst>
                                    </p:anim>
                                    <p:animEffect transition="in" filter="fade">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p:cTn id="21" dur="500" fill="hold"/>
                                        <p:tgtEl>
                                          <p:spTgt spid="24"/>
                                        </p:tgtEl>
                                        <p:attrNameLst>
                                          <p:attrName>ppt_w</p:attrName>
                                        </p:attrNameLst>
                                      </p:cBhvr>
                                      <p:tavLst>
                                        <p:tav tm="0">
                                          <p:val>
                                            <p:fltVal val="0"/>
                                          </p:val>
                                        </p:tav>
                                        <p:tav tm="100000">
                                          <p:val>
                                            <p:strVal val="#ppt_w"/>
                                          </p:val>
                                        </p:tav>
                                      </p:tavLst>
                                    </p:anim>
                                    <p:anim calcmode="lin" valueType="num">
                                      <p:cBhvr>
                                        <p:cTn id="22" dur="500" fill="hold"/>
                                        <p:tgtEl>
                                          <p:spTgt spid="24"/>
                                        </p:tgtEl>
                                        <p:attrNameLst>
                                          <p:attrName>ppt_h</p:attrName>
                                        </p:attrNameLst>
                                      </p:cBhvr>
                                      <p:tavLst>
                                        <p:tav tm="0">
                                          <p:val>
                                            <p:fltVal val="0"/>
                                          </p:val>
                                        </p:tav>
                                        <p:tav tm="100000">
                                          <p:val>
                                            <p:strVal val="#ppt_h"/>
                                          </p:val>
                                        </p:tav>
                                      </p:tavLst>
                                    </p:anim>
                                    <p:animEffect transition="in" filter="fade">
                                      <p:cBhvr>
                                        <p:cTn id="23" dur="500"/>
                                        <p:tgtEl>
                                          <p:spTgt spid="2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p:cTn id="28" dur="500" fill="hold"/>
                                        <p:tgtEl>
                                          <p:spTgt spid="23"/>
                                        </p:tgtEl>
                                        <p:attrNameLst>
                                          <p:attrName>ppt_w</p:attrName>
                                        </p:attrNameLst>
                                      </p:cBhvr>
                                      <p:tavLst>
                                        <p:tav tm="0">
                                          <p:val>
                                            <p:fltVal val="0"/>
                                          </p:val>
                                        </p:tav>
                                        <p:tav tm="100000">
                                          <p:val>
                                            <p:strVal val="#ppt_w"/>
                                          </p:val>
                                        </p:tav>
                                      </p:tavLst>
                                    </p:anim>
                                    <p:anim calcmode="lin" valueType="num">
                                      <p:cBhvr>
                                        <p:cTn id="29" dur="500" fill="hold"/>
                                        <p:tgtEl>
                                          <p:spTgt spid="23"/>
                                        </p:tgtEl>
                                        <p:attrNameLst>
                                          <p:attrName>ppt_h</p:attrName>
                                        </p:attrNameLst>
                                      </p:cBhvr>
                                      <p:tavLst>
                                        <p:tav tm="0">
                                          <p:val>
                                            <p:fltVal val="0"/>
                                          </p:val>
                                        </p:tav>
                                        <p:tav tm="100000">
                                          <p:val>
                                            <p:strVal val="#ppt_h"/>
                                          </p:val>
                                        </p:tav>
                                      </p:tavLst>
                                    </p:anim>
                                    <p:animEffect transition="in" filter="fade">
                                      <p:cBhvr>
                                        <p:cTn id="30" dur="5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p:cTn id="35" dur="500" fill="hold"/>
                                        <p:tgtEl>
                                          <p:spTgt spid="19"/>
                                        </p:tgtEl>
                                        <p:attrNameLst>
                                          <p:attrName>ppt_w</p:attrName>
                                        </p:attrNameLst>
                                      </p:cBhvr>
                                      <p:tavLst>
                                        <p:tav tm="0">
                                          <p:val>
                                            <p:fltVal val="0"/>
                                          </p:val>
                                        </p:tav>
                                        <p:tav tm="100000">
                                          <p:val>
                                            <p:strVal val="#ppt_w"/>
                                          </p:val>
                                        </p:tav>
                                      </p:tavLst>
                                    </p:anim>
                                    <p:anim calcmode="lin" valueType="num">
                                      <p:cBhvr>
                                        <p:cTn id="36" dur="500" fill="hold"/>
                                        <p:tgtEl>
                                          <p:spTgt spid="19"/>
                                        </p:tgtEl>
                                        <p:attrNameLst>
                                          <p:attrName>ppt_h</p:attrName>
                                        </p:attrNameLst>
                                      </p:cBhvr>
                                      <p:tavLst>
                                        <p:tav tm="0">
                                          <p:val>
                                            <p:fltVal val="0"/>
                                          </p:val>
                                        </p:tav>
                                        <p:tav tm="100000">
                                          <p:val>
                                            <p:strVal val="#ppt_h"/>
                                          </p:val>
                                        </p:tav>
                                      </p:tavLst>
                                    </p:anim>
                                    <p:animEffect transition="in" filter="fade">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p:cTn id="42" dur="500" fill="hold"/>
                                        <p:tgtEl>
                                          <p:spTgt spid="18"/>
                                        </p:tgtEl>
                                        <p:attrNameLst>
                                          <p:attrName>ppt_w</p:attrName>
                                        </p:attrNameLst>
                                      </p:cBhvr>
                                      <p:tavLst>
                                        <p:tav tm="0">
                                          <p:val>
                                            <p:fltVal val="0"/>
                                          </p:val>
                                        </p:tav>
                                        <p:tav tm="100000">
                                          <p:val>
                                            <p:strVal val="#ppt_w"/>
                                          </p:val>
                                        </p:tav>
                                      </p:tavLst>
                                    </p:anim>
                                    <p:anim calcmode="lin" valueType="num">
                                      <p:cBhvr>
                                        <p:cTn id="43" dur="500" fill="hold"/>
                                        <p:tgtEl>
                                          <p:spTgt spid="18"/>
                                        </p:tgtEl>
                                        <p:attrNameLst>
                                          <p:attrName>ppt_h</p:attrName>
                                        </p:attrNameLst>
                                      </p:cBhvr>
                                      <p:tavLst>
                                        <p:tav tm="0">
                                          <p:val>
                                            <p:fltVal val="0"/>
                                          </p:val>
                                        </p:tav>
                                        <p:tav tm="100000">
                                          <p:val>
                                            <p:strVal val="#ppt_h"/>
                                          </p:val>
                                        </p:tav>
                                      </p:tavLst>
                                    </p:anim>
                                    <p:animEffect transition="in" filter="fade">
                                      <p:cBhvr>
                                        <p:cTn id="44" dur="500"/>
                                        <p:tgtEl>
                                          <p:spTgt spid="18"/>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27"/>
                                        </p:tgtEl>
                                        <p:attrNameLst>
                                          <p:attrName>style.visibility</p:attrName>
                                        </p:attrNameLst>
                                      </p:cBhvr>
                                      <p:to>
                                        <p:strVal val="visible"/>
                                      </p:to>
                                    </p:set>
                                    <p:anim calcmode="lin" valueType="num">
                                      <p:cBhvr>
                                        <p:cTn id="56" dur="500" fill="hold"/>
                                        <p:tgtEl>
                                          <p:spTgt spid="27"/>
                                        </p:tgtEl>
                                        <p:attrNameLst>
                                          <p:attrName>ppt_w</p:attrName>
                                        </p:attrNameLst>
                                      </p:cBhvr>
                                      <p:tavLst>
                                        <p:tav tm="0">
                                          <p:val>
                                            <p:fltVal val="0"/>
                                          </p:val>
                                        </p:tav>
                                        <p:tav tm="100000">
                                          <p:val>
                                            <p:strVal val="#ppt_w"/>
                                          </p:val>
                                        </p:tav>
                                      </p:tavLst>
                                    </p:anim>
                                    <p:anim calcmode="lin" valueType="num">
                                      <p:cBhvr>
                                        <p:cTn id="57" dur="500" fill="hold"/>
                                        <p:tgtEl>
                                          <p:spTgt spid="27"/>
                                        </p:tgtEl>
                                        <p:attrNameLst>
                                          <p:attrName>ppt_h</p:attrName>
                                        </p:attrNameLst>
                                      </p:cBhvr>
                                      <p:tavLst>
                                        <p:tav tm="0">
                                          <p:val>
                                            <p:fltVal val="0"/>
                                          </p:val>
                                        </p:tav>
                                        <p:tav tm="100000">
                                          <p:val>
                                            <p:strVal val="#ppt_h"/>
                                          </p:val>
                                        </p:tav>
                                      </p:tavLst>
                                    </p:anim>
                                    <p:animEffect transition="in" filter="fade">
                                      <p:cBhvr>
                                        <p:cTn id="5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3" grpId="0" animBg="1"/>
      <p:bldP spid="24" grpId="0" animBg="1"/>
      <p:bldP spid="25" grpId="0" animBg="1"/>
      <p:bldP spid="26" grpId="0" animBg="1"/>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79512" y="0"/>
            <a:ext cx="8712968" cy="720080"/>
          </a:xfrm>
        </p:spPr>
        <p:txBody>
          <a:bodyPr>
            <a:normAutofit lnSpcReduction="10000"/>
          </a:bodyPr>
          <a:lstStyle/>
          <a:p>
            <a:r>
              <a:rPr lang="it-IT" sz="4400" b="1" dirty="0" smtClean="0">
                <a:solidFill>
                  <a:srgbClr val="00B050"/>
                </a:solidFill>
              </a:rPr>
              <a:t>Perché non parli più con noi?</a:t>
            </a:r>
          </a:p>
          <a:p>
            <a:endParaRPr lang="it-IT" sz="4400" b="1" dirty="0">
              <a:solidFill>
                <a:srgbClr val="FF0000"/>
              </a:solidFill>
            </a:endParaRPr>
          </a:p>
        </p:txBody>
      </p:sp>
      <p:sp>
        <p:nvSpPr>
          <p:cNvPr id="7" name="Segnaposto data 6"/>
          <p:cNvSpPr>
            <a:spLocks noGrp="1"/>
          </p:cNvSpPr>
          <p:nvPr>
            <p:ph type="dt" sz="half" idx="10"/>
          </p:nvPr>
        </p:nvSpPr>
        <p:spPr/>
        <p:txBody>
          <a:bodyPr/>
          <a:lstStyle/>
          <a:p>
            <a:fld id="{3283A139-15C1-4611-A733-3C236D88F037}" type="datetime1">
              <a:rPr lang="it-IT" smtClean="0"/>
              <a:pPr/>
              <a:t>16/12/2024</a:t>
            </a:fld>
            <a:endParaRPr lang="it-IT" dirty="0"/>
          </a:p>
        </p:txBody>
      </p:sp>
      <p:sp>
        <p:nvSpPr>
          <p:cNvPr id="8" name="Segnaposto numero diapositiva 7"/>
          <p:cNvSpPr>
            <a:spLocks noGrp="1"/>
          </p:cNvSpPr>
          <p:nvPr>
            <p:ph type="sldNum" sz="quarter" idx="12"/>
          </p:nvPr>
        </p:nvSpPr>
        <p:spPr/>
        <p:txBody>
          <a:bodyPr/>
          <a:lstStyle/>
          <a:p>
            <a:fld id="{D638F805-12A6-466B-AD68-3BADDF56A04F}" type="slidenum">
              <a:rPr lang="it-IT" smtClean="0"/>
              <a:pPr/>
              <a:t>8</a:t>
            </a:fld>
            <a:endParaRPr lang="it-IT" dirty="0"/>
          </a:p>
        </p:txBody>
      </p:sp>
      <p:sp>
        <p:nvSpPr>
          <p:cNvPr id="9" name="CasellaDiTesto 8"/>
          <p:cNvSpPr txBox="1"/>
          <p:nvPr/>
        </p:nvSpPr>
        <p:spPr>
          <a:xfrm>
            <a:off x="899592" y="692696"/>
            <a:ext cx="7344816" cy="523220"/>
          </a:xfrm>
          <a:prstGeom prst="rect">
            <a:avLst/>
          </a:prstGeom>
          <a:noFill/>
        </p:spPr>
        <p:txBody>
          <a:bodyPr wrap="square" rtlCol="0">
            <a:spAutoFit/>
          </a:bodyPr>
          <a:lstStyle/>
          <a:p>
            <a:pPr algn="ctr"/>
            <a:r>
              <a:rPr lang="it-IT" sz="2800" b="1" dirty="0">
                <a:solidFill>
                  <a:srgbClr val="002060"/>
                </a:solidFill>
              </a:rPr>
              <a:t>Capitolo </a:t>
            </a:r>
            <a:r>
              <a:rPr lang="it-IT" sz="2800" b="1" dirty="0" smtClean="0">
                <a:solidFill>
                  <a:srgbClr val="002060"/>
                </a:solidFill>
              </a:rPr>
              <a:t>3. L’arrivo della preadolescenza</a:t>
            </a:r>
            <a:endParaRPr lang="it-IT" sz="2800" b="1" dirty="0">
              <a:solidFill>
                <a:srgbClr val="002060"/>
              </a:solidFill>
            </a:endParaRPr>
          </a:p>
        </p:txBody>
      </p:sp>
      <p:sp>
        <p:nvSpPr>
          <p:cNvPr id="18" name="Freccia a destra 17"/>
          <p:cNvSpPr/>
          <p:nvPr/>
        </p:nvSpPr>
        <p:spPr>
          <a:xfrm>
            <a:off x="251520" y="119675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dirty="0" smtClean="0"/>
              <a:t>Età di grandi cambiamenti	</a:t>
            </a:r>
            <a:endParaRPr lang="it-IT" sz="1600" b="1" dirty="0">
              <a:solidFill>
                <a:srgbClr val="FFFF00"/>
              </a:solidFill>
            </a:endParaRPr>
          </a:p>
        </p:txBody>
      </p:sp>
      <p:sp>
        <p:nvSpPr>
          <p:cNvPr id="19" name="Freccia a destra 18"/>
          <p:cNvSpPr/>
          <p:nvPr/>
        </p:nvSpPr>
        <p:spPr>
          <a:xfrm>
            <a:off x="251520" y="407707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dirty="0" smtClean="0"/>
              <a:t>La fatica di crescere</a:t>
            </a:r>
            <a:endParaRPr lang="it-IT" sz="4000" dirty="0" smtClean="0">
              <a:solidFill>
                <a:schemeClr val="tx1"/>
              </a:solidFill>
              <a:latin typeface="Arial" pitchFamily="34" charset="0"/>
              <a:cs typeface="Arial" pitchFamily="34" charset="0"/>
            </a:endParaRPr>
          </a:p>
        </p:txBody>
      </p:sp>
      <p:sp>
        <p:nvSpPr>
          <p:cNvPr id="23" name="Freccia a destra 22"/>
          <p:cNvSpPr/>
          <p:nvPr/>
        </p:nvSpPr>
        <p:spPr>
          <a:xfrm>
            <a:off x="251520" y="335699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smtClean="0"/>
              <a:t>L’età delle grandi migrazioni</a:t>
            </a:r>
            <a:r>
              <a:rPr lang="it-IT" sz="2000" dirty="0">
                <a:latin typeface="Times New Roman" panose="02020603050405020304" pitchFamily="18" charset="0"/>
                <a:ea typeface="Calibri" panose="020F0502020204030204" pitchFamily="34" charset="0"/>
                <a:cs typeface="Times New Roman" panose="02020603050405020304" pitchFamily="18" charset="0"/>
              </a:rPr>
              <a:t>	</a:t>
            </a:r>
            <a:endParaRPr lang="it-IT" sz="2000" b="1" dirty="0">
              <a:solidFill>
                <a:srgbClr val="FFFF00"/>
              </a:solidFill>
            </a:endParaRPr>
          </a:p>
        </p:txBody>
      </p:sp>
      <p:sp>
        <p:nvSpPr>
          <p:cNvPr id="24" name="Freccia a destra 23"/>
          <p:cNvSpPr/>
          <p:nvPr/>
        </p:nvSpPr>
        <p:spPr>
          <a:xfrm>
            <a:off x="251520" y="263691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smtClean="0"/>
              <a:t>Non più bambini ma non ancora adulti</a:t>
            </a:r>
            <a:endParaRPr lang="it-IT" sz="2000" b="1" dirty="0">
              <a:solidFill>
                <a:srgbClr val="FFFF00"/>
              </a:solidFill>
            </a:endParaRPr>
          </a:p>
        </p:txBody>
      </p:sp>
      <p:sp>
        <p:nvSpPr>
          <p:cNvPr id="25" name="Freccia a destra 24"/>
          <p:cNvSpPr/>
          <p:nvPr/>
        </p:nvSpPr>
        <p:spPr>
          <a:xfrm>
            <a:off x="251520" y="191683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dirty="0" smtClean="0"/>
              <a:t>L’arte di educare	</a:t>
            </a:r>
            <a:endParaRPr lang="it-IT" sz="1600" b="1" dirty="0">
              <a:solidFill>
                <a:srgbClr val="FFFF00"/>
              </a:solidFill>
              <a:latin typeface="+mj-lt"/>
              <a:cs typeface="Times New Roman" panose="02020603050405020304" pitchFamily="18" charset="0"/>
            </a:endParaRPr>
          </a:p>
        </p:txBody>
      </p:sp>
      <p:sp>
        <p:nvSpPr>
          <p:cNvPr id="26" name="CasellaDiTesto 25">
            <a:extLst>
              <a:ext uri="{FF2B5EF4-FFF2-40B4-BE49-F238E27FC236}">
                <a16:creationId xmlns:a16="http://schemas.microsoft.com/office/drawing/2014/main" xmlns="" id="{5E4723BF-E8FE-5E58-C5AB-A489D5CA95EF}"/>
              </a:ext>
            </a:extLst>
          </p:cNvPr>
          <p:cNvSpPr txBox="1"/>
          <p:nvPr/>
        </p:nvSpPr>
        <p:spPr>
          <a:xfrm>
            <a:off x="4788024" y="1268760"/>
            <a:ext cx="4032448" cy="2862322"/>
          </a:xfrm>
          <a:prstGeom prst="rect">
            <a:avLst/>
          </a:prstGeom>
          <a:solidFill>
            <a:srgbClr val="FFFF00"/>
          </a:solidFill>
          <a:ln w="25400">
            <a:solidFill>
              <a:srgbClr val="FF0000"/>
            </a:solidFill>
          </a:ln>
        </p:spPr>
        <p:txBody>
          <a:bodyPr wrap="square" rtlCol="0">
            <a:spAutoFit/>
          </a:bodyPr>
          <a:lstStyle/>
          <a:p>
            <a:pPr algn="just"/>
            <a:r>
              <a:rPr lang="it-IT" sz="1200" b="1" dirty="0" smtClean="0"/>
              <a:t>Un  picco di crescita, particolarmente intensa e multifattoriale, è quello che devono affrontare i ragazzi/e, e che va sotto il nome di preadolescenza. In questo capitolo, dedicato proprio all’arrivo di questo periodo evolutivo dei ragazzi/e, cercheremo di analizzare: i principali cambiamenti che avvengono, spesso in modo inconscio e problematico; il comportamento dei genitori e degli altri educatori per accompagnare e sostenere gli ex-bambini durante questa delicata fase di passaggio.</a:t>
            </a:r>
          </a:p>
          <a:p>
            <a:pPr algn="just"/>
            <a:r>
              <a:rPr lang="it-IT" sz="1200" b="1" dirty="0" smtClean="0"/>
              <a:t>Incominciamo col dire che “La preadolescenza è quella fase di vita della persona che va dai 10 ai 14 anni circa e che corrisponde grosso modo al tempo della scuola media. Collocandosi tra l’infanzia e l’adolescenza è stata considerata più tradizionalmente come epoca di transizione e per questo meno trattata nei suoi bisogni caratteristici.</a:t>
            </a:r>
            <a:endParaRPr lang="it-IT" sz="1400" b="1" dirty="0">
              <a:latin typeface="Times New Roman" pitchFamily="18" charset="0"/>
              <a:cs typeface="Times New Roman" pitchFamily="18" charset="0"/>
            </a:endParaRPr>
          </a:p>
        </p:txBody>
      </p:sp>
      <p:sp>
        <p:nvSpPr>
          <p:cNvPr id="27" name="Freccia a destra 26"/>
          <p:cNvSpPr/>
          <p:nvPr/>
        </p:nvSpPr>
        <p:spPr>
          <a:xfrm>
            <a:off x="251520" y="479715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endParaRPr lang="it-IT" sz="1600" dirty="0" smtClean="0"/>
          </a:p>
          <a:p>
            <a:pPr lvl="0" eaLnBrk="0" fontAlgn="base" hangingPunct="0">
              <a:spcBef>
                <a:spcPct val="0"/>
              </a:spcBef>
              <a:spcAft>
                <a:spcPct val="0"/>
              </a:spcAft>
            </a:pPr>
            <a:r>
              <a:rPr lang="it-IT" sz="1600" dirty="0" smtClean="0"/>
              <a:t>Le difficili relazioni con gli adulti			</a:t>
            </a:r>
            <a:endParaRPr lang="it-IT" sz="3600" dirty="0" smtClean="0">
              <a:solidFill>
                <a:schemeClr val="tx1"/>
              </a:solidFill>
              <a:latin typeface="Arial" pitchFamily="34" charset="0"/>
              <a:cs typeface="Arial" pitchFamily="34" charset="0"/>
            </a:endParaRPr>
          </a:p>
        </p:txBody>
      </p:sp>
      <p:sp>
        <p:nvSpPr>
          <p:cNvPr id="28" name="Freccia a destra 27"/>
          <p:cNvSpPr/>
          <p:nvPr/>
        </p:nvSpPr>
        <p:spPr>
          <a:xfrm>
            <a:off x="251520" y="551723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dirty="0" smtClean="0"/>
              <a:t>Il bisogno dell’autorità</a:t>
            </a:r>
            <a:endParaRPr lang="it-IT" sz="4000" dirty="0" smtClean="0">
              <a:solidFill>
                <a:schemeClr val="tx1"/>
              </a:solidFill>
              <a:latin typeface="Arial" pitchFamily="34" charset="0"/>
              <a:cs typeface="Arial" pitchFamily="34" charset="0"/>
            </a:endParaRPr>
          </a:p>
        </p:txBody>
      </p:sp>
      <p:pic>
        <p:nvPicPr>
          <p:cNvPr id="5122" name="Picture 2" descr="D:\Documenti\Desktop\5.jpg"/>
          <p:cNvPicPr>
            <a:picLocks noChangeAspect="1" noChangeArrowheads="1"/>
          </p:cNvPicPr>
          <p:nvPr/>
        </p:nvPicPr>
        <p:blipFill>
          <a:blip r:embed="rId2" cstate="print"/>
          <a:srcRect/>
          <a:stretch>
            <a:fillRect/>
          </a:stretch>
        </p:blipFill>
        <p:spPr bwMode="auto">
          <a:xfrm>
            <a:off x="4788025" y="4221088"/>
            <a:ext cx="4032448" cy="180020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anim calcmode="lin" valueType="num">
                                      <p:cBhvr>
                                        <p:cTn id="8" dur="1000" fill="hold"/>
                                        <p:tgtEl>
                                          <p:spTgt spid="26"/>
                                        </p:tgtEl>
                                        <p:attrNameLst>
                                          <p:attrName>ppt_x</p:attrName>
                                        </p:attrNameLst>
                                      </p:cBhvr>
                                      <p:tavLst>
                                        <p:tav tm="0">
                                          <p:val>
                                            <p:strVal val="#ppt_x"/>
                                          </p:val>
                                        </p:tav>
                                        <p:tav tm="100000">
                                          <p:val>
                                            <p:strVal val="#ppt_x"/>
                                          </p:val>
                                        </p:tav>
                                      </p:tavLst>
                                    </p:anim>
                                    <p:anim calcmode="lin" valueType="num">
                                      <p:cBhvr>
                                        <p:cTn id="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500" fill="hold"/>
                                        <p:tgtEl>
                                          <p:spTgt spid="18"/>
                                        </p:tgtEl>
                                        <p:attrNameLst>
                                          <p:attrName>ppt_w</p:attrName>
                                        </p:attrNameLst>
                                      </p:cBhvr>
                                      <p:tavLst>
                                        <p:tav tm="0">
                                          <p:val>
                                            <p:fltVal val="0"/>
                                          </p:val>
                                        </p:tav>
                                        <p:tav tm="100000">
                                          <p:val>
                                            <p:strVal val="#ppt_w"/>
                                          </p:val>
                                        </p:tav>
                                      </p:tavLst>
                                    </p:anim>
                                    <p:anim calcmode="lin" valueType="num">
                                      <p:cBhvr>
                                        <p:cTn id="15" dur="500" fill="hold"/>
                                        <p:tgtEl>
                                          <p:spTgt spid="18"/>
                                        </p:tgtEl>
                                        <p:attrNameLst>
                                          <p:attrName>ppt_h</p:attrName>
                                        </p:attrNameLst>
                                      </p:cBhvr>
                                      <p:tavLst>
                                        <p:tav tm="0">
                                          <p:val>
                                            <p:fltVal val="0"/>
                                          </p:val>
                                        </p:tav>
                                        <p:tav tm="100000">
                                          <p:val>
                                            <p:strVal val="#ppt_h"/>
                                          </p:val>
                                        </p:tav>
                                      </p:tavLst>
                                    </p:anim>
                                    <p:animEffect transition="in" filter="fade">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anim calcmode="lin" valueType="num">
                                      <p:cBhvr>
                                        <p:cTn id="21" dur="500" fill="hold"/>
                                        <p:tgtEl>
                                          <p:spTgt spid="25"/>
                                        </p:tgtEl>
                                        <p:attrNameLst>
                                          <p:attrName>ppt_w</p:attrName>
                                        </p:attrNameLst>
                                      </p:cBhvr>
                                      <p:tavLst>
                                        <p:tav tm="0">
                                          <p:val>
                                            <p:fltVal val="0"/>
                                          </p:val>
                                        </p:tav>
                                        <p:tav tm="100000">
                                          <p:val>
                                            <p:strVal val="#ppt_w"/>
                                          </p:val>
                                        </p:tav>
                                      </p:tavLst>
                                    </p:anim>
                                    <p:anim calcmode="lin" valueType="num">
                                      <p:cBhvr>
                                        <p:cTn id="22" dur="500" fill="hold"/>
                                        <p:tgtEl>
                                          <p:spTgt spid="25"/>
                                        </p:tgtEl>
                                        <p:attrNameLst>
                                          <p:attrName>ppt_h</p:attrName>
                                        </p:attrNameLst>
                                      </p:cBhvr>
                                      <p:tavLst>
                                        <p:tav tm="0">
                                          <p:val>
                                            <p:fltVal val="0"/>
                                          </p:val>
                                        </p:tav>
                                        <p:tav tm="100000">
                                          <p:val>
                                            <p:strVal val="#ppt_h"/>
                                          </p:val>
                                        </p:tav>
                                      </p:tavLst>
                                    </p:anim>
                                    <p:animEffect transition="in" filter="fade">
                                      <p:cBhvr>
                                        <p:cTn id="23" dur="500"/>
                                        <p:tgtEl>
                                          <p:spTgt spid="2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4"/>
                                        </p:tgtEl>
                                        <p:attrNameLst>
                                          <p:attrName>style.visibility</p:attrName>
                                        </p:attrNameLst>
                                      </p:cBhvr>
                                      <p:to>
                                        <p:strVal val="visible"/>
                                      </p:to>
                                    </p:set>
                                    <p:anim calcmode="lin" valueType="num">
                                      <p:cBhvr>
                                        <p:cTn id="28" dur="500" fill="hold"/>
                                        <p:tgtEl>
                                          <p:spTgt spid="24"/>
                                        </p:tgtEl>
                                        <p:attrNameLst>
                                          <p:attrName>ppt_w</p:attrName>
                                        </p:attrNameLst>
                                      </p:cBhvr>
                                      <p:tavLst>
                                        <p:tav tm="0">
                                          <p:val>
                                            <p:fltVal val="0"/>
                                          </p:val>
                                        </p:tav>
                                        <p:tav tm="100000">
                                          <p:val>
                                            <p:strVal val="#ppt_w"/>
                                          </p:val>
                                        </p:tav>
                                      </p:tavLst>
                                    </p:anim>
                                    <p:anim calcmode="lin" valueType="num">
                                      <p:cBhvr>
                                        <p:cTn id="29" dur="500" fill="hold"/>
                                        <p:tgtEl>
                                          <p:spTgt spid="24"/>
                                        </p:tgtEl>
                                        <p:attrNameLst>
                                          <p:attrName>ppt_h</p:attrName>
                                        </p:attrNameLst>
                                      </p:cBhvr>
                                      <p:tavLst>
                                        <p:tav tm="0">
                                          <p:val>
                                            <p:fltVal val="0"/>
                                          </p:val>
                                        </p:tav>
                                        <p:tav tm="100000">
                                          <p:val>
                                            <p:strVal val="#ppt_h"/>
                                          </p:val>
                                        </p:tav>
                                      </p:tavLst>
                                    </p:anim>
                                    <p:animEffect transition="in" filter="fade">
                                      <p:cBhvr>
                                        <p:cTn id="30" dur="500"/>
                                        <p:tgtEl>
                                          <p:spTgt spid="24"/>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p:cTn id="35" dur="500" fill="hold"/>
                                        <p:tgtEl>
                                          <p:spTgt spid="23"/>
                                        </p:tgtEl>
                                        <p:attrNameLst>
                                          <p:attrName>ppt_w</p:attrName>
                                        </p:attrNameLst>
                                      </p:cBhvr>
                                      <p:tavLst>
                                        <p:tav tm="0">
                                          <p:val>
                                            <p:fltVal val="0"/>
                                          </p:val>
                                        </p:tav>
                                        <p:tav tm="100000">
                                          <p:val>
                                            <p:strVal val="#ppt_w"/>
                                          </p:val>
                                        </p:tav>
                                      </p:tavLst>
                                    </p:anim>
                                    <p:anim calcmode="lin" valueType="num">
                                      <p:cBhvr>
                                        <p:cTn id="36" dur="500" fill="hold"/>
                                        <p:tgtEl>
                                          <p:spTgt spid="23"/>
                                        </p:tgtEl>
                                        <p:attrNameLst>
                                          <p:attrName>ppt_h</p:attrName>
                                        </p:attrNameLst>
                                      </p:cBhvr>
                                      <p:tavLst>
                                        <p:tav tm="0">
                                          <p:val>
                                            <p:fltVal val="0"/>
                                          </p:val>
                                        </p:tav>
                                        <p:tav tm="100000">
                                          <p:val>
                                            <p:strVal val="#ppt_h"/>
                                          </p:val>
                                        </p:tav>
                                      </p:tavLst>
                                    </p:anim>
                                    <p:animEffect transition="in" filter="fade">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p:cTn id="42" dur="500" fill="hold"/>
                                        <p:tgtEl>
                                          <p:spTgt spid="19"/>
                                        </p:tgtEl>
                                        <p:attrNameLst>
                                          <p:attrName>ppt_w</p:attrName>
                                        </p:attrNameLst>
                                      </p:cBhvr>
                                      <p:tavLst>
                                        <p:tav tm="0">
                                          <p:val>
                                            <p:fltVal val="0"/>
                                          </p:val>
                                        </p:tav>
                                        <p:tav tm="100000">
                                          <p:val>
                                            <p:strVal val="#ppt_w"/>
                                          </p:val>
                                        </p:tav>
                                      </p:tavLst>
                                    </p:anim>
                                    <p:anim calcmode="lin" valueType="num">
                                      <p:cBhvr>
                                        <p:cTn id="43" dur="500" fill="hold"/>
                                        <p:tgtEl>
                                          <p:spTgt spid="19"/>
                                        </p:tgtEl>
                                        <p:attrNameLst>
                                          <p:attrName>ppt_h</p:attrName>
                                        </p:attrNameLst>
                                      </p:cBhvr>
                                      <p:tavLst>
                                        <p:tav tm="0">
                                          <p:val>
                                            <p:fltVal val="0"/>
                                          </p:val>
                                        </p:tav>
                                        <p:tav tm="100000">
                                          <p:val>
                                            <p:strVal val="#ppt_h"/>
                                          </p:val>
                                        </p:tav>
                                      </p:tavLst>
                                    </p:anim>
                                    <p:animEffect transition="in" filter="fade">
                                      <p:cBhvr>
                                        <p:cTn id="44" dur="500"/>
                                        <p:tgtEl>
                                          <p:spTgt spid="19"/>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p:cTn id="49" dur="500" fill="hold"/>
                                        <p:tgtEl>
                                          <p:spTgt spid="27"/>
                                        </p:tgtEl>
                                        <p:attrNameLst>
                                          <p:attrName>ppt_w</p:attrName>
                                        </p:attrNameLst>
                                      </p:cBhvr>
                                      <p:tavLst>
                                        <p:tav tm="0">
                                          <p:val>
                                            <p:fltVal val="0"/>
                                          </p:val>
                                        </p:tav>
                                        <p:tav tm="100000">
                                          <p:val>
                                            <p:strVal val="#ppt_w"/>
                                          </p:val>
                                        </p:tav>
                                      </p:tavLst>
                                    </p:anim>
                                    <p:anim calcmode="lin" valueType="num">
                                      <p:cBhvr>
                                        <p:cTn id="50" dur="500" fill="hold"/>
                                        <p:tgtEl>
                                          <p:spTgt spid="27"/>
                                        </p:tgtEl>
                                        <p:attrNameLst>
                                          <p:attrName>ppt_h</p:attrName>
                                        </p:attrNameLst>
                                      </p:cBhvr>
                                      <p:tavLst>
                                        <p:tav tm="0">
                                          <p:val>
                                            <p:fltVal val="0"/>
                                          </p:val>
                                        </p:tav>
                                        <p:tav tm="100000">
                                          <p:val>
                                            <p:strVal val="#ppt_h"/>
                                          </p:val>
                                        </p:tav>
                                      </p:tavLst>
                                    </p:anim>
                                    <p:animEffect transition="in" filter="fade">
                                      <p:cBhvr>
                                        <p:cTn id="51" dur="500"/>
                                        <p:tgtEl>
                                          <p:spTgt spid="27"/>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28"/>
                                        </p:tgtEl>
                                        <p:attrNameLst>
                                          <p:attrName>style.visibility</p:attrName>
                                        </p:attrNameLst>
                                      </p:cBhvr>
                                      <p:to>
                                        <p:strVal val="visible"/>
                                      </p:to>
                                    </p:set>
                                    <p:anim calcmode="lin" valueType="num">
                                      <p:cBhvr>
                                        <p:cTn id="56" dur="500" fill="hold"/>
                                        <p:tgtEl>
                                          <p:spTgt spid="28"/>
                                        </p:tgtEl>
                                        <p:attrNameLst>
                                          <p:attrName>ppt_w</p:attrName>
                                        </p:attrNameLst>
                                      </p:cBhvr>
                                      <p:tavLst>
                                        <p:tav tm="0">
                                          <p:val>
                                            <p:fltVal val="0"/>
                                          </p:val>
                                        </p:tav>
                                        <p:tav tm="100000">
                                          <p:val>
                                            <p:strVal val="#ppt_w"/>
                                          </p:val>
                                        </p:tav>
                                      </p:tavLst>
                                    </p:anim>
                                    <p:anim calcmode="lin" valueType="num">
                                      <p:cBhvr>
                                        <p:cTn id="57" dur="500" fill="hold"/>
                                        <p:tgtEl>
                                          <p:spTgt spid="28"/>
                                        </p:tgtEl>
                                        <p:attrNameLst>
                                          <p:attrName>ppt_h</p:attrName>
                                        </p:attrNameLst>
                                      </p:cBhvr>
                                      <p:tavLst>
                                        <p:tav tm="0">
                                          <p:val>
                                            <p:fltVal val="0"/>
                                          </p:val>
                                        </p:tav>
                                        <p:tav tm="100000">
                                          <p:val>
                                            <p:strVal val="#ppt_h"/>
                                          </p:val>
                                        </p:tav>
                                      </p:tavLst>
                                    </p:anim>
                                    <p:animEffect transition="in" filter="fade">
                                      <p:cBhvr>
                                        <p:cTn id="58"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3" grpId="0" animBg="1"/>
      <p:bldP spid="24" grpId="0" animBg="1"/>
      <p:bldP spid="25" grpId="0" animBg="1"/>
      <p:bldP spid="26" grpId="0" animBg="1"/>
      <p:bldP spid="27" grpId="0" animBg="1"/>
      <p:bldP spid="2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79512" y="0"/>
            <a:ext cx="8712968" cy="720080"/>
          </a:xfrm>
        </p:spPr>
        <p:txBody>
          <a:bodyPr>
            <a:normAutofit lnSpcReduction="10000"/>
          </a:bodyPr>
          <a:lstStyle/>
          <a:p>
            <a:r>
              <a:rPr lang="it-IT" sz="4400" b="1" dirty="0" smtClean="0">
                <a:solidFill>
                  <a:srgbClr val="00B050"/>
                </a:solidFill>
              </a:rPr>
              <a:t>Perché non parli più con noi?</a:t>
            </a:r>
          </a:p>
          <a:p>
            <a:endParaRPr lang="it-IT" sz="4400" b="1" dirty="0">
              <a:solidFill>
                <a:srgbClr val="FF0000"/>
              </a:solidFill>
            </a:endParaRPr>
          </a:p>
        </p:txBody>
      </p:sp>
      <p:sp>
        <p:nvSpPr>
          <p:cNvPr id="7" name="Segnaposto data 6"/>
          <p:cNvSpPr>
            <a:spLocks noGrp="1"/>
          </p:cNvSpPr>
          <p:nvPr>
            <p:ph type="dt" sz="half" idx="10"/>
          </p:nvPr>
        </p:nvSpPr>
        <p:spPr/>
        <p:txBody>
          <a:bodyPr/>
          <a:lstStyle/>
          <a:p>
            <a:fld id="{3283A139-15C1-4611-A733-3C236D88F037}" type="datetime1">
              <a:rPr lang="it-IT" smtClean="0"/>
              <a:pPr/>
              <a:t>16/12/2024</a:t>
            </a:fld>
            <a:endParaRPr lang="it-IT" dirty="0"/>
          </a:p>
        </p:txBody>
      </p:sp>
      <p:sp>
        <p:nvSpPr>
          <p:cNvPr id="8" name="Segnaposto numero diapositiva 7"/>
          <p:cNvSpPr>
            <a:spLocks noGrp="1"/>
          </p:cNvSpPr>
          <p:nvPr>
            <p:ph type="sldNum" sz="quarter" idx="12"/>
          </p:nvPr>
        </p:nvSpPr>
        <p:spPr/>
        <p:txBody>
          <a:bodyPr/>
          <a:lstStyle/>
          <a:p>
            <a:fld id="{D638F805-12A6-466B-AD68-3BADDF56A04F}" type="slidenum">
              <a:rPr lang="it-IT" smtClean="0"/>
              <a:pPr/>
              <a:t>9</a:t>
            </a:fld>
            <a:endParaRPr lang="it-IT" dirty="0"/>
          </a:p>
        </p:txBody>
      </p:sp>
      <p:sp>
        <p:nvSpPr>
          <p:cNvPr id="9" name="CasellaDiTesto 8"/>
          <p:cNvSpPr txBox="1"/>
          <p:nvPr/>
        </p:nvSpPr>
        <p:spPr>
          <a:xfrm>
            <a:off x="899592" y="692696"/>
            <a:ext cx="7344816" cy="523220"/>
          </a:xfrm>
          <a:prstGeom prst="rect">
            <a:avLst/>
          </a:prstGeom>
          <a:noFill/>
        </p:spPr>
        <p:txBody>
          <a:bodyPr wrap="square" rtlCol="0">
            <a:spAutoFit/>
          </a:bodyPr>
          <a:lstStyle/>
          <a:p>
            <a:pPr algn="ctr"/>
            <a:r>
              <a:rPr lang="it-IT" sz="2800" b="1" dirty="0" smtClean="0">
                <a:solidFill>
                  <a:srgbClr val="002060"/>
                </a:solidFill>
              </a:rPr>
              <a:t>Capitolo 4. I genitori vanno nel panico</a:t>
            </a:r>
            <a:endParaRPr lang="it-IT" sz="2800" b="1" dirty="0">
              <a:solidFill>
                <a:srgbClr val="002060"/>
              </a:solidFill>
            </a:endParaRPr>
          </a:p>
        </p:txBody>
      </p:sp>
      <p:sp>
        <p:nvSpPr>
          <p:cNvPr id="14" name="CasellaDiTesto 13">
            <a:extLst>
              <a:ext uri="{FF2B5EF4-FFF2-40B4-BE49-F238E27FC236}">
                <a16:creationId xmlns:a16="http://schemas.microsoft.com/office/drawing/2014/main" xmlns="" id="{66CA6FAE-6C09-0946-03BC-A91A1D3E30A9}"/>
              </a:ext>
            </a:extLst>
          </p:cNvPr>
          <p:cNvSpPr txBox="1"/>
          <p:nvPr/>
        </p:nvSpPr>
        <p:spPr>
          <a:xfrm>
            <a:off x="4860032" y="1340768"/>
            <a:ext cx="4052532" cy="2862322"/>
          </a:xfrm>
          <a:prstGeom prst="rect">
            <a:avLst/>
          </a:prstGeom>
          <a:solidFill>
            <a:srgbClr val="FFFF00"/>
          </a:solidFill>
          <a:ln w="25400">
            <a:solidFill>
              <a:srgbClr val="FF0000"/>
            </a:solidFill>
          </a:ln>
        </p:spPr>
        <p:txBody>
          <a:bodyPr wrap="square" rtlCol="0">
            <a:spAutoFit/>
          </a:bodyPr>
          <a:lstStyle/>
          <a:p>
            <a:pPr algn="just"/>
            <a:r>
              <a:rPr lang="it-IT" sz="1200" b="1" dirty="0" smtClean="0"/>
              <a:t>Il frequente disorientamento dei figli e i molteplici cambiamenti e comportamenti, dettati dall’arrivo della preadolescenza e descritti nel precedente capitolo, creano spesso un disorientamento anche tra i genitori: improvvisamente il bambino che conoscevano sembra aver lasciato il posto a qualcun altro. Questa repentina trasformazione introduce un nuovo compito per le mamme e i papà: riconoscere il proprio figlio e, insieme, imparare a destreggiarsi in un nuovo ruolo.</a:t>
            </a:r>
          </a:p>
          <a:p>
            <a:pPr algn="just"/>
            <a:r>
              <a:rPr lang="it-IT" sz="1200" b="1" dirty="0" smtClean="0"/>
              <a:t>Un altro aspetto, fonte di possibile preoccupazione, e a volte anche un po’ di gelosia, è che i genitori non sono più gli unici punti di riferimento e modelli per i figli. Può capitare di sentirsi, in qualche modo, sostituiti dagli amici che cominciano a frequentare, da educatori e allenatori, continuamente da loro nominati e anche lodati. </a:t>
            </a:r>
            <a:endParaRPr lang="it-IT" sz="1200" b="1" dirty="0"/>
          </a:p>
        </p:txBody>
      </p:sp>
      <p:sp>
        <p:nvSpPr>
          <p:cNvPr id="17" name="Freccia a destra 16"/>
          <p:cNvSpPr/>
          <p:nvPr/>
        </p:nvSpPr>
        <p:spPr>
          <a:xfrm>
            <a:off x="251520" y="407707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sz="1600" dirty="0" smtClean="0"/>
              <a:t>I figli non sono strumenti per sentirsi appagati</a:t>
            </a:r>
            <a:endParaRPr lang="it-IT" sz="3600" dirty="0" smtClean="0">
              <a:solidFill>
                <a:schemeClr val="tx1"/>
              </a:solidFill>
              <a:latin typeface="Arial" pitchFamily="34" charset="0"/>
              <a:cs typeface="Arial" pitchFamily="34" charset="0"/>
            </a:endParaRPr>
          </a:p>
        </p:txBody>
      </p:sp>
      <p:sp>
        <p:nvSpPr>
          <p:cNvPr id="18" name="Freccia a destra 17"/>
          <p:cNvSpPr/>
          <p:nvPr/>
        </p:nvSpPr>
        <p:spPr>
          <a:xfrm>
            <a:off x="251520" y="335699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dirty="0" smtClean="0">
              <a:solidFill>
                <a:schemeClr val="tx1"/>
              </a:solidFill>
              <a:latin typeface="Times New Roman" pitchFamily="18" charset="0"/>
              <a:ea typeface="Calibri" pitchFamily="34" charset="0"/>
              <a:cs typeface="Times New Roman" pitchFamily="18" charset="0"/>
            </a:endParaRPr>
          </a:p>
          <a:p>
            <a:r>
              <a:rPr lang="it-IT" sz="1600" dirty="0" smtClean="0"/>
              <a:t>I figli si confidano sempre meno con i genitori</a:t>
            </a:r>
            <a:r>
              <a:rPr lang="it-IT" sz="1600" dirty="0">
                <a:latin typeface="Times New Roman" panose="02020603050405020304" pitchFamily="18" charset="0"/>
                <a:ea typeface="Calibri" panose="020F0502020204030204" pitchFamily="34" charset="0"/>
                <a:cs typeface="Times New Roman" panose="02020603050405020304" pitchFamily="18" charset="0"/>
              </a:rPr>
              <a:t>	</a:t>
            </a:r>
            <a:endParaRPr lang="it-IT" sz="1600" b="1" dirty="0">
              <a:solidFill>
                <a:srgbClr val="FFFF00"/>
              </a:solidFill>
            </a:endParaRPr>
          </a:p>
        </p:txBody>
      </p:sp>
      <p:sp>
        <p:nvSpPr>
          <p:cNvPr id="19" name="Freccia a destra 18"/>
          <p:cNvSpPr/>
          <p:nvPr/>
        </p:nvSpPr>
        <p:spPr>
          <a:xfrm>
            <a:off x="251520" y="263691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smtClean="0"/>
              <a:t>Mio figlio non parla più con me</a:t>
            </a:r>
            <a:r>
              <a:rPr lang="it-IT" sz="2000" dirty="0">
                <a:latin typeface="Times New Roman" panose="02020603050405020304" pitchFamily="18" charset="0"/>
                <a:ea typeface="Calibri" panose="020F0502020204030204" pitchFamily="34" charset="0"/>
                <a:cs typeface="Times New Roman" panose="02020603050405020304" pitchFamily="18" charset="0"/>
              </a:rPr>
              <a:t>	</a:t>
            </a:r>
            <a:endParaRPr lang="it-IT" sz="2000" b="1" dirty="0">
              <a:solidFill>
                <a:srgbClr val="FFFF00"/>
              </a:solidFill>
            </a:endParaRPr>
          </a:p>
        </p:txBody>
      </p:sp>
      <p:sp>
        <p:nvSpPr>
          <p:cNvPr id="22" name="Freccia a destra 21"/>
          <p:cNvSpPr/>
          <p:nvPr/>
        </p:nvSpPr>
        <p:spPr>
          <a:xfrm>
            <a:off x="251520" y="191683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dirty="0" smtClean="0"/>
              <a:t>Inizio del conflitto con i genitori</a:t>
            </a:r>
            <a:endParaRPr lang="it-IT" sz="1600" b="1" dirty="0">
              <a:solidFill>
                <a:srgbClr val="FFFF00"/>
              </a:solidFill>
              <a:latin typeface="+mj-lt"/>
              <a:cs typeface="Times New Roman" panose="02020603050405020304" pitchFamily="18" charset="0"/>
            </a:endParaRPr>
          </a:p>
        </p:txBody>
      </p:sp>
      <p:sp>
        <p:nvSpPr>
          <p:cNvPr id="23" name="Freccia a destra 22"/>
          <p:cNvSpPr/>
          <p:nvPr/>
        </p:nvSpPr>
        <p:spPr>
          <a:xfrm>
            <a:off x="251520" y="479715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endParaRPr lang="it-IT" sz="1600" dirty="0" smtClean="0"/>
          </a:p>
          <a:p>
            <a:pPr lvl="0" eaLnBrk="0" fontAlgn="base" hangingPunct="0">
              <a:spcBef>
                <a:spcPct val="0"/>
              </a:spcBef>
              <a:spcAft>
                <a:spcPct val="0"/>
              </a:spcAft>
            </a:pPr>
            <a:r>
              <a:rPr lang="it-IT" sz="1600" dirty="0" smtClean="0"/>
              <a:t>L’adolescente deve acquisire maggiore autonomia	</a:t>
            </a:r>
            <a:endParaRPr lang="it-IT" sz="3600" dirty="0" smtClean="0">
              <a:solidFill>
                <a:schemeClr val="tx1"/>
              </a:solidFill>
              <a:latin typeface="Arial" pitchFamily="34" charset="0"/>
              <a:cs typeface="Arial" pitchFamily="34" charset="0"/>
            </a:endParaRPr>
          </a:p>
        </p:txBody>
      </p:sp>
      <p:sp>
        <p:nvSpPr>
          <p:cNvPr id="24" name="Freccia a destra 23"/>
          <p:cNvSpPr/>
          <p:nvPr/>
        </p:nvSpPr>
        <p:spPr>
          <a:xfrm>
            <a:off x="251520" y="551723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it-IT" dirty="0" smtClean="0"/>
              <a:t>La fatica di estorcere una parola	</a:t>
            </a:r>
            <a:endParaRPr lang="it-IT" sz="4000" dirty="0" smtClean="0">
              <a:solidFill>
                <a:schemeClr val="tx1"/>
              </a:solidFill>
              <a:latin typeface="Arial" pitchFamily="34" charset="0"/>
              <a:cs typeface="Arial" pitchFamily="34" charset="0"/>
            </a:endParaRPr>
          </a:p>
        </p:txBody>
      </p:sp>
      <p:sp>
        <p:nvSpPr>
          <p:cNvPr id="26" name="Freccia a destra 25"/>
          <p:cNvSpPr/>
          <p:nvPr/>
        </p:nvSpPr>
        <p:spPr>
          <a:xfrm>
            <a:off x="251520" y="1196752"/>
            <a:ext cx="44644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dirty="0" smtClean="0"/>
              <a:t>Adolescenti allo specchio</a:t>
            </a:r>
            <a:endParaRPr lang="it-IT" sz="1600" b="1" dirty="0">
              <a:solidFill>
                <a:srgbClr val="FFFF00"/>
              </a:solidFill>
              <a:latin typeface="+mj-lt"/>
              <a:cs typeface="Times New Roman" panose="02020603050405020304" pitchFamily="18" charset="0"/>
            </a:endParaRPr>
          </a:p>
        </p:txBody>
      </p:sp>
      <p:pic>
        <p:nvPicPr>
          <p:cNvPr id="15" name="Picture 2" descr="D:\Documenti\Desktop\7.jpg"/>
          <p:cNvPicPr>
            <a:picLocks noChangeAspect="1" noChangeArrowheads="1"/>
          </p:cNvPicPr>
          <p:nvPr/>
        </p:nvPicPr>
        <p:blipFill>
          <a:blip r:embed="rId2" cstate="print"/>
          <a:srcRect/>
          <a:stretch>
            <a:fillRect/>
          </a:stretch>
        </p:blipFill>
        <p:spPr bwMode="auto">
          <a:xfrm>
            <a:off x="5364088" y="4293096"/>
            <a:ext cx="3024336" cy="2012559"/>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6"/>
                                        </p:tgtEl>
                                        <p:attrNameLst>
                                          <p:attrName>style.visibility</p:attrName>
                                        </p:attrNameLst>
                                      </p:cBhvr>
                                      <p:to>
                                        <p:strVal val="visible"/>
                                      </p:to>
                                    </p:set>
                                    <p:anim calcmode="lin" valueType="num">
                                      <p:cBhvr>
                                        <p:cTn id="14" dur="500" fill="hold"/>
                                        <p:tgtEl>
                                          <p:spTgt spid="26"/>
                                        </p:tgtEl>
                                        <p:attrNameLst>
                                          <p:attrName>ppt_w</p:attrName>
                                        </p:attrNameLst>
                                      </p:cBhvr>
                                      <p:tavLst>
                                        <p:tav tm="0">
                                          <p:val>
                                            <p:fltVal val="0"/>
                                          </p:val>
                                        </p:tav>
                                        <p:tav tm="100000">
                                          <p:val>
                                            <p:strVal val="#ppt_w"/>
                                          </p:val>
                                        </p:tav>
                                      </p:tavLst>
                                    </p:anim>
                                    <p:anim calcmode="lin" valueType="num">
                                      <p:cBhvr>
                                        <p:cTn id="15" dur="500" fill="hold"/>
                                        <p:tgtEl>
                                          <p:spTgt spid="26"/>
                                        </p:tgtEl>
                                        <p:attrNameLst>
                                          <p:attrName>ppt_h</p:attrName>
                                        </p:attrNameLst>
                                      </p:cBhvr>
                                      <p:tavLst>
                                        <p:tav tm="0">
                                          <p:val>
                                            <p:fltVal val="0"/>
                                          </p:val>
                                        </p:tav>
                                        <p:tav tm="100000">
                                          <p:val>
                                            <p:strVal val="#ppt_h"/>
                                          </p:val>
                                        </p:tav>
                                      </p:tavLst>
                                    </p:anim>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p:cTn id="21" dur="500" fill="hold"/>
                                        <p:tgtEl>
                                          <p:spTgt spid="22"/>
                                        </p:tgtEl>
                                        <p:attrNameLst>
                                          <p:attrName>ppt_w</p:attrName>
                                        </p:attrNameLst>
                                      </p:cBhvr>
                                      <p:tavLst>
                                        <p:tav tm="0">
                                          <p:val>
                                            <p:fltVal val="0"/>
                                          </p:val>
                                        </p:tav>
                                        <p:tav tm="100000">
                                          <p:val>
                                            <p:strVal val="#ppt_w"/>
                                          </p:val>
                                        </p:tav>
                                      </p:tavLst>
                                    </p:anim>
                                    <p:anim calcmode="lin" valueType="num">
                                      <p:cBhvr>
                                        <p:cTn id="22" dur="500" fill="hold"/>
                                        <p:tgtEl>
                                          <p:spTgt spid="22"/>
                                        </p:tgtEl>
                                        <p:attrNameLst>
                                          <p:attrName>ppt_h</p:attrName>
                                        </p:attrNameLst>
                                      </p:cBhvr>
                                      <p:tavLst>
                                        <p:tav tm="0">
                                          <p:val>
                                            <p:fltVal val="0"/>
                                          </p:val>
                                        </p:tav>
                                        <p:tav tm="100000">
                                          <p:val>
                                            <p:strVal val="#ppt_h"/>
                                          </p:val>
                                        </p:tav>
                                      </p:tavLst>
                                    </p:anim>
                                    <p:animEffect transition="in" filter="fade">
                                      <p:cBhvr>
                                        <p:cTn id="23" dur="5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p:cTn id="28" dur="500" fill="hold"/>
                                        <p:tgtEl>
                                          <p:spTgt spid="19"/>
                                        </p:tgtEl>
                                        <p:attrNameLst>
                                          <p:attrName>ppt_w</p:attrName>
                                        </p:attrNameLst>
                                      </p:cBhvr>
                                      <p:tavLst>
                                        <p:tav tm="0">
                                          <p:val>
                                            <p:fltVal val="0"/>
                                          </p:val>
                                        </p:tav>
                                        <p:tav tm="100000">
                                          <p:val>
                                            <p:strVal val="#ppt_w"/>
                                          </p:val>
                                        </p:tav>
                                      </p:tavLst>
                                    </p:anim>
                                    <p:anim calcmode="lin" valueType="num">
                                      <p:cBhvr>
                                        <p:cTn id="29" dur="500" fill="hold"/>
                                        <p:tgtEl>
                                          <p:spTgt spid="19"/>
                                        </p:tgtEl>
                                        <p:attrNameLst>
                                          <p:attrName>ppt_h</p:attrName>
                                        </p:attrNameLst>
                                      </p:cBhvr>
                                      <p:tavLst>
                                        <p:tav tm="0">
                                          <p:val>
                                            <p:fltVal val="0"/>
                                          </p:val>
                                        </p:tav>
                                        <p:tav tm="100000">
                                          <p:val>
                                            <p:strVal val="#ppt_h"/>
                                          </p:val>
                                        </p:tav>
                                      </p:tavLst>
                                    </p:anim>
                                    <p:animEffect transition="in" filter="fade">
                                      <p:cBhvr>
                                        <p:cTn id="30" dur="5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p:cTn id="35" dur="500" fill="hold"/>
                                        <p:tgtEl>
                                          <p:spTgt spid="18"/>
                                        </p:tgtEl>
                                        <p:attrNameLst>
                                          <p:attrName>ppt_w</p:attrName>
                                        </p:attrNameLst>
                                      </p:cBhvr>
                                      <p:tavLst>
                                        <p:tav tm="0">
                                          <p:val>
                                            <p:fltVal val="0"/>
                                          </p:val>
                                        </p:tav>
                                        <p:tav tm="100000">
                                          <p:val>
                                            <p:strVal val="#ppt_w"/>
                                          </p:val>
                                        </p:tav>
                                      </p:tavLst>
                                    </p:anim>
                                    <p:anim calcmode="lin" valueType="num">
                                      <p:cBhvr>
                                        <p:cTn id="36" dur="500" fill="hold"/>
                                        <p:tgtEl>
                                          <p:spTgt spid="18"/>
                                        </p:tgtEl>
                                        <p:attrNameLst>
                                          <p:attrName>ppt_h</p:attrName>
                                        </p:attrNameLst>
                                      </p:cBhvr>
                                      <p:tavLst>
                                        <p:tav tm="0">
                                          <p:val>
                                            <p:fltVal val="0"/>
                                          </p:val>
                                        </p:tav>
                                        <p:tav tm="100000">
                                          <p:val>
                                            <p:strVal val="#ppt_h"/>
                                          </p:val>
                                        </p:tav>
                                      </p:tavLst>
                                    </p:anim>
                                    <p:animEffect transition="in" filter="fade">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p:cTn id="42" dur="500" fill="hold"/>
                                        <p:tgtEl>
                                          <p:spTgt spid="17"/>
                                        </p:tgtEl>
                                        <p:attrNameLst>
                                          <p:attrName>ppt_w</p:attrName>
                                        </p:attrNameLst>
                                      </p:cBhvr>
                                      <p:tavLst>
                                        <p:tav tm="0">
                                          <p:val>
                                            <p:fltVal val="0"/>
                                          </p:val>
                                        </p:tav>
                                        <p:tav tm="100000">
                                          <p:val>
                                            <p:strVal val="#ppt_w"/>
                                          </p:val>
                                        </p:tav>
                                      </p:tavLst>
                                    </p:anim>
                                    <p:anim calcmode="lin" valueType="num">
                                      <p:cBhvr>
                                        <p:cTn id="43" dur="500" fill="hold"/>
                                        <p:tgtEl>
                                          <p:spTgt spid="17"/>
                                        </p:tgtEl>
                                        <p:attrNameLst>
                                          <p:attrName>ppt_h</p:attrName>
                                        </p:attrNameLst>
                                      </p:cBhvr>
                                      <p:tavLst>
                                        <p:tav tm="0">
                                          <p:val>
                                            <p:fltVal val="0"/>
                                          </p:val>
                                        </p:tav>
                                        <p:tav tm="100000">
                                          <p:val>
                                            <p:strVal val="#ppt_h"/>
                                          </p:val>
                                        </p:tav>
                                      </p:tavLst>
                                    </p:anim>
                                    <p:animEffect transition="in" filter="fade">
                                      <p:cBhvr>
                                        <p:cTn id="44" dur="500"/>
                                        <p:tgtEl>
                                          <p:spTgt spid="17"/>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p:cTn id="49" dur="500" fill="hold"/>
                                        <p:tgtEl>
                                          <p:spTgt spid="23"/>
                                        </p:tgtEl>
                                        <p:attrNameLst>
                                          <p:attrName>ppt_w</p:attrName>
                                        </p:attrNameLst>
                                      </p:cBhvr>
                                      <p:tavLst>
                                        <p:tav tm="0">
                                          <p:val>
                                            <p:fltVal val="0"/>
                                          </p:val>
                                        </p:tav>
                                        <p:tav tm="100000">
                                          <p:val>
                                            <p:strVal val="#ppt_w"/>
                                          </p:val>
                                        </p:tav>
                                      </p:tavLst>
                                    </p:anim>
                                    <p:anim calcmode="lin" valueType="num">
                                      <p:cBhvr>
                                        <p:cTn id="50" dur="500" fill="hold"/>
                                        <p:tgtEl>
                                          <p:spTgt spid="23"/>
                                        </p:tgtEl>
                                        <p:attrNameLst>
                                          <p:attrName>ppt_h</p:attrName>
                                        </p:attrNameLst>
                                      </p:cBhvr>
                                      <p:tavLst>
                                        <p:tav tm="0">
                                          <p:val>
                                            <p:fltVal val="0"/>
                                          </p:val>
                                        </p:tav>
                                        <p:tav tm="100000">
                                          <p:val>
                                            <p:strVal val="#ppt_h"/>
                                          </p:val>
                                        </p:tav>
                                      </p:tavLst>
                                    </p:anim>
                                    <p:animEffect transition="in" filter="fade">
                                      <p:cBhvr>
                                        <p:cTn id="51" dur="500"/>
                                        <p:tgtEl>
                                          <p:spTgt spid="23"/>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24"/>
                                        </p:tgtEl>
                                        <p:attrNameLst>
                                          <p:attrName>style.visibility</p:attrName>
                                        </p:attrNameLst>
                                      </p:cBhvr>
                                      <p:to>
                                        <p:strVal val="visible"/>
                                      </p:to>
                                    </p:set>
                                    <p:anim calcmode="lin" valueType="num">
                                      <p:cBhvr>
                                        <p:cTn id="56" dur="500" fill="hold"/>
                                        <p:tgtEl>
                                          <p:spTgt spid="24"/>
                                        </p:tgtEl>
                                        <p:attrNameLst>
                                          <p:attrName>ppt_w</p:attrName>
                                        </p:attrNameLst>
                                      </p:cBhvr>
                                      <p:tavLst>
                                        <p:tav tm="0">
                                          <p:val>
                                            <p:fltVal val="0"/>
                                          </p:val>
                                        </p:tav>
                                        <p:tav tm="100000">
                                          <p:val>
                                            <p:strVal val="#ppt_w"/>
                                          </p:val>
                                        </p:tav>
                                      </p:tavLst>
                                    </p:anim>
                                    <p:anim calcmode="lin" valueType="num">
                                      <p:cBhvr>
                                        <p:cTn id="57" dur="500" fill="hold"/>
                                        <p:tgtEl>
                                          <p:spTgt spid="24"/>
                                        </p:tgtEl>
                                        <p:attrNameLst>
                                          <p:attrName>ppt_h</p:attrName>
                                        </p:attrNameLst>
                                      </p:cBhvr>
                                      <p:tavLst>
                                        <p:tav tm="0">
                                          <p:val>
                                            <p:fltVal val="0"/>
                                          </p:val>
                                        </p:tav>
                                        <p:tav tm="100000">
                                          <p:val>
                                            <p:strVal val="#ppt_h"/>
                                          </p:val>
                                        </p:tav>
                                      </p:tavLst>
                                    </p:anim>
                                    <p:animEffect transition="in" filter="fade">
                                      <p:cBhvr>
                                        <p:cTn id="5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7" grpId="0" animBg="1"/>
      <p:bldP spid="18" grpId="0" animBg="1"/>
      <p:bldP spid="19" grpId="0" animBg="1"/>
      <p:bldP spid="22" grpId="0" animBg="1"/>
      <p:bldP spid="23" grpId="0" animBg="1"/>
      <p:bldP spid="24" grpId="0" animBg="1"/>
      <p:bldP spid="26" grpId="0" animBg="1"/>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1286</TotalTime>
  <Words>998</Words>
  <Application>Microsoft Office PowerPoint</Application>
  <PresentationFormat>Presentazione su schermo (4:3)</PresentationFormat>
  <Paragraphs>113</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Tema di Office</vt:lpstr>
      <vt:lpstr>Presentazione del libro</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Master</dc:creator>
  <cp:lastModifiedBy>Franco</cp:lastModifiedBy>
  <cp:revision>109</cp:revision>
  <dcterms:created xsi:type="dcterms:W3CDTF">2022-10-09T12:05:23Z</dcterms:created>
  <dcterms:modified xsi:type="dcterms:W3CDTF">2024-12-16T15:20:29Z</dcterms:modified>
</cp:coreProperties>
</file>