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71" r:id="rId3"/>
    <p:sldId id="279" r:id="rId4"/>
    <p:sldId id="280" r:id="rId5"/>
    <p:sldId id="281" r:id="rId6"/>
    <p:sldId id="258" r:id="rId7"/>
    <p:sldId id="259" r:id="rId8"/>
    <p:sldId id="277" r:id="rId9"/>
    <p:sldId id="278" r:id="rId10"/>
    <p:sldId id="261" r:id="rId11"/>
    <p:sldId id="282" r:id="rId12"/>
    <p:sldId id="268" r:id="rId1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3B0EFB-1E29-44C0-B8C4-98C16773DB9D}" type="datetimeFigureOut">
              <a:rPr lang="it-IT" smtClean="0"/>
              <a:pPr/>
              <a:t>16/12/2024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5A04FF-51AB-4BB0-9A24-56D72CE7CF10}"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2EB99EE8-E81B-479E-97B0-CF4547280FA0}" type="datetime1">
              <a:rPr lang="it-IT" smtClean="0"/>
              <a:pPr/>
              <a:t>16/12/2024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638F805-12A6-466B-AD68-3BADDF56A04F}"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0B062CE-6F9D-42C9-AB8D-1261485A5BC7}" type="datetime1">
              <a:rPr lang="it-IT" smtClean="0"/>
              <a:pPr/>
              <a:t>16/12/2024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638F805-12A6-466B-AD68-3BADDF56A04F}"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85EB7DC-D97F-4ECA-BDEF-CFF9A2E93908}" type="datetime1">
              <a:rPr lang="it-IT" smtClean="0"/>
              <a:pPr/>
              <a:t>16/12/2024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638F805-12A6-466B-AD68-3BADDF56A04F}"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FA6A020-A895-4095-BD6C-3EFA913F56C2}" type="datetime1">
              <a:rPr lang="it-IT" smtClean="0"/>
              <a:pPr/>
              <a:t>16/12/2024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638F805-12A6-466B-AD68-3BADDF56A04F}"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F0C6444F-7F22-4B87-AD9E-195389829BBF}" type="datetime1">
              <a:rPr lang="it-IT" smtClean="0"/>
              <a:pPr/>
              <a:t>16/12/2024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638F805-12A6-466B-AD68-3BADDF56A04F}"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F5DB4E33-FB0E-404F-AE3B-1C5C8DF93187}" type="datetime1">
              <a:rPr lang="it-IT" smtClean="0"/>
              <a:pPr/>
              <a:t>16/12/2024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638F805-12A6-466B-AD68-3BADDF56A04F}"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C3B2F87C-40B7-4FFC-BF91-A4F5E1E94B72}" type="datetime1">
              <a:rPr lang="it-IT" smtClean="0"/>
              <a:pPr/>
              <a:t>16/12/2024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638F805-12A6-466B-AD68-3BADDF56A04F}"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FEA8B237-F7B7-475D-9855-6ED9A9CD98B2}" type="datetime1">
              <a:rPr lang="it-IT" smtClean="0"/>
              <a:pPr/>
              <a:t>16/12/2024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638F805-12A6-466B-AD68-3BADDF56A04F}"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6FA2E85-20C9-4046-BD8B-D81B21B0259C}" type="datetime1">
              <a:rPr lang="it-IT" smtClean="0"/>
              <a:pPr/>
              <a:t>16/12/2024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638F805-12A6-466B-AD68-3BADDF56A04F}"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02E9423-D73E-4A3E-B922-5A8A9BCA45DA}" type="datetime1">
              <a:rPr lang="it-IT" smtClean="0"/>
              <a:pPr/>
              <a:t>16/12/2024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638F805-12A6-466B-AD68-3BADDF56A04F}"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1DBD8131-3327-4548-9776-0B180C6C52D0}" type="datetime1">
              <a:rPr lang="it-IT" smtClean="0"/>
              <a:pPr/>
              <a:t>16/12/2024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638F805-12A6-466B-AD68-3BADDF56A04F}"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212E68-897E-4F47-B9EC-0A712CB2F894}" type="datetime1">
              <a:rPr lang="it-IT" smtClean="0"/>
              <a:pPr/>
              <a:t>16/12/2024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38F805-12A6-466B-AD68-3BADDF56A04F}"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2843808" y="136525"/>
            <a:ext cx="4176464" cy="412155"/>
          </a:xfrm>
        </p:spPr>
        <p:txBody>
          <a:bodyPr>
            <a:normAutofit fontScale="90000"/>
          </a:bodyPr>
          <a:lstStyle/>
          <a:p>
            <a:r>
              <a:rPr lang="it-IT" sz="3200" b="1" dirty="0">
                <a:solidFill>
                  <a:srgbClr val="002060"/>
                </a:solidFill>
              </a:rPr>
              <a:t>Presentazione del libro</a:t>
            </a:r>
          </a:p>
        </p:txBody>
      </p:sp>
      <p:sp>
        <p:nvSpPr>
          <p:cNvPr id="6" name="Segnaposto data 5"/>
          <p:cNvSpPr>
            <a:spLocks noGrp="1"/>
          </p:cNvSpPr>
          <p:nvPr>
            <p:ph type="dt" sz="half" idx="10"/>
          </p:nvPr>
        </p:nvSpPr>
        <p:spPr/>
        <p:txBody>
          <a:bodyPr/>
          <a:lstStyle/>
          <a:p>
            <a:fld id="{72BB70EE-1AF0-4A11-A407-0EF285A86ED0}" type="datetime1">
              <a:rPr lang="it-IT" smtClean="0"/>
              <a:pPr/>
              <a:t>16/12/2024</a:t>
            </a:fld>
            <a:endParaRPr lang="it-IT" dirty="0"/>
          </a:p>
        </p:txBody>
      </p:sp>
      <p:sp>
        <p:nvSpPr>
          <p:cNvPr id="7" name="Segnaposto numero diapositiva 6"/>
          <p:cNvSpPr>
            <a:spLocks noGrp="1"/>
          </p:cNvSpPr>
          <p:nvPr>
            <p:ph type="sldNum" sz="quarter" idx="12"/>
          </p:nvPr>
        </p:nvSpPr>
        <p:spPr>
          <a:xfrm>
            <a:off x="6553200" y="6356349"/>
            <a:ext cx="2133600" cy="365125"/>
          </a:xfrm>
        </p:spPr>
        <p:txBody>
          <a:bodyPr/>
          <a:lstStyle/>
          <a:p>
            <a:fld id="{D638F805-12A6-466B-AD68-3BADDF56A04F}" type="slidenum">
              <a:rPr lang="it-IT" smtClean="0"/>
              <a:pPr/>
              <a:t>1</a:t>
            </a:fld>
            <a:endParaRPr lang="it-IT"/>
          </a:p>
        </p:txBody>
      </p:sp>
      <p:pic>
        <p:nvPicPr>
          <p:cNvPr id="1026" name="Picture 2" descr="D:\Documenti\Desktop\Dio sconosciuto ai ragazzi di oggi\cop7libro1.jpg"/>
          <p:cNvPicPr>
            <a:picLocks noChangeAspect="1" noChangeArrowheads="1"/>
          </p:cNvPicPr>
          <p:nvPr/>
        </p:nvPicPr>
        <p:blipFill>
          <a:blip r:embed="rId2" cstate="print"/>
          <a:srcRect/>
          <a:stretch>
            <a:fillRect/>
          </a:stretch>
        </p:blipFill>
        <p:spPr bwMode="auto">
          <a:xfrm>
            <a:off x="3059832" y="620688"/>
            <a:ext cx="3695700" cy="568642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79512" y="0"/>
            <a:ext cx="8712968" cy="720080"/>
          </a:xfrm>
        </p:spPr>
        <p:txBody>
          <a:bodyPr>
            <a:normAutofit lnSpcReduction="10000"/>
          </a:bodyPr>
          <a:lstStyle/>
          <a:p>
            <a:r>
              <a:rPr lang="it-IT" sz="4400" b="1" dirty="0" smtClean="0">
                <a:solidFill>
                  <a:srgbClr val="00B050"/>
                </a:solidFill>
              </a:rPr>
              <a:t>Perché non parli più con noi?</a:t>
            </a:r>
          </a:p>
          <a:p>
            <a:endParaRPr lang="it-IT" sz="4400" b="1" dirty="0">
              <a:solidFill>
                <a:srgbClr val="FF0000"/>
              </a:solidFill>
            </a:endParaRPr>
          </a:p>
        </p:txBody>
      </p:sp>
      <p:sp>
        <p:nvSpPr>
          <p:cNvPr id="7" name="Segnaposto data 6"/>
          <p:cNvSpPr>
            <a:spLocks noGrp="1"/>
          </p:cNvSpPr>
          <p:nvPr>
            <p:ph type="dt" sz="half" idx="10"/>
          </p:nvPr>
        </p:nvSpPr>
        <p:spPr/>
        <p:txBody>
          <a:bodyPr/>
          <a:lstStyle/>
          <a:p>
            <a:fld id="{EFA3C555-5CDC-4491-B854-BAF19AD01008}" type="datetime1">
              <a:rPr lang="it-IT" smtClean="0"/>
              <a:pPr/>
              <a:t>16/12/2024</a:t>
            </a:fld>
            <a:endParaRPr lang="it-IT" dirty="0"/>
          </a:p>
        </p:txBody>
      </p:sp>
      <p:sp>
        <p:nvSpPr>
          <p:cNvPr id="8" name="Segnaposto numero diapositiva 7"/>
          <p:cNvSpPr>
            <a:spLocks noGrp="1"/>
          </p:cNvSpPr>
          <p:nvPr>
            <p:ph type="sldNum" sz="quarter" idx="12"/>
          </p:nvPr>
        </p:nvSpPr>
        <p:spPr/>
        <p:txBody>
          <a:bodyPr/>
          <a:lstStyle/>
          <a:p>
            <a:fld id="{D638F805-12A6-466B-AD68-3BADDF56A04F}" type="slidenum">
              <a:rPr lang="it-IT" smtClean="0"/>
              <a:pPr/>
              <a:t>10</a:t>
            </a:fld>
            <a:endParaRPr lang="it-IT" dirty="0"/>
          </a:p>
        </p:txBody>
      </p:sp>
      <p:sp>
        <p:nvSpPr>
          <p:cNvPr id="9" name="CasellaDiTesto 8"/>
          <p:cNvSpPr txBox="1"/>
          <p:nvPr/>
        </p:nvSpPr>
        <p:spPr>
          <a:xfrm>
            <a:off x="971600" y="692696"/>
            <a:ext cx="7200800" cy="523220"/>
          </a:xfrm>
          <a:prstGeom prst="rect">
            <a:avLst/>
          </a:prstGeom>
          <a:noFill/>
        </p:spPr>
        <p:txBody>
          <a:bodyPr wrap="square" rtlCol="0">
            <a:spAutoFit/>
          </a:bodyPr>
          <a:lstStyle/>
          <a:p>
            <a:pPr algn="ctr"/>
            <a:r>
              <a:rPr lang="it-IT" sz="2800" b="1" dirty="0">
                <a:solidFill>
                  <a:srgbClr val="002060"/>
                </a:solidFill>
              </a:rPr>
              <a:t>Capitolo </a:t>
            </a:r>
            <a:r>
              <a:rPr lang="it-IT" sz="2800" b="1" dirty="0" smtClean="0">
                <a:solidFill>
                  <a:srgbClr val="002060"/>
                </a:solidFill>
              </a:rPr>
              <a:t>5. Da chiacchierone a taciturno</a:t>
            </a:r>
            <a:endParaRPr lang="it-IT" sz="2800" b="1" dirty="0">
              <a:solidFill>
                <a:srgbClr val="002060"/>
              </a:solidFill>
            </a:endParaRPr>
          </a:p>
        </p:txBody>
      </p:sp>
      <p:sp>
        <p:nvSpPr>
          <p:cNvPr id="2" name="CasellaDiTesto 1">
            <a:extLst>
              <a:ext uri="{FF2B5EF4-FFF2-40B4-BE49-F238E27FC236}">
                <a16:creationId xmlns:a16="http://schemas.microsoft.com/office/drawing/2014/main" xmlns="" id="{C6599D76-9C7D-4A47-22DE-5F1B97FC0F5D}"/>
              </a:ext>
            </a:extLst>
          </p:cNvPr>
          <p:cNvSpPr txBox="1"/>
          <p:nvPr/>
        </p:nvSpPr>
        <p:spPr>
          <a:xfrm>
            <a:off x="4572000" y="1268760"/>
            <a:ext cx="4320480" cy="3046988"/>
          </a:xfrm>
          <a:prstGeom prst="rect">
            <a:avLst/>
          </a:prstGeom>
          <a:solidFill>
            <a:srgbClr val="FFFF00"/>
          </a:solidFill>
          <a:ln w="25400">
            <a:solidFill>
              <a:srgbClr val="FF0000"/>
            </a:solidFill>
          </a:ln>
        </p:spPr>
        <p:txBody>
          <a:bodyPr wrap="square" rtlCol="0">
            <a:spAutoFit/>
          </a:bodyPr>
          <a:lstStyle/>
          <a:p>
            <a:pPr algn="just" fontAlgn="base"/>
            <a:r>
              <a:rPr lang="it-IT" sz="1200" b="1" dirty="0" smtClean="0"/>
              <a:t>Improvvisamente, tuo figlio, un tempo chiacchierone, non ti parla più. Non ti sembra vero. Fino a poco tempo fa cercava in continuazione la tua attenzione, mentre ora si nasconde per ore nella sua stanza. Ti sembra di non riconoscerlo più, non ti spieghi cosa gli sia successo.	</a:t>
            </a:r>
          </a:p>
          <a:p>
            <a:pPr algn="just" fontAlgn="base"/>
            <a:r>
              <a:rPr lang="it-IT" sz="1200" b="1" dirty="0" smtClean="0"/>
              <a:t>Certamente, non è piacevole avere a che fare con un figlio che sta la maggior parte del tempo in silenzio, soprattutto se hai la sensazione che non sia cambiato nulla di recente, e se il vostro rapporto era particolarmente stretto.</a:t>
            </a:r>
          </a:p>
          <a:p>
            <a:pPr algn="just" fontAlgn="base"/>
            <a:r>
              <a:rPr lang="it-IT" sz="1200" b="1" dirty="0" smtClean="0"/>
              <a:t>Tuttavia, ci sono delle cose che bisogna considerare e che è importante che un genitore deve sapere. L’allontanamento dai genitori non solo è normale, ma è anche una fase necessaria dello sviluppo dell’adolescenza. Navigare in questa transizione verso l’indipendenza è difficile e, per quanto i ragazzi fanno fatica ad ammetterlo, hanno ancora bisogno che i genitori rimangano connessi e coinvolti nella loro vita.</a:t>
            </a:r>
            <a:endParaRPr lang="it-IT" sz="1200" b="1" dirty="0"/>
          </a:p>
        </p:txBody>
      </p:sp>
      <p:sp>
        <p:nvSpPr>
          <p:cNvPr id="17" name="Freccia a destra 16"/>
          <p:cNvSpPr/>
          <p:nvPr/>
        </p:nvSpPr>
        <p:spPr>
          <a:xfrm>
            <a:off x="251520" y="4077072"/>
            <a:ext cx="417646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sz="1600" dirty="0" smtClean="0"/>
              <a:t>Alcuni suggerimenti pratici</a:t>
            </a:r>
            <a:endParaRPr lang="it-IT" sz="3600" dirty="0" smtClean="0">
              <a:solidFill>
                <a:schemeClr val="tx1"/>
              </a:solidFill>
              <a:latin typeface="Arial" pitchFamily="34" charset="0"/>
              <a:cs typeface="Arial" pitchFamily="34" charset="0"/>
            </a:endParaRPr>
          </a:p>
        </p:txBody>
      </p:sp>
      <p:sp>
        <p:nvSpPr>
          <p:cNvPr id="18" name="Freccia a destra 17"/>
          <p:cNvSpPr/>
          <p:nvPr/>
        </p:nvSpPr>
        <p:spPr>
          <a:xfrm>
            <a:off x="251520" y="2636912"/>
            <a:ext cx="417646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dirty="0" smtClean="0"/>
              <a:t>L’amico del cuore</a:t>
            </a:r>
            <a:r>
              <a:rPr lang="it-IT" sz="2000" dirty="0">
                <a:latin typeface="Times New Roman" panose="02020603050405020304" pitchFamily="18" charset="0"/>
                <a:ea typeface="Calibri" panose="020F0502020204030204" pitchFamily="34" charset="0"/>
                <a:cs typeface="Times New Roman" panose="02020603050405020304" pitchFamily="18" charset="0"/>
              </a:rPr>
              <a:t>	</a:t>
            </a:r>
            <a:endParaRPr lang="it-IT" sz="2000" b="1" dirty="0">
              <a:solidFill>
                <a:srgbClr val="FFFF00"/>
              </a:solidFill>
            </a:endParaRPr>
          </a:p>
        </p:txBody>
      </p:sp>
      <p:sp>
        <p:nvSpPr>
          <p:cNvPr id="19" name="Freccia a destra 18"/>
          <p:cNvSpPr/>
          <p:nvPr/>
        </p:nvSpPr>
        <p:spPr>
          <a:xfrm>
            <a:off x="251520" y="1916832"/>
            <a:ext cx="417646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dirty="0" smtClean="0"/>
              <a:t>Il gruppo dei pari</a:t>
            </a:r>
            <a:r>
              <a:rPr lang="it-IT" sz="1400" dirty="0" smtClean="0"/>
              <a:t>	</a:t>
            </a:r>
            <a:endParaRPr lang="it-IT" sz="1400" b="1" dirty="0">
              <a:solidFill>
                <a:srgbClr val="FFFF00"/>
              </a:solidFill>
              <a:latin typeface="+mj-lt"/>
              <a:cs typeface="Times New Roman" panose="02020603050405020304" pitchFamily="18" charset="0"/>
            </a:endParaRPr>
          </a:p>
        </p:txBody>
      </p:sp>
      <p:sp>
        <p:nvSpPr>
          <p:cNvPr id="20" name="Freccia a destra 19"/>
          <p:cNvSpPr/>
          <p:nvPr/>
        </p:nvSpPr>
        <p:spPr>
          <a:xfrm>
            <a:off x="251520" y="4797152"/>
            <a:ext cx="417646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sz="1600" dirty="0" smtClean="0"/>
              <a:t>I genitori devono sempre vigilare</a:t>
            </a:r>
            <a:endParaRPr lang="it-IT" sz="3600" dirty="0" smtClean="0">
              <a:solidFill>
                <a:schemeClr val="tx1"/>
              </a:solidFill>
              <a:latin typeface="Arial" pitchFamily="34" charset="0"/>
              <a:cs typeface="Arial" pitchFamily="34" charset="0"/>
            </a:endParaRPr>
          </a:p>
        </p:txBody>
      </p:sp>
      <p:sp>
        <p:nvSpPr>
          <p:cNvPr id="21" name="Freccia a destra 20"/>
          <p:cNvSpPr/>
          <p:nvPr/>
        </p:nvSpPr>
        <p:spPr>
          <a:xfrm>
            <a:off x="251520" y="5517232"/>
            <a:ext cx="417646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sz="1600" dirty="0" smtClean="0"/>
              <a:t>Quando i figli incolpano i genitori</a:t>
            </a:r>
            <a:r>
              <a:rPr lang="it-IT" sz="1400" dirty="0" smtClean="0"/>
              <a:t>	</a:t>
            </a:r>
            <a:endParaRPr lang="it-IT" sz="3200" dirty="0" smtClean="0">
              <a:solidFill>
                <a:schemeClr val="tx1"/>
              </a:solidFill>
              <a:latin typeface="Arial" pitchFamily="34" charset="0"/>
              <a:cs typeface="Arial" pitchFamily="34" charset="0"/>
            </a:endParaRPr>
          </a:p>
        </p:txBody>
      </p:sp>
      <p:sp>
        <p:nvSpPr>
          <p:cNvPr id="23" name="Freccia a destra 22"/>
          <p:cNvSpPr/>
          <p:nvPr/>
        </p:nvSpPr>
        <p:spPr>
          <a:xfrm>
            <a:off x="251520" y="3356992"/>
            <a:ext cx="417646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sz="1600" dirty="0" smtClean="0"/>
              <a:t>I figli cercano l’indipendenza</a:t>
            </a:r>
            <a:endParaRPr lang="it-IT" sz="3600" dirty="0" smtClean="0">
              <a:solidFill>
                <a:schemeClr val="tx1"/>
              </a:solidFill>
              <a:latin typeface="Arial" pitchFamily="34" charset="0"/>
              <a:cs typeface="Arial" pitchFamily="34" charset="0"/>
            </a:endParaRPr>
          </a:p>
        </p:txBody>
      </p:sp>
      <p:sp>
        <p:nvSpPr>
          <p:cNvPr id="24" name="Freccia a destra 23"/>
          <p:cNvSpPr/>
          <p:nvPr/>
        </p:nvSpPr>
        <p:spPr>
          <a:xfrm>
            <a:off x="251520" y="1196752"/>
            <a:ext cx="417646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sz="1600" dirty="0" smtClean="0"/>
              <a:t>Creazione di uno spazio privato</a:t>
            </a:r>
            <a:endParaRPr lang="it-IT" sz="3600" dirty="0" smtClean="0">
              <a:solidFill>
                <a:schemeClr val="tx1"/>
              </a:solidFill>
              <a:latin typeface="Arial" pitchFamily="34" charset="0"/>
              <a:cs typeface="Arial" pitchFamily="34" charset="0"/>
            </a:endParaRPr>
          </a:p>
        </p:txBody>
      </p:sp>
      <p:pic>
        <p:nvPicPr>
          <p:cNvPr id="8194" name="Picture 2" descr="D:\Documenti\Desktop\8.jpg"/>
          <p:cNvPicPr>
            <a:picLocks noChangeAspect="1" noChangeArrowheads="1"/>
          </p:cNvPicPr>
          <p:nvPr/>
        </p:nvPicPr>
        <p:blipFill>
          <a:blip r:embed="rId2" cstate="print"/>
          <a:srcRect/>
          <a:stretch>
            <a:fillRect/>
          </a:stretch>
        </p:blipFill>
        <p:spPr bwMode="auto">
          <a:xfrm>
            <a:off x="4932040" y="4365104"/>
            <a:ext cx="3471814" cy="194421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4"/>
                                        </p:tgtEl>
                                        <p:attrNameLst>
                                          <p:attrName>style.visibility</p:attrName>
                                        </p:attrNameLst>
                                      </p:cBhvr>
                                      <p:to>
                                        <p:strVal val="visible"/>
                                      </p:to>
                                    </p:set>
                                    <p:anim calcmode="lin" valueType="num">
                                      <p:cBhvr>
                                        <p:cTn id="14" dur="500" fill="hold"/>
                                        <p:tgtEl>
                                          <p:spTgt spid="24"/>
                                        </p:tgtEl>
                                        <p:attrNameLst>
                                          <p:attrName>ppt_w</p:attrName>
                                        </p:attrNameLst>
                                      </p:cBhvr>
                                      <p:tavLst>
                                        <p:tav tm="0">
                                          <p:val>
                                            <p:fltVal val="0"/>
                                          </p:val>
                                        </p:tav>
                                        <p:tav tm="100000">
                                          <p:val>
                                            <p:strVal val="#ppt_w"/>
                                          </p:val>
                                        </p:tav>
                                      </p:tavLst>
                                    </p:anim>
                                    <p:anim calcmode="lin" valueType="num">
                                      <p:cBhvr>
                                        <p:cTn id="15" dur="500" fill="hold"/>
                                        <p:tgtEl>
                                          <p:spTgt spid="24"/>
                                        </p:tgtEl>
                                        <p:attrNameLst>
                                          <p:attrName>ppt_h</p:attrName>
                                        </p:attrNameLst>
                                      </p:cBhvr>
                                      <p:tavLst>
                                        <p:tav tm="0">
                                          <p:val>
                                            <p:fltVal val="0"/>
                                          </p:val>
                                        </p:tav>
                                        <p:tav tm="100000">
                                          <p:val>
                                            <p:strVal val="#ppt_h"/>
                                          </p:val>
                                        </p:tav>
                                      </p:tavLst>
                                    </p:anim>
                                    <p:animEffect transition="in" filter="fade">
                                      <p:cBhvr>
                                        <p:cTn id="16" dur="500"/>
                                        <p:tgtEl>
                                          <p:spTgt spid="2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p:cTn id="21" dur="500" fill="hold"/>
                                        <p:tgtEl>
                                          <p:spTgt spid="19"/>
                                        </p:tgtEl>
                                        <p:attrNameLst>
                                          <p:attrName>ppt_w</p:attrName>
                                        </p:attrNameLst>
                                      </p:cBhvr>
                                      <p:tavLst>
                                        <p:tav tm="0">
                                          <p:val>
                                            <p:fltVal val="0"/>
                                          </p:val>
                                        </p:tav>
                                        <p:tav tm="100000">
                                          <p:val>
                                            <p:strVal val="#ppt_w"/>
                                          </p:val>
                                        </p:tav>
                                      </p:tavLst>
                                    </p:anim>
                                    <p:anim calcmode="lin" valueType="num">
                                      <p:cBhvr>
                                        <p:cTn id="22" dur="500" fill="hold"/>
                                        <p:tgtEl>
                                          <p:spTgt spid="19"/>
                                        </p:tgtEl>
                                        <p:attrNameLst>
                                          <p:attrName>ppt_h</p:attrName>
                                        </p:attrNameLst>
                                      </p:cBhvr>
                                      <p:tavLst>
                                        <p:tav tm="0">
                                          <p:val>
                                            <p:fltVal val="0"/>
                                          </p:val>
                                        </p:tav>
                                        <p:tav tm="100000">
                                          <p:val>
                                            <p:strVal val="#ppt_h"/>
                                          </p:val>
                                        </p:tav>
                                      </p:tavLst>
                                    </p:anim>
                                    <p:animEffect transition="in" filter="fade">
                                      <p:cBhvr>
                                        <p:cTn id="23" dur="500"/>
                                        <p:tgtEl>
                                          <p:spTgt spid="1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p:cTn id="28" dur="500" fill="hold"/>
                                        <p:tgtEl>
                                          <p:spTgt spid="18"/>
                                        </p:tgtEl>
                                        <p:attrNameLst>
                                          <p:attrName>ppt_w</p:attrName>
                                        </p:attrNameLst>
                                      </p:cBhvr>
                                      <p:tavLst>
                                        <p:tav tm="0">
                                          <p:val>
                                            <p:fltVal val="0"/>
                                          </p:val>
                                        </p:tav>
                                        <p:tav tm="100000">
                                          <p:val>
                                            <p:strVal val="#ppt_w"/>
                                          </p:val>
                                        </p:tav>
                                      </p:tavLst>
                                    </p:anim>
                                    <p:anim calcmode="lin" valueType="num">
                                      <p:cBhvr>
                                        <p:cTn id="29" dur="500" fill="hold"/>
                                        <p:tgtEl>
                                          <p:spTgt spid="18"/>
                                        </p:tgtEl>
                                        <p:attrNameLst>
                                          <p:attrName>ppt_h</p:attrName>
                                        </p:attrNameLst>
                                      </p:cBhvr>
                                      <p:tavLst>
                                        <p:tav tm="0">
                                          <p:val>
                                            <p:fltVal val="0"/>
                                          </p:val>
                                        </p:tav>
                                        <p:tav tm="100000">
                                          <p:val>
                                            <p:strVal val="#ppt_h"/>
                                          </p:val>
                                        </p:tav>
                                      </p:tavLst>
                                    </p:anim>
                                    <p:animEffect transition="in" filter="fade">
                                      <p:cBhvr>
                                        <p:cTn id="30" dur="500"/>
                                        <p:tgtEl>
                                          <p:spTgt spid="18"/>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anim calcmode="lin" valueType="num">
                                      <p:cBhvr>
                                        <p:cTn id="35" dur="500" fill="hold"/>
                                        <p:tgtEl>
                                          <p:spTgt spid="23"/>
                                        </p:tgtEl>
                                        <p:attrNameLst>
                                          <p:attrName>ppt_w</p:attrName>
                                        </p:attrNameLst>
                                      </p:cBhvr>
                                      <p:tavLst>
                                        <p:tav tm="0">
                                          <p:val>
                                            <p:fltVal val="0"/>
                                          </p:val>
                                        </p:tav>
                                        <p:tav tm="100000">
                                          <p:val>
                                            <p:strVal val="#ppt_w"/>
                                          </p:val>
                                        </p:tav>
                                      </p:tavLst>
                                    </p:anim>
                                    <p:anim calcmode="lin" valueType="num">
                                      <p:cBhvr>
                                        <p:cTn id="36" dur="500" fill="hold"/>
                                        <p:tgtEl>
                                          <p:spTgt spid="23"/>
                                        </p:tgtEl>
                                        <p:attrNameLst>
                                          <p:attrName>ppt_h</p:attrName>
                                        </p:attrNameLst>
                                      </p:cBhvr>
                                      <p:tavLst>
                                        <p:tav tm="0">
                                          <p:val>
                                            <p:fltVal val="0"/>
                                          </p:val>
                                        </p:tav>
                                        <p:tav tm="100000">
                                          <p:val>
                                            <p:strVal val="#ppt_h"/>
                                          </p:val>
                                        </p:tav>
                                      </p:tavLst>
                                    </p:anim>
                                    <p:animEffect transition="in" filter="fade">
                                      <p:cBhvr>
                                        <p:cTn id="37" dur="500"/>
                                        <p:tgtEl>
                                          <p:spTgt spid="23"/>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 calcmode="lin" valueType="num">
                                      <p:cBhvr>
                                        <p:cTn id="42" dur="500" fill="hold"/>
                                        <p:tgtEl>
                                          <p:spTgt spid="17"/>
                                        </p:tgtEl>
                                        <p:attrNameLst>
                                          <p:attrName>ppt_w</p:attrName>
                                        </p:attrNameLst>
                                      </p:cBhvr>
                                      <p:tavLst>
                                        <p:tav tm="0">
                                          <p:val>
                                            <p:fltVal val="0"/>
                                          </p:val>
                                        </p:tav>
                                        <p:tav tm="100000">
                                          <p:val>
                                            <p:strVal val="#ppt_w"/>
                                          </p:val>
                                        </p:tav>
                                      </p:tavLst>
                                    </p:anim>
                                    <p:anim calcmode="lin" valueType="num">
                                      <p:cBhvr>
                                        <p:cTn id="43" dur="500" fill="hold"/>
                                        <p:tgtEl>
                                          <p:spTgt spid="17"/>
                                        </p:tgtEl>
                                        <p:attrNameLst>
                                          <p:attrName>ppt_h</p:attrName>
                                        </p:attrNameLst>
                                      </p:cBhvr>
                                      <p:tavLst>
                                        <p:tav tm="0">
                                          <p:val>
                                            <p:fltVal val="0"/>
                                          </p:val>
                                        </p:tav>
                                        <p:tav tm="100000">
                                          <p:val>
                                            <p:strVal val="#ppt_h"/>
                                          </p:val>
                                        </p:tav>
                                      </p:tavLst>
                                    </p:anim>
                                    <p:animEffect transition="in" filter="fade">
                                      <p:cBhvr>
                                        <p:cTn id="44" dur="500"/>
                                        <p:tgtEl>
                                          <p:spTgt spid="17"/>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p:cTn id="49" dur="500" fill="hold"/>
                                        <p:tgtEl>
                                          <p:spTgt spid="20"/>
                                        </p:tgtEl>
                                        <p:attrNameLst>
                                          <p:attrName>ppt_w</p:attrName>
                                        </p:attrNameLst>
                                      </p:cBhvr>
                                      <p:tavLst>
                                        <p:tav tm="0">
                                          <p:val>
                                            <p:fltVal val="0"/>
                                          </p:val>
                                        </p:tav>
                                        <p:tav tm="100000">
                                          <p:val>
                                            <p:strVal val="#ppt_w"/>
                                          </p:val>
                                        </p:tav>
                                      </p:tavLst>
                                    </p:anim>
                                    <p:anim calcmode="lin" valueType="num">
                                      <p:cBhvr>
                                        <p:cTn id="50" dur="500" fill="hold"/>
                                        <p:tgtEl>
                                          <p:spTgt spid="20"/>
                                        </p:tgtEl>
                                        <p:attrNameLst>
                                          <p:attrName>ppt_h</p:attrName>
                                        </p:attrNameLst>
                                      </p:cBhvr>
                                      <p:tavLst>
                                        <p:tav tm="0">
                                          <p:val>
                                            <p:fltVal val="0"/>
                                          </p:val>
                                        </p:tav>
                                        <p:tav tm="100000">
                                          <p:val>
                                            <p:strVal val="#ppt_h"/>
                                          </p:val>
                                        </p:tav>
                                      </p:tavLst>
                                    </p:anim>
                                    <p:animEffect transition="in" filter="fade">
                                      <p:cBhvr>
                                        <p:cTn id="51" dur="500"/>
                                        <p:tgtEl>
                                          <p:spTgt spid="20"/>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21"/>
                                        </p:tgtEl>
                                        <p:attrNameLst>
                                          <p:attrName>style.visibility</p:attrName>
                                        </p:attrNameLst>
                                      </p:cBhvr>
                                      <p:to>
                                        <p:strVal val="visible"/>
                                      </p:to>
                                    </p:set>
                                    <p:anim calcmode="lin" valueType="num">
                                      <p:cBhvr>
                                        <p:cTn id="56" dur="500" fill="hold"/>
                                        <p:tgtEl>
                                          <p:spTgt spid="21"/>
                                        </p:tgtEl>
                                        <p:attrNameLst>
                                          <p:attrName>ppt_w</p:attrName>
                                        </p:attrNameLst>
                                      </p:cBhvr>
                                      <p:tavLst>
                                        <p:tav tm="0">
                                          <p:val>
                                            <p:fltVal val="0"/>
                                          </p:val>
                                        </p:tav>
                                        <p:tav tm="100000">
                                          <p:val>
                                            <p:strVal val="#ppt_w"/>
                                          </p:val>
                                        </p:tav>
                                      </p:tavLst>
                                    </p:anim>
                                    <p:anim calcmode="lin" valueType="num">
                                      <p:cBhvr>
                                        <p:cTn id="57" dur="500" fill="hold"/>
                                        <p:tgtEl>
                                          <p:spTgt spid="21"/>
                                        </p:tgtEl>
                                        <p:attrNameLst>
                                          <p:attrName>ppt_h</p:attrName>
                                        </p:attrNameLst>
                                      </p:cBhvr>
                                      <p:tavLst>
                                        <p:tav tm="0">
                                          <p:val>
                                            <p:fltVal val="0"/>
                                          </p:val>
                                        </p:tav>
                                        <p:tav tm="100000">
                                          <p:val>
                                            <p:strVal val="#ppt_h"/>
                                          </p:val>
                                        </p:tav>
                                      </p:tavLst>
                                    </p:anim>
                                    <p:animEffect transition="in" filter="fade">
                                      <p:cBhvr>
                                        <p:cTn id="5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7" grpId="0" animBg="1"/>
      <p:bldP spid="18" grpId="0" animBg="1"/>
      <p:bldP spid="19" grpId="0" animBg="1"/>
      <p:bldP spid="20" grpId="0" animBg="1"/>
      <p:bldP spid="21" grpId="0" animBg="1"/>
      <p:bldP spid="23" grpId="0" animBg="1"/>
      <p:bldP spid="2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79512" y="0"/>
            <a:ext cx="8712968" cy="720080"/>
          </a:xfrm>
        </p:spPr>
        <p:txBody>
          <a:bodyPr>
            <a:normAutofit lnSpcReduction="10000"/>
          </a:bodyPr>
          <a:lstStyle/>
          <a:p>
            <a:r>
              <a:rPr lang="it-IT" sz="4400" b="1" dirty="0" smtClean="0">
                <a:solidFill>
                  <a:srgbClr val="00B050"/>
                </a:solidFill>
              </a:rPr>
              <a:t>Perché non parli più con noi?</a:t>
            </a:r>
          </a:p>
          <a:p>
            <a:endParaRPr lang="it-IT" sz="4400" b="1" dirty="0">
              <a:solidFill>
                <a:srgbClr val="FF0000"/>
              </a:solidFill>
            </a:endParaRPr>
          </a:p>
        </p:txBody>
      </p:sp>
      <p:sp>
        <p:nvSpPr>
          <p:cNvPr id="7" name="Segnaposto data 6"/>
          <p:cNvSpPr>
            <a:spLocks noGrp="1"/>
          </p:cNvSpPr>
          <p:nvPr>
            <p:ph type="dt" sz="half" idx="10"/>
          </p:nvPr>
        </p:nvSpPr>
        <p:spPr/>
        <p:txBody>
          <a:bodyPr/>
          <a:lstStyle/>
          <a:p>
            <a:fld id="{EFA3C555-5CDC-4491-B854-BAF19AD01008}" type="datetime1">
              <a:rPr lang="it-IT" smtClean="0"/>
              <a:pPr/>
              <a:t>16/12/2024</a:t>
            </a:fld>
            <a:endParaRPr lang="it-IT" dirty="0"/>
          </a:p>
        </p:txBody>
      </p:sp>
      <p:sp>
        <p:nvSpPr>
          <p:cNvPr id="8" name="Segnaposto numero diapositiva 7"/>
          <p:cNvSpPr>
            <a:spLocks noGrp="1"/>
          </p:cNvSpPr>
          <p:nvPr>
            <p:ph type="sldNum" sz="quarter" idx="12"/>
          </p:nvPr>
        </p:nvSpPr>
        <p:spPr/>
        <p:txBody>
          <a:bodyPr/>
          <a:lstStyle/>
          <a:p>
            <a:fld id="{D638F805-12A6-466B-AD68-3BADDF56A04F}" type="slidenum">
              <a:rPr lang="it-IT" smtClean="0"/>
              <a:pPr/>
              <a:t>11</a:t>
            </a:fld>
            <a:endParaRPr lang="it-IT" dirty="0"/>
          </a:p>
        </p:txBody>
      </p:sp>
      <p:sp>
        <p:nvSpPr>
          <p:cNvPr id="9" name="CasellaDiTesto 8"/>
          <p:cNvSpPr txBox="1"/>
          <p:nvPr/>
        </p:nvSpPr>
        <p:spPr>
          <a:xfrm>
            <a:off x="971600" y="692696"/>
            <a:ext cx="7200800" cy="523220"/>
          </a:xfrm>
          <a:prstGeom prst="rect">
            <a:avLst/>
          </a:prstGeom>
          <a:noFill/>
        </p:spPr>
        <p:txBody>
          <a:bodyPr wrap="square" rtlCol="0">
            <a:spAutoFit/>
          </a:bodyPr>
          <a:lstStyle/>
          <a:p>
            <a:pPr algn="ctr"/>
            <a:r>
              <a:rPr lang="it-IT" sz="2800" b="1" dirty="0">
                <a:solidFill>
                  <a:srgbClr val="002060"/>
                </a:solidFill>
              </a:rPr>
              <a:t>Capitolo </a:t>
            </a:r>
            <a:r>
              <a:rPr lang="it-IT" sz="2800" b="1" dirty="0" smtClean="0">
                <a:solidFill>
                  <a:srgbClr val="002060"/>
                </a:solidFill>
              </a:rPr>
              <a:t>6. </a:t>
            </a:r>
            <a:r>
              <a:rPr lang="it-IT" sz="2400" b="1" dirty="0" smtClean="0">
                <a:solidFill>
                  <a:srgbClr val="002060"/>
                </a:solidFill>
              </a:rPr>
              <a:t>Verso il superamento del periodo critico</a:t>
            </a:r>
            <a:r>
              <a:rPr lang="it-IT" sz="2400" dirty="0" smtClean="0">
                <a:solidFill>
                  <a:srgbClr val="002060"/>
                </a:solidFill>
              </a:rPr>
              <a:t> </a:t>
            </a:r>
            <a:endParaRPr lang="it-IT" sz="2400" b="1" dirty="0">
              <a:solidFill>
                <a:srgbClr val="002060"/>
              </a:solidFill>
            </a:endParaRPr>
          </a:p>
        </p:txBody>
      </p:sp>
      <p:sp>
        <p:nvSpPr>
          <p:cNvPr id="2" name="CasellaDiTesto 1">
            <a:extLst>
              <a:ext uri="{FF2B5EF4-FFF2-40B4-BE49-F238E27FC236}">
                <a16:creationId xmlns:a16="http://schemas.microsoft.com/office/drawing/2014/main" xmlns="" id="{C6599D76-9C7D-4A47-22DE-5F1B97FC0F5D}"/>
              </a:ext>
            </a:extLst>
          </p:cNvPr>
          <p:cNvSpPr txBox="1"/>
          <p:nvPr/>
        </p:nvSpPr>
        <p:spPr>
          <a:xfrm>
            <a:off x="4572000" y="1268760"/>
            <a:ext cx="4320480" cy="2308324"/>
          </a:xfrm>
          <a:prstGeom prst="rect">
            <a:avLst/>
          </a:prstGeom>
          <a:solidFill>
            <a:srgbClr val="FFFF00"/>
          </a:solidFill>
          <a:ln w="25400">
            <a:solidFill>
              <a:srgbClr val="FF0000"/>
            </a:solidFill>
          </a:ln>
        </p:spPr>
        <p:txBody>
          <a:bodyPr wrap="square" rtlCol="0">
            <a:spAutoFit/>
          </a:bodyPr>
          <a:lstStyle/>
          <a:p>
            <a:pPr algn="just"/>
            <a:r>
              <a:rPr lang="it-IT" sz="1200" b="1" dirty="0" smtClean="0"/>
              <a:t>L'adolescenza, come già sottolineato, è una fase della vita che vede protagonisti i ragazzi giovani tra gli 11 ed i 20 anni. Essendo una fase di transizione tra l'età infantile ed il mondo adulto, spesso è un periodo tormentato, pieno di dubbi, domande e perdita di identità.</a:t>
            </a:r>
          </a:p>
          <a:p>
            <a:pPr algn="just"/>
            <a:r>
              <a:rPr lang="it-IT" sz="1200" b="1" dirty="0" smtClean="0"/>
              <a:t>La parola adolescenza richiama nella mente di ognuno di noi, ricordi di un periodo della vita associato a grandi emozioni ed esaltazioni: le prime cotte, i primi baci, le amicizie, da un lato, e dolori, struggimenti, delusioni, continua insoddisfazione dall’altro. Inutile negarlo, l’adolescenza è un po' per tutti, l’età delle tempeste emotive, degli innamoramenti irrazionali, dell'odio cieco verso chiunque. </a:t>
            </a:r>
            <a:endParaRPr lang="it-IT" sz="1200" b="1" dirty="0"/>
          </a:p>
        </p:txBody>
      </p:sp>
      <p:sp>
        <p:nvSpPr>
          <p:cNvPr id="17" name="Freccia a destra 16"/>
          <p:cNvSpPr/>
          <p:nvPr/>
        </p:nvSpPr>
        <p:spPr>
          <a:xfrm>
            <a:off x="251520" y="4077072"/>
            <a:ext cx="417646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sz="1200" dirty="0" smtClean="0"/>
              <a:t>Il rapporto genitori-figli non si interrompe, si modifica</a:t>
            </a:r>
            <a:endParaRPr lang="it-IT" sz="2800" dirty="0" smtClean="0">
              <a:solidFill>
                <a:schemeClr val="tx1"/>
              </a:solidFill>
              <a:latin typeface="Arial" pitchFamily="34" charset="0"/>
              <a:cs typeface="Arial" pitchFamily="34" charset="0"/>
            </a:endParaRPr>
          </a:p>
        </p:txBody>
      </p:sp>
      <p:sp>
        <p:nvSpPr>
          <p:cNvPr id="18" name="Freccia a destra 17"/>
          <p:cNvSpPr/>
          <p:nvPr/>
        </p:nvSpPr>
        <p:spPr>
          <a:xfrm>
            <a:off x="251520" y="2636912"/>
            <a:ext cx="417646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dirty="0" smtClean="0"/>
              <a:t>Aumentare l’autostima degli adolescenti</a:t>
            </a:r>
            <a:r>
              <a:rPr lang="it-IT" sz="2000" dirty="0">
                <a:latin typeface="Times New Roman" panose="02020603050405020304" pitchFamily="18" charset="0"/>
                <a:ea typeface="Calibri" panose="020F0502020204030204" pitchFamily="34" charset="0"/>
                <a:cs typeface="Times New Roman" panose="02020603050405020304" pitchFamily="18" charset="0"/>
              </a:rPr>
              <a:t>	</a:t>
            </a:r>
            <a:endParaRPr lang="it-IT" sz="2000" b="1" dirty="0">
              <a:solidFill>
                <a:srgbClr val="FFFF00"/>
              </a:solidFill>
            </a:endParaRPr>
          </a:p>
        </p:txBody>
      </p:sp>
      <p:sp>
        <p:nvSpPr>
          <p:cNvPr id="19" name="Freccia a destra 18"/>
          <p:cNvSpPr/>
          <p:nvPr/>
        </p:nvSpPr>
        <p:spPr>
          <a:xfrm>
            <a:off x="251520" y="1916832"/>
            <a:ext cx="417646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dirty="0" smtClean="0"/>
              <a:t>I genitori messi alla prova</a:t>
            </a:r>
            <a:r>
              <a:rPr lang="it-IT" sz="1400" dirty="0" smtClean="0"/>
              <a:t>	</a:t>
            </a:r>
            <a:endParaRPr lang="it-IT" sz="1400" b="1" dirty="0">
              <a:solidFill>
                <a:srgbClr val="FFFF00"/>
              </a:solidFill>
              <a:latin typeface="+mj-lt"/>
              <a:cs typeface="Times New Roman" panose="02020603050405020304" pitchFamily="18" charset="0"/>
            </a:endParaRPr>
          </a:p>
        </p:txBody>
      </p:sp>
      <p:sp>
        <p:nvSpPr>
          <p:cNvPr id="20" name="Freccia a destra 19"/>
          <p:cNvSpPr/>
          <p:nvPr/>
        </p:nvSpPr>
        <p:spPr>
          <a:xfrm>
            <a:off x="251520" y="4797152"/>
            <a:ext cx="417646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sz="1600" dirty="0" smtClean="0"/>
              <a:t>Il ruolo della famiglia rimane fondamentale</a:t>
            </a:r>
            <a:endParaRPr lang="it-IT" sz="3600" dirty="0" smtClean="0">
              <a:solidFill>
                <a:schemeClr val="tx1"/>
              </a:solidFill>
              <a:latin typeface="Arial" pitchFamily="34" charset="0"/>
              <a:cs typeface="Arial" pitchFamily="34" charset="0"/>
            </a:endParaRPr>
          </a:p>
        </p:txBody>
      </p:sp>
      <p:sp>
        <p:nvSpPr>
          <p:cNvPr id="21" name="Freccia a destra 20"/>
          <p:cNvSpPr/>
          <p:nvPr/>
        </p:nvSpPr>
        <p:spPr>
          <a:xfrm>
            <a:off x="251520" y="5517232"/>
            <a:ext cx="417646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sz="1600" dirty="0" smtClean="0"/>
              <a:t>La crisi di identità dei genitori</a:t>
            </a:r>
            <a:endParaRPr lang="it-IT" sz="3600" dirty="0" smtClean="0">
              <a:solidFill>
                <a:schemeClr val="tx1"/>
              </a:solidFill>
              <a:latin typeface="Arial" pitchFamily="34" charset="0"/>
              <a:cs typeface="Arial" pitchFamily="34" charset="0"/>
            </a:endParaRPr>
          </a:p>
        </p:txBody>
      </p:sp>
      <p:sp>
        <p:nvSpPr>
          <p:cNvPr id="23" name="Freccia a destra 22"/>
          <p:cNvSpPr/>
          <p:nvPr/>
        </p:nvSpPr>
        <p:spPr>
          <a:xfrm>
            <a:off x="251520" y="3356992"/>
            <a:ext cx="417646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sz="1400" dirty="0" smtClean="0"/>
              <a:t>Facilitare il processo di separazione degli adolescenti</a:t>
            </a:r>
            <a:endParaRPr lang="it-IT" sz="3200" dirty="0" smtClean="0">
              <a:solidFill>
                <a:schemeClr val="tx1"/>
              </a:solidFill>
              <a:latin typeface="Arial" pitchFamily="34" charset="0"/>
              <a:cs typeface="Arial" pitchFamily="34" charset="0"/>
            </a:endParaRPr>
          </a:p>
        </p:txBody>
      </p:sp>
      <p:sp>
        <p:nvSpPr>
          <p:cNvPr id="24" name="Freccia a destra 23"/>
          <p:cNvSpPr/>
          <p:nvPr/>
        </p:nvSpPr>
        <p:spPr>
          <a:xfrm>
            <a:off x="251520" y="1196752"/>
            <a:ext cx="417646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sz="1600" dirty="0" smtClean="0"/>
              <a:t>Inizio e fine dell’adolescenza</a:t>
            </a:r>
            <a:endParaRPr lang="it-IT" sz="3600" dirty="0" smtClean="0">
              <a:solidFill>
                <a:schemeClr val="tx1"/>
              </a:solidFill>
              <a:latin typeface="Arial" pitchFamily="34" charset="0"/>
              <a:cs typeface="Arial" pitchFamily="34" charset="0"/>
            </a:endParaRPr>
          </a:p>
        </p:txBody>
      </p:sp>
      <p:pic>
        <p:nvPicPr>
          <p:cNvPr id="9218" name="Picture 2" descr="D:\Documenti\Desktop\gfg.jpg"/>
          <p:cNvPicPr>
            <a:picLocks noChangeAspect="1" noChangeArrowheads="1"/>
          </p:cNvPicPr>
          <p:nvPr/>
        </p:nvPicPr>
        <p:blipFill>
          <a:blip r:embed="rId2" cstate="print"/>
          <a:srcRect/>
          <a:stretch>
            <a:fillRect/>
          </a:stretch>
        </p:blipFill>
        <p:spPr bwMode="auto">
          <a:xfrm>
            <a:off x="4572000" y="3717032"/>
            <a:ext cx="4320480" cy="216024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4"/>
                                        </p:tgtEl>
                                        <p:attrNameLst>
                                          <p:attrName>style.visibility</p:attrName>
                                        </p:attrNameLst>
                                      </p:cBhvr>
                                      <p:to>
                                        <p:strVal val="visible"/>
                                      </p:to>
                                    </p:set>
                                    <p:anim calcmode="lin" valueType="num">
                                      <p:cBhvr>
                                        <p:cTn id="14" dur="500" fill="hold"/>
                                        <p:tgtEl>
                                          <p:spTgt spid="24"/>
                                        </p:tgtEl>
                                        <p:attrNameLst>
                                          <p:attrName>ppt_w</p:attrName>
                                        </p:attrNameLst>
                                      </p:cBhvr>
                                      <p:tavLst>
                                        <p:tav tm="0">
                                          <p:val>
                                            <p:fltVal val="0"/>
                                          </p:val>
                                        </p:tav>
                                        <p:tav tm="100000">
                                          <p:val>
                                            <p:strVal val="#ppt_w"/>
                                          </p:val>
                                        </p:tav>
                                      </p:tavLst>
                                    </p:anim>
                                    <p:anim calcmode="lin" valueType="num">
                                      <p:cBhvr>
                                        <p:cTn id="15" dur="500" fill="hold"/>
                                        <p:tgtEl>
                                          <p:spTgt spid="24"/>
                                        </p:tgtEl>
                                        <p:attrNameLst>
                                          <p:attrName>ppt_h</p:attrName>
                                        </p:attrNameLst>
                                      </p:cBhvr>
                                      <p:tavLst>
                                        <p:tav tm="0">
                                          <p:val>
                                            <p:fltVal val="0"/>
                                          </p:val>
                                        </p:tav>
                                        <p:tav tm="100000">
                                          <p:val>
                                            <p:strVal val="#ppt_h"/>
                                          </p:val>
                                        </p:tav>
                                      </p:tavLst>
                                    </p:anim>
                                    <p:animEffect transition="in" filter="fade">
                                      <p:cBhvr>
                                        <p:cTn id="16" dur="500"/>
                                        <p:tgtEl>
                                          <p:spTgt spid="2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p:cTn id="21" dur="500" fill="hold"/>
                                        <p:tgtEl>
                                          <p:spTgt spid="19"/>
                                        </p:tgtEl>
                                        <p:attrNameLst>
                                          <p:attrName>ppt_w</p:attrName>
                                        </p:attrNameLst>
                                      </p:cBhvr>
                                      <p:tavLst>
                                        <p:tav tm="0">
                                          <p:val>
                                            <p:fltVal val="0"/>
                                          </p:val>
                                        </p:tav>
                                        <p:tav tm="100000">
                                          <p:val>
                                            <p:strVal val="#ppt_w"/>
                                          </p:val>
                                        </p:tav>
                                      </p:tavLst>
                                    </p:anim>
                                    <p:anim calcmode="lin" valueType="num">
                                      <p:cBhvr>
                                        <p:cTn id="22" dur="500" fill="hold"/>
                                        <p:tgtEl>
                                          <p:spTgt spid="19"/>
                                        </p:tgtEl>
                                        <p:attrNameLst>
                                          <p:attrName>ppt_h</p:attrName>
                                        </p:attrNameLst>
                                      </p:cBhvr>
                                      <p:tavLst>
                                        <p:tav tm="0">
                                          <p:val>
                                            <p:fltVal val="0"/>
                                          </p:val>
                                        </p:tav>
                                        <p:tav tm="100000">
                                          <p:val>
                                            <p:strVal val="#ppt_h"/>
                                          </p:val>
                                        </p:tav>
                                      </p:tavLst>
                                    </p:anim>
                                    <p:animEffect transition="in" filter="fade">
                                      <p:cBhvr>
                                        <p:cTn id="23" dur="500"/>
                                        <p:tgtEl>
                                          <p:spTgt spid="1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p:cTn id="28" dur="500" fill="hold"/>
                                        <p:tgtEl>
                                          <p:spTgt spid="18"/>
                                        </p:tgtEl>
                                        <p:attrNameLst>
                                          <p:attrName>ppt_w</p:attrName>
                                        </p:attrNameLst>
                                      </p:cBhvr>
                                      <p:tavLst>
                                        <p:tav tm="0">
                                          <p:val>
                                            <p:fltVal val="0"/>
                                          </p:val>
                                        </p:tav>
                                        <p:tav tm="100000">
                                          <p:val>
                                            <p:strVal val="#ppt_w"/>
                                          </p:val>
                                        </p:tav>
                                      </p:tavLst>
                                    </p:anim>
                                    <p:anim calcmode="lin" valueType="num">
                                      <p:cBhvr>
                                        <p:cTn id="29" dur="500" fill="hold"/>
                                        <p:tgtEl>
                                          <p:spTgt spid="18"/>
                                        </p:tgtEl>
                                        <p:attrNameLst>
                                          <p:attrName>ppt_h</p:attrName>
                                        </p:attrNameLst>
                                      </p:cBhvr>
                                      <p:tavLst>
                                        <p:tav tm="0">
                                          <p:val>
                                            <p:fltVal val="0"/>
                                          </p:val>
                                        </p:tav>
                                        <p:tav tm="100000">
                                          <p:val>
                                            <p:strVal val="#ppt_h"/>
                                          </p:val>
                                        </p:tav>
                                      </p:tavLst>
                                    </p:anim>
                                    <p:animEffect transition="in" filter="fade">
                                      <p:cBhvr>
                                        <p:cTn id="30" dur="500"/>
                                        <p:tgtEl>
                                          <p:spTgt spid="18"/>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anim calcmode="lin" valueType="num">
                                      <p:cBhvr>
                                        <p:cTn id="35" dur="500" fill="hold"/>
                                        <p:tgtEl>
                                          <p:spTgt spid="23"/>
                                        </p:tgtEl>
                                        <p:attrNameLst>
                                          <p:attrName>ppt_w</p:attrName>
                                        </p:attrNameLst>
                                      </p:cBhvr>
                                      <p:tavLst>
                                        <p:tav tm="0">
                                          <p:val>
                                            <p:fltVal val="0"/>
                                          </p:val>
                                        </p:tav>
                                        <p:tav tm="100000">
                                          <p:val>
                                            <p:strVal val="#ppt_w"/>
                                          </p:val>
                                        </p:tav>
                                      </p:tavLst>
                                    </p:anim>
                                    <p:anim calcmode="lin" valueType="num">
                                      <p:cBhvr>
                                        <p:cTn id="36" dur="500" fill="hold"/>
                                        <p:tgtEl>
                                          <p:spTgt spid="23"/>
                                        </p:tgtEl>
                                        <p:attrNameLst>
                                          <p:attrName>ppt_h</p:attrName>
                                        </p:attrNameLst>
                                      </p:cBhvr>
                                      <p:tavLst>
                                        <p:tav tm="0">
                                          <p:val>
                                            <p:fltVal val="0"/>
                                          </p:val>
                                        </p:tav>
                                        <p:tav tm="100000">
                                          <p:val>
                                            <p:strVal val="#ppt_h"/>
                                          </p:val>
                                        </p:tav>
                                      </p:tavLst>
                                    </p:anim>
                                    <p:animEffect transition="in" filter="fade">
                                      <p:cBhvr>
                                        <p:cTn id="37" dur="500"/>
                                        <p:tgtEl>
                                          <p:spTgt spid="23"/>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 calcmode="lin" valueType="num">
                                      <p:cBhvr>
                                        <p:cTn id="42" dur="500" fill="hold"/>
                                        <p:tgtEl>
                                          <p:spTgt spid="17"/>
                                        </p:tgtEl>
                                        <p:attrNameLst>
                                          <p:attrName>ppt_w</p:attrName>
                                        </p:attrNameLst>
                                      </p:cBhvr>
                                      <p:tavLst>
                                        <p:tav tm="0">
                                          <p:val>
                                            <p:fltVal val="0"/>
                                          </p:val>
                                        </p:tav>
                                        <p:tav tm="100000">
                                          <p:val>
                                            <p:strVal val="#ppt_w"/>
                                          </p:val>
                                        </p:tav>
                                      </p:tavLst>
                                    </p:anim>
                                    <p:anim calcmode="lin" valueType="num">
                                      <p:cBhvr>
                                        <p:cTn id="43" dur="500" fill="hold"/>
                                        <p:tgtEl>
                                          <p:spTgt spid="17"/>
                                        </p:tgtEl>
                                        <p:attrNameLst>
                                          <p:attrName>ppt_h</p:attrName>
                                        </p:attrNameLst>
                                      </p:cBhvr>
                                      <p:tavLst>
                                        <p:tav tm="0">
                                          <p:val>
                                            <p:fltVal val="0"/>
                                          </p:val>
                                        </p:tav>
                                        <p:tav tm="100000">
                                          <p:val>
                                            <p:strVal val="#ppt_h"/>
                                          </p:val>
                                        </p:tav>
                                      </p:tavLst>
                                    </p:anim>
                                    <p:animEffect transition="in" filter="fade">
                                      <p:cBhvr>
                                        <p:cTn id="44" dur="500"/>
                                        <p:tgtEl>
                                          <p:spTgt spid="17"/>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p:cTn id="49" dur="500" fill="hold"/>
                                        <p:tgtEl>
                                          <p:spTgt spid="20"/>
                                        </p:tgtEl>
                                        <p:attrNameLst>
                                          <p:attrName>ppt_w</p:attrName>
                                        </p:attrNameLst>
                                      </p:cBhvr>
                                      <p:tavLst>
                                        <p:tav tm="0">
                                          <p:val>
                                            <p:fltVal val="0"/>
                                          </p:val>
                                        </p:tav>
                                        <p:tav tm="100000">
                                          <p:val>
                                            <p:strVal val="#ppt_w"/>
                                          </p:val>
                                        </p:tav>
                                      </p:tavLst>
                                    </p:anim>
                                    <p:anim calcmode="lin" valueType="num">
                                      <p:cBhvr>
                                        <p:cTn id="50" dur="500" fill="hold"/>
                                        <p:tgtEl>
                                          <p:spTgt spid="20"/>
                                        </p:tgtEl>
                                        <p:attrNameLst>
                                          <p:attrName>ppt_h</p:attrName>
                                        </p:attrNameLst>
                                      </p:cBhvr>
                                      <p:tavLst>
                                        <p:tav tm="0">
                                          <p:val>
                                            <p:fltVal val="0"/>
                                          </p:val>
                                        </p:tav>
                                        <p:tav tm="100000">
                                          <p:val>
                                            <p:strVal val="#ppt_h"/>
                                          </p:val>
                                        </p:tav>
                                      </p:tavLst>
                                    </p:anim>
                                    <p:animEffect transition="in" filter="fade">
                                      <p:cBhvr>
                                        <p:cTn id="51" dur="500"/>
                                        <p:tgtEl>
                                          <p:spTgt spid="20"/>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21"/>
                                        </p:tgtEl>
                                        <p:attrNameLst>
                                          <p:attrName>style.visibility</p:attrName>
                                        </p:attrNameLst>
                                      </p:cBhvr>
                                      <p:to>
                                        <p:strVal val="visible"/>
                                      </p:to>
                                    </p:set>
                                    <p:anim calcmode="lin" valueType="num">
                                      <p:cBhvr>
                                        <p:cTn id="56" dur="500" fill="hold"/>
                                        <p:tgtEl>
                                          <p:spTgt spid="21"/>
                                        </p:tgtEl>
                                        <p:attrNameLst>
                                          <p:attrName>ppt_w</p:attrName>
                                        </p:attrNameLst>
                                      </p:cBhvr>
                                      <p:tavLst>
                                        <p:tav tm="0">
                                          <p:val>
                                            <p:fltVal val="0"/>
                                          </p:val>
                                        </p:tav>
                                        <p:tav tm="100000">
                                          <p:val>
                                            <p:strVal val="#ppt_w"/>
                                          </p:val>
                                        </p:tav>
                                      </p:tavLst>
                                    </p:anim>
                                    <p:anim calcmode="lin" valueType="num">
                                      <p:cBhvr>
                                        <p:cTn id="57" dur="500" fill="hold"/>
                                        <p:tgtEl>
                                          <p:spTgt spid="21"/>
                                        </p:tgtEl>
                                        <p:attrNameLst>
                                          <p:attrName>ppt_h</p:attrName>
                                        </p:attrNameLst>
                                      </p:cBhvr>
                                      <p:tavLst>
                                        <p:tav tm="0">
                                          <p:val>
                                            <p:fltVal val="0"/>
                                          </p:val>
                                        </p:tav>
                                        <p:tav tm="100000">
                                          <p:val>
                                            <p:strVal val="#ppt_h"/>
                                          </p:val>
                                        </p:tav>
                                      </p:tavLst>
                                    </p:anim>
                                    <p:animEffect transition="in" filter="fade">
                                      <p:cBhvr>
                                        <p:cTn id="5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7" grpId="0" animBg="1"/>
      <p:bldP spid="18" grpId="0" animBg="1"/>
      <p:bldP spid="19" grpId="0" animBg="1"/>
      <p:bldP spid="20" grpId="0" animBg="1"/>
      <p:bldP spid="21" grpId="0" animBg="1"/>
      <p:bldP spid="23" grpId="0" animBg="1"/>
      <p:bldP spid="2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79512" y="0"/>
            <a:ext cx="8712968" cy="720080"/>
          </a:xfrm>
        </p:spPr>
        <p:txBody>
          <a:bodyPr>
            <a:normAutofit lnSpcReduction="10000"/>
          </a:bodyPr>
          <a:lstStyle/>
          <a:p>
            <a:r>
              <a:rPr lang="it-IT" sz="4400" b="1" dirty="0" smtClean="0">
                <a:solidFill>
                  <a:srgbClr val="00B050"/>
                </a:solidFill>
              </a:rPr>
              <a:t>Perché non parli più con noi?</a:t>
            </a:r>
          </a:p>
          <a:p>
            <a:endParaRPr lang="it-IT" sz="4400" b="1" dirty="0">
              <a:solidFill>
                <a:srgbClr val="FF0000"/>
              </a:solidFill>
            </a:endParaRPr>
          </a:p>
        </p:txBody>
      </p:sp>
      <p:sp>
        <p:nvSpPr>
          <p:cNvPr id="7" name="Segnaposto data 6"/>
          <p:cNvSpPr>
            <a:spLocks noGrp="1"/>
          </p:cNvSpPr>
          <p:nvPr>
            <p:ph type="dt" sz="half" idx="10"/>
          </p:nvPr>
        </p:nvSpPr>
        <p:spPr/>
        <p:txBody>
          <a:bodyPr/>
          <a:lstStyle/>
          <a:p>
            <a:fld id="{54FE3454-469E-4B8A-828B-013F96A93C55}" type="datetime1">
              <a:rPr lang="it-IT" smtClean="0"/>
              <a:pPr/>
              <a:t>16/12/2024</a:t>
            </a:fld>
            <a:endParaRPr lang="it-IT" dirty="0"/>
          </a:p>
        </p:txBody>
      </p:sp>
      <p:sp>
        <p:nvSpPr>
          <p:cNvPr id="8" name="Segnaposto numero diapositiva 7"/>
          <p:cNvSpPr>
            <a:spLocks noGrp="1"/>
          </p:cNvSpPr>
          <p:nvPr>
            <p:ph type="sldNum" sz="quarter" idx="12"/>
          </p:nvPr>
        </p:nvSpPr>
        <p:spPr/>
        <p:txBody>
          <a:bodyPr/>
          <a:lstStyle/>
          <a:p>
            <a:fld id="{D638F805-12A6-466B-AD68-3BADDF56A04F}" type="slidenum">
              <a:rPr lang="it-IT" smtClean="0"/>
              <a:pPr/>
              <a:t>12</a:t>
            </a:fld>
            <a:endParaRPr lang="it-IT" dirty="0"/>
          </a:p>
        </p:txBody>
      </p:sp>
      <p:sp>
        <p:nvSpPr>
          <p:cNvPr id="30" name="CasellaDiTesto 29"/>
          <p:cNvSpPr txBox="1"/>
          <p:nvPr/>
        </p:nvSpPr>
        <p:spPr>
          <a:xfrm>
            <a:off x="251519" y="620688"/>
            <a:ext cx="8575997" cy="523220"/>
          </a:xfrm>
          <a:prstGeom prst="rect">
            <a:avLst/>
          </a:prstGeom>
          <a:noFill/>
        </p:spPr>
        <p:txBody>
          <a:bodyPr wrap="square" rtlCol="0">
            <a:spAutoFit/>
          </a:bodyPr>
          <a:lstStyle/>
          <a:p>
            <a:pPr algn="ctr"/>
            <a:r>
              <a:rPr lang="it-IT" sz="2800" b="1" dirty="0">
                <a:solidFill>
                  <a:srgbClr val="002060"/>
                </a:solidFill>
              </a:rPr>
              <a:t>Questo è solo un assaggio, il resto lo trovate nel libro.</a:t>
            </a:r>
          </a:p>
        </p:txBody>
      </p:sp>
      <p:sp>
        <p:nvSpPr>
          <p:cNvPr id="39" name="CasellaDiTesto 38"/>
          <p:cNvSpPr txBox="1"/>
          <p:nvPr/>
        </p:nvSpPr>
        <p:spPr>
          <a:xfrm>
            <a:off x="3455876" y="5546081"/>
            <a:ext cx="2160240" cy="1015663"/>
          </a:xfrm>
          <a:prstGeom prst="rect">
            <a:avLst/>
          </a:prstGeom>
          <a:noFill/>
        </p:spPr>
        <p:txBody>
          <a:bodyPr wrap="square" rtlCol="0">
            <a:spAutoFit/>
          </a:bodyPr>
          <a:lstStyle/>
          <a:p>
            <a:pPr algn="ctr"/>
            <a:r>
              <a:rPr lang="it-IT" sz="6000" b="1" dirty="0">
                <a:solidFill>
                  <a:srgbClr val="FF0000"/>
                </a:solidFill>
              </a:rPr>
              <a:t>FINE</a:t>
            </a:r>
          </a:p>
        </p:txBody>
      </p:sp>
      <p:pic>
        <p:nvPicPr>
          <p:cNvPr id="2050" name="Picture 2" descr="D:\Documenti\Desktop\Dio sconosciuto ai ragazzi di oggi\cop7libro.jpg"/>
          <p:cNvPicPr>
            <a:picLocks noChangeAspect="1" noChangeArrowheads="1"/>
          </p:cNvPicPr>
          <p:nvPr/>
        </p:nvPicPr>
        <p:blipFill>
          <a:blip r:embed="rId2" cstate="print"/>
          <a:srcRect/>
          <a:stretch>
            <a:fillRect/>
          </a:stretch>
        </p:blipFill>
        <p:spPr bwMode="auto">
          <a:xfrm>
            <a:off x="1763688" y="1196752"/>
            <a:ext cx="5616624" cy="4526723"/>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31032" y="0"/>
            <a:ext cx="8712968" cy="720080"/>
          </a:xfrm>
        </p:spPr>
        <p:txBody>
          <a:bodyPr>
            <a:normAutofit/>
          </a:bodyPr>
          <a:lstStyle/>
          <a:p>
            <a:r>
              <a:rPr lang="it-IT" sz="3600" b="1" dirty="0" smtClean="0">
                <a:solidFill>
                  <a:srgbClr val="00B050"/>
                </a:solidFill>
              </a:rPr>
              <a:t>Perché non parli più con noi?</a:t>
            </a:r>
            <a:endParaRPr lang="it-IT" sz="3600" b="1" dirty="0">
              <a:solidFill>
                <a:srgbClr val="00B050"/>
              </a:solidFill>
            </a:endParaRPr>
          </a:p>
          <a:p>
            <a:endParaRPr lang="it-IT" sz="4400" b="1" dirty="0">
              <a:solidFill>
                <a:srgbClr val="FF0000"/>
              </a:solidFill>
            </a:endParaRPr>
          </a:p>
        </p:txBody>
      </p:sp>
      <p:sp>
        <p:nvSpPr>
          <p:cNvPr id="5" name="CasellaDiTesto 4"/>
          <p:cNvSpPr txBox="1"/>
          <p:nvPr/>
        </p:nvSpPr>
        <p:spPr>
          <a:xfrm>
            <a:off x="323528" y="1391080"/>
            <a:ext cx="8496944" cy="2246769"/>
          </a:xfrm>
          <a:prstGeom prst="rect">
            <a:avLst/>
          </a:prstGeom>
          <a:noFill/>
        </p:spPr>
        <p:txBody>
          <a:bodyPr wrap="square" rtlCol="0">
            <a:spAutoFit/>
          </a:bodyPr>
          <a:lstStyle/>
          <a:p>
            <a:pPr algn="just"/>
            <a:r>
              <a:rPr lang="it-IT" sz="2800" b="1" dirty="0" smtClean="0">
                <a:solidFill>
                  <a:srgbClr val="FF0000"/>
                </a:solidFill>
              </a:rPr>
              <a:t>Valorizzare</a:t>
            </a:r>
            <a:r>
              <a:rPr lang="it-IT" sz="2800" dirty="0" smtClean="0"/>
              <a:t> </a:t>
            </a:r>
            <a:r>
              <a:rPr lang="it-IT" sz="2800" b="1" dirty="0" smtClean="0">
                <a:solidFill>
                  <a:srgbClr val="FF0000"/>
                </a:solidFill>
              </a:rPr>
              <a:t>e rafforzare </a:t>
            </a:r>
            <a:r>
              <a:rPr lang="it-IT" sz="2800" b="1" dirty="0" smtClean="0"/>
              <a:t>la consapevolezza dei genitori sull’importanza dei primi anni di vita del bambino non solo per la crescita fisica, ma anche per lo sviluppo sociale, emotivo, comportamentale, cognitivo e delle capacità comunicative, che assumerà in seguito.</a:t>
            </a:r>
            <a:endParaRPr lang="it-IT" sz="2800" b="1" dirty="0"/>
          </a:p>
        </p:txBody>
      </p:sp>
      <p:sp>
        <p:nvSpPr>
          <p:cNvPr id="7" name="Segnaposto data 6"/>
          <p:cNvSpPr>
            <a:spLocks noGrp="1"/>
          </p:cNvSpPr>
          <p:nvPr>
            <p:ph type="dt" sz="half" idx="10"/>
          </p:nvPr>
        </p:nvSpPr>
        <p:spPr/>
        <p:txBody>
          <a:bodyPr/>
          <a:lstStyle/>
          <a:p>
            <a:fld id="{8A1C183A-2F73-4794-83D3-FEB83ACB178C}" type="datetime1">
              <a:rPr lang="it-IT" smtClean="0"/>
              <a:pPr/>
              <a:t>16/12/2024</a:t>
            </a:fld>
            <a:endParaRPr lang="it-IT"/>
          </a:p>
        </p:txBody>
      </p:sp>
      <p:sp>
        <p:nvSpPr>
          <p:cNvPr id="8" name="Segnaposto numero diapositiva 7"/>
          <p:cNvSpPr>
            <a:spLocks noGrp="1"/>
          </p:cNvSpPr>
          <p:nvPr>
            <p:ph type="sldNum" sz="quarter" idx="12"/>
          </p:nvPr>
        </p:nvSpPr>
        <p:spPr/>
        <p:txBody>
          <a:bodyPr/>
          <a:lstStyle/>
          <a:p>
            <a:fld id="{D638F805-12A6-466B-AD68-3BADDF56A04F}" type="slidenum">
              <a:rPr lang="it-IT" smtClean="0"/>
              <a:pPr/>
              <a:t>2</a:t>
            </a:fld>
            <a:endParaRPr lang="it-IT" dirty="0"/>
          </a:p>
        </p:txBody>
      </p:sp>
      <p:sp>
        <p:nvSpPr>
          <p:cNvPr id="9" name="CasellaDiTesto 8"/>
          <p:cNvSpPr txBox="1"/>
          <p:nvPr/>
        </p:nvSpPr>
        <p:spPr>
          <a:xfrm>
            <a:off x="323528" y="692696"/>
            <a:ext cx="8363272" cy="523220"/>
          </a:xfrm>
          <a:prstGeom prst="rect">
            <a:avLst/>
          </a:prstGeom>
          <a:noFill/>
        </p:spPr>
        <p:txBody>
          <a:bodyPr wrap="square" rtlCol="0">
            <a:spAutoFit/>
          </a:bodyPr>
          <a:lstStyle/>
          <a:p>
            <a:pPr algn="ctr"/>
            <a:r>
              <a:rPr lang="it-IT" sz="2800" b="1" dirty="0">
                <a:solidFill>
                  <a:srgbClr val="002060"/>
                </a:solidFill>
              </a:rPr>
              <a:t>Perché questo libro? Primo obiettivo:</a:t>
            </a:r>
          </a:p>
        </p:txBody>
      </p:sp>
      <p:pic>
        <p:nvPicPr>
          <p:cNvPr id="1026" name="Picture 2" descr="D:\Documenti\Desktop\1.jpg"/>
          <p:cNvPicPr>
            <a:picLocks noChangeAspect="1" noChangeArrowheads="1"/>
          </p:cNvPicPr>
          <p:nvPr/>
        </p:nvPicPr>
        <p:blipFill>
          <a:blip r:embed="rId2" cstate="print"/>
          <a:srcRect/>
          <a:stretch>
            <a:fillRect/>
          </a:stretch>
        </p:blipFill>
        <p:spPr bwMode="auto">
          <a:xfrm>
            <a:off x="2483768" y="3645024"/>
            <a:ext cx="4654682" cy="2664296"/>
          </a:xfrm>
          <a:prstGeom prst="rect">
            <a:avLst/>
          </a:prstGeom>
          <a:noFill/>
          <a:ln w="25400">
            <a:solidFill>
              <a:srgbClr val="FF0000"/>
            </a:solidFill>
          </a:ln>
        </p:spPr>
      </p:pic>
    </p:spTree>
    <p:extLst>
      <p:ext uri="{BB962C8B-B14F-4D97-AF65-F5344CB8AC3E}">
        <p14:creationId xmlns:p14="http://schemas.microsoft.com/office/powerpoint/2010/main" xmlns="" val="3359795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31032" y="0"/>
            <a:ext cx="8712968" cy="720080"/>
          </a:xfrm>
        </p:spPr>
        <p:txBody>
          <a:bodyPr>
            <a:normAutofit/>
          </a:bodyPr>
          <a:lstStyle/>
          <a:p>
            <a:r>
              <a:rPr lang="it-IT" sz="3600" b="1" dirty="0" smtClean="0">
                <a:solidFill>
                  <a:srgbClr val="00B050"/>
                </a:solidFill>
              </a:rPr>
              <a:t>Perché non parli più con noi?</a:t>
            </a:r>
            <a:endParaRPr lang="it-IT" sz="3600" b="1" dirty="0">
              <a:solidFill>
                <a:srgbClr val="00B050"/>
              </a:solidFill>
            </a:endParaRPr>
          </a:p>
          <a:p>
            <a:endParaRPr lang="it-IT" sz="4400" b="1" dirty="0">
              <a:solidFill>
                <a:srgbClr val="FF0000"/>
              </a:solidFill>
            </a:endParaRPr>
          </a:p>
        </p:txBody>
      </p:sp>
      <p:sp>
        <p:nvSpPr>
          <p:cNvPr id="5" name="CasellaDiTesto 4"/>
          <p:cNvSpPr txBox="1"/>
          <p:nvPr/>
        </p:nvSpPr>
        <p:spPr>
          <a:xfrm>
            <a:off x="323528" y="1391080"/>
            <a:ext cx="8496944" cy="1815882"/>
          </a:xfrm>
          <a:prstGeom prst="rect">
            <a:avLst/>
          </a:prstGeom>
          <a:noFill/>
        </p:spPr>
        <p:txBody>
          <a:bodyPr wrap="square" rtlCol="0">
            <a:spAutoFit/>
          </a:bodyPr>
          <a:lstStyle/>
          <a:p>
            <a:pPr algn="just" fontAlgn="base"/>
            <a:r>
              <a:rPr lang="it-IT" sz="2800" b="1" dirty="0" smtClean="0">
                <a:solidFill>
                  <a:srgbClr val="FF0000"/>
                </a:solidFill>
              </a:rPr>
              <a:t>Accrescere e migliorare </a:t>
            </a:r>
            <a:r>
              <a:rPr lang="it-IT" sz="2800" b="1" dirty="0" smtClean="0"/>
              <a:t>il tempo da dedicare ai figli, manifestando tanta pazienza e capacità di adattamento alle nuove situazioni familiari che durante l’infanzia si rincorrono senza sosta.</a:t>
            </a:r>
            <a:endParaRPr lang="it-IT" sz="2800" dirty="0"/>
          </a:p>
        </p:txBody>
      </p:sp>
      <p:sp>
        <p:nvSpPr>
          <p:cNvPr id="7" name="Segnaposto data 6"/>
          <p:cNvSpPr>
            <a:spLocks noGrp="1"/>
          </p:cNvSpPr>
          <p:nvPr>
            <p:ph type="dt" sz="half" idx="10"/>
          </p:nvPr>
        </p:nvSpPr>
        <p:spPr/>
        <p:txBody>
          <a:bodyPr/>
          <a:lstStyle/>
          <a:p>
            <a:fld id="{8A1C183A-2F73-4794-83D3-FEB83ACB178C}" type="datetime1">
              <a:rPr lang="it-IT" smtClean="0"/>
              <a:pPr/>
              <a:t>16/12/2024</a:t>
            </a:fld>
            <a:endParaRPr lang="it-IT"/>
          </a:p>
        </p:txBody>
      </p:sp>
      <p:sp>
        <p:nvSpPr>
          <p:cNvPr id="8" name="Segnaposto numero diapositiva 7"/>
          <p:cNvSpPr>
            <a:spLocks noGrp="1"/>
          </p:cNvSpPr>
          <p:nvPr>
            <p:ph type="sldNum" sz="quarter" idx="12"/>
          </p:nvPr>
        </p:nvSpPr>
        <p:spPr/>
        <p:txBody>
          <a:bodyPr/>
          <a:lstStyle/>
          <a:p>
            <a:fld id="{D638F805-12A6-466B-AD68-3BADDF56A04F}" type="slidenum">
              <a:rPr lang="it-IT" smtClean="0"/>
              <a:pPr/>
              <a:t>3</a:t>
            </a:fld>
            <a:endParaRPr lang="it-IT" dirty="0"/>
          </a:p>
        </p:txBody>
      </p:sp>
      <p:sp>
        <p:nvSpPr>
          <p:cNvPr id="9" name="CasellaDiTesto 8"/>
          <p:cNvSpPr txBox="1"/>
          <p:nvPr/>
        </p:nvSpPr>
        <p:spPr>
          <a:xfrm>
            <a:off x="323528" y="692696"/>
            <a:ext cx="8363272" cy="523220"/>
          </a:xfrm>
          <a:prstGeom prst="rect">
            <a:avLst/>
          </a:prstGeom>
          <a:noFill/>
        </p:spPr>
        <p:txBody>
          <a:bodyPr wrap="square" rtlCol="0">
            <a:spAutoFit/>
          </a:bodyPr>
          <a:lstStyle/>
          <a:p>
            <a:pPr algn="ctr"/>
            <a:r>
              <a:rPr lang="it-IT" sz="2800" b="1" dirty="0">
                <a:solidFill>
                  <a:srgbClr val="002060"/>
                </a:solidFill>
              </a:rPr>
              <a:t>Perché questo libro? </a:t>
            </a:r>
            <a:r>
              <a:rPr lang="it-IT" sz="2800" b="1" dirty="0" smtClean="0">
                <a:solidFill>
                  <a:srgbClr val="002060"/>
                </a:solidFill>
              </a:rPr>
              <a:t>Secondo </a:t>
            </a:r>
            <a:r>
              <a:rPr lang="it-IT" sz="2800" b="1" dirty="0">
                <a:solidFill>
                  <a:srgbClr val="002060"/>
                </a:solidFill>
              </a:rPr>
              <a:t>obiettivo:</a:t>
            </a:r>
          </a:p>
        </p:txBody>
      </p:sp>
      <p:pic>
        <p:nvPicPr>
          <p:cNvPr id="2050" name="Picture 2" descr="D:\Documenti\Desktop\2.jpg"/>
          <p:cNvPicPr>
            <a:picLocks noChangeAspect="1" noChangeArrowheads="1"/>
          </p:cNvPicPr>
          <p:nvPr/>
        </p:nvPicPr>
        <p:blipFill>
          <a:blip r:embed="rId2" cstate="print"/>
          <a:srcRect/>
          <a:stretch>
            <a:fillRect/>
          </a:stretch>
        </p:blipFill>
        <p:spPr bwMode="auto">
          <a:xfrm>
            <a:off x="2483768" y="3140968"/>
            <a:ext cx="4869393" cy="3240360"/>
          </a:xfrm>
          <a:prstGeom prst="rect">
            <a:avLst/>
          </a:prstGeom>
          <a:noFill/>
          <a:ln w="25400">
            <a:solidFill>
              <a:srgbClr val="FF0000"/>
            </a:solidFill>
          </a:ln>
        </p:spPr>
      </p:pic>
    </p:spTree>
    <p:extLst>
      <p:ext uri="{BB962C8B-B14F-4D97-AF65-F5344CB8AC3E}">
        <p14:creationId xmlns:p14="http://schemas.microsoft.com/office/powerpoint/2010/main" xmlns="" val="3359795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31032" y="0"/>
            <a:ext cx="8712968" cy="720080"/>
          </a:xfrm>
        </p:spPr>
        <p:txBody>
          <a:bodyPr>
            <a:normAutofit/>
          </a:bodyPr>
          <a:lstStyle/>
          <a:p>
            <a:r>
              <a:rPr lang="it-IT" sz="3600" b="1" dirty="0" smtClean="0">
                <a:solidFill>
                  <a:srgbClr val="00B050"/>
                </a:solidFill>
              </a:rPr>
              <a:t>Perché non parli più con noi?</a:t>
            </a:r>
            <a:endParaRPr lang="it-IT" sz="3600" b="1" dirty="0">
              <a:solidFill>
                <a:srgbClr val="00B050"/>
              </a:solidFill>
            </a:endParaRPr>
          </a:p>
          <a:p>
            <a:endParaRPr lang="it-IT" sz="4400" b="1" dirty="0">
              <a:solidFill>
                <a:srgbClr val="FF0000"/>
              </a:solidFill>
            </a:endParaRPr>
          </a:p>
        </p:txBody>
      </p:sp>
      <p:sp>
        <p:nvSpPr>
          <p:cNvPr id="5" name="CasellaDiTesto 4"/>
          <p:cNvSpPr txBox="1"/>
          <p:nvPr/>
        </p:nvSpPr>
        <p:spPr>
          <a:xfrm>
            <a:off x="323528" y="1391080"/>
            <a:ext cx="8496944" cy="1815882"/>
          </a:xfrm>
          <a:prstGeom prst="rect">
            <a:avLst/>
          </a:prstGeom>
          <a:noFill/>
        </p:spPr>
        <p:txBody>
          <a:bodyPr wrap="square" rtlCol="0">
            <a:spAutoFit/>
          </a:bodyPr>
          <a:lstStyle/>
          <a:p>
            <a:pPr algn="just" fontAlgn="base"/>
            <a:r>
              <a:rPr lang="it-IT" sz="2800" b="1" dirty="0" smtClean="0">
                <a:solidFill>
                  <a:srgbClr val="FF0000"/>
                </a:solidFill>
              </a:rPr>
              <a:t>Imparare ad affrontare </a:t>
            </a:r>
            <a:r>
              <a:rPr lang="it-IT" sz="2800" b="1" dirty="0" smtClean="0"/>
              <a:t>con serenità e consapevolezza la problematica fase di sviluppo dei preadolescenti e il dialogo genitori-figli che, in questa fase evolutiva, diventa problematica.</a:t>
            </a:r>
            <a:endParaRPr lang="it-IT" sz="2800" b="1" dirty="0"/>
          </a:p>
        </p:txBody>
      </p:sp>
      <p:sp>
        <p:nvSpPr>
          <p:cNvPr id="7" name="Segnaposto data 6"/>
          <p:cNvSpPr>
            <a:spLocks noGrp="1"/>
          </p:cNvSpPr>
          <p:nvPr>
            <p:ph type="dt" sz="half" idx="10"/>
          </p:nvPr>
        </p:nvSpPr>
        <p:spPr/>
        <p:txBody>
          <a:bodyPr/>
          <a:lstStyle/>
          <a:p>
            <a:fld id="{8A1C183A-2F73-4794-83D3-FEB83ACB178C}" type="datetime1">
              <a:rPr lang="it-IT" smtClean="0"/>
              <a:pPr/>
              <a:t>16/12/2024</a:t>
            </a:fld>
            <a:endParaRPr lang="it-IT"/>
          </a:p>
        </p:txBody>
      </p:sp>
      <p:sp>
        <p:nvSpPr>
          <p:cNvPr id="8" name="Segnaposto numero diapositiva 7"/>
          <p:cNvSpPr>
            <a:spLocks noGrp="1"/>
          </p:cNvSpPr>
          <p:nvPr>
            <p:ph type="sldNum" sz="quarter" idx="12"/>
          </p:nvPr>
        </p:nvSpPr>
        <p:spPr/>
        <p:txBody>
          <a:bodyPr/>
          <a:lstStyle/>
          <a:p>
            <a:fld id="{D638F805-12A6-466B-AD68-3BADDF56A04F}" type="slidenum">
              <a:rPr lang="it-IT" smtClean="0"/>
              <a:pPr/>
              <a:t>4</a:t>
            </a:fld>
            <a:endParaRPr lang="it-IT" dirty="0"/>
          </a:p>
        </p:txBody>
      </p:sp>
      <p:sp>
        <p:nvSpPr>
          <p:cNvPr id="9" name="CasellaDiTesto 8"/>
          <p:cNvSpPr txBox="1"/>
          <p:nvPr/>
        </p:nvSpPr>
        <p:spPr>
          <a:xfrm>
            <a:off x="323528" y="692696"/>
            <a:ext cx="8363272" cy="523220"/>
          </a:xfrm>
          <a:prstGeom prst="rect">
            <a:avLst/>
          </a:prstGeom>
          <a:noFill/>
        </p:spPr>
        <p:txBody>
          <a:bodyPr wrap="square" rtlCol="0">
            <a:spAutoFit/>
          </a:bodyPr>
          <a:lstStyle/>
          <a:p>
            <a:pPr algn="ctr"/>
            <a:r>
              <a:rPr lang="it-IT" sz="2800" b="1" dirty="0">
                <a:solidFill>
                  <a:srgbClr val="002060"/>
                </a:solidFill>
              </a:rPr>
              <a:t>Perché questo libro? </a:t>
            </a:r>
            <a:r>
              <a:rPr lang="it-IT" sz="2800" b="1" dirty="0" smtClean="0">
                <a:solidFill>
                  <a:srgbClr val="002060"/>
                </a:solidFill>
              </a:rPr>
              <a:t>Terzo </a:t>
            </a:r>
            <a:r>
              <a:rPr lang="it-IT" sz="2800" b="1" dirty="0">
                <a:solidFill>
                  <a:srgbClr val="002060"/>
                </a:solidFill>
              </a:rPr>
              <a:t>obiettivo:</a:t>
            </a:r>
          </a:p>
        </p:txBody>
      </p:sp>
      <p:pic>
        <p:nvPicPr>
          <p:cNvPr id="3074" name="Picture 2" descr="D:\Documenti\Desktop\3.jpg"/>
          <p:cNvPicPr>
            <a:picLocks noChangeAspect="1" noChangeArrowheads="1"/>
          </p:cNvPicPr>
          <p:nvPr/>
        </p:nvPicPr>
        <p:blipFill>
          <a:blip r:embed="rId2" cstate="print"/>
          <a:srcRect/>
          <a:stretch>
            <a:fillRect/>
          </a:stretch>
        </p:blipFill>
        <p:spPr bwMode="auto">
          <a:xfrm>
            <a:off x="2483768" y="3212976"/>
            <a:ext cx="4104456" cy="3062556"/>
          </a:xfrm>
          <a:prstGeom prst="rect">
            <a:avLst/>
          </a:prstGeom>
          <a:noFill/>
          <a:ln w="25400">
            <a:solidFill>
              <a:srgbClr val="FF0000"/>
            </a:solidFill>
          </a:ln>
        </p:spPr>
      </p:pic>
    </p:spTree>
    <p:extLst>
      <p:ext uri="{BB962C8B-B14F-4D97-AF65-F5344CB8AC3E}">
        <p14:creationId xmlns:p14="http://schemas.microsoft.com/office/powerpoint/2010/main" xmlns="" val="3359795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31032" y="0"/>
            <a:ext cx="8712968" cy="720080"/>
          </a:xfrm>
        </p:spPr>
        <p:txBody>
          <a:bodyPr>
            <a:normAutofit/>
          </a:bodyPr>
          <a:lstStyle/>
          <a:p>
            <a:r>
              <a:rPr lang="it-IT" sz="3600" b="1" dirty="0" smtClean="0">
                <a:solidFill>
                  <a:srgbClr val="00B050"/>
                </a:solidFill>
              </a:rPr>
              <a:t>Perché non parli più con noi?</a:t>
            </a:r>
            <a:endParaRPr lang="it-IT" sz="3600" b="1" dirty="0">
              <a:solidFill>
                <a:srgbClr val="00B050"/>
              </a:solidFill>
            </a:endParaRPr>
          </a:p>
          <a:p>
            <a:endParaRPr lang="it-IT" sz="4400" b="1" dirty="0">
              <a:solidFill>
                <a:srgbClr val="FF0000"/>
              </a:solidFill>
            </a:endParaRPr>
          </a:p>
        </p:txBody>
      </p:sp>
      <p:sp>
        <p:nvSpPr>
          <p:cNvPr id="5" name="CasellaDiTesto 4"/>
          <p:cNvSpPr txBox="1"/>
          <p:nvPr/>
        </p:nvSpPr>
        <p:spPr>
          <a:xfrm>
            <a:off x="323528" y="1391080"/>
            <a:ext cx="8496944" cy="1815882"/>
          </a:xfrm>
          <a:prstGeom prst="rect">
            <a:avLst/>
          </a:prstGeom>
          <a:noFill/>
        </p:spPr>
        <p:txBody>
          <a:bodyPr wrap="square" rtlCol="0">
            <a:spAutoFit/>
          </a:bodyPr>
          <a:lstStyle/>
          <a:p>
            <a:pPr algn="just" fontAlgn="base"/>
            <a:r>
              <a:rPr lang="it-IT" sz="2800" b="1" dirty="0" smtClean="0">
                <a:solidFill>
                  <a:srgbClr val="FF0000"/>
                </a:solidFill>
              </a:rPr>
              <a:t>Scoprire ed accettare </a:t>
            </a:r>
            <a:r>
              <a:rPr lang="it-IT" sz="2800" b="1" dirty="0" smtClean="0"/>
              <a:t>che il mutismo dei preadolescenti, e il sempre minore interesse a dialogare con i genitori,  è un passaggio obbligato in questa particolare fase di vita.</a:t>
            </a:r>
            <a:endParaRPr lang="it-IT" sz="2800" b="1" dirty="0"/>
          </a:p>
        </p:txBody>
      </p:sp>
      <p:sp>
        <p:nvSpPr>
          <p:cNvPr id="7" name="Segnaposto data 6"/>
          <p:cNvSpPr>
            <a:spLocks noGrp="1"/>
          </p:cNvSpPr>
          <p:nvPr>
            <p:ph type="dt" sz="half" idx="10"/>
          </p:nvPr>
        </p:nvSpPr>
        <p:spPr/>
        <p:txBody>
          <a:bodyPr/>
          <a:lstStyle/>
          <a:p>
            <a:fld id="{8A1C183A-2F73-4794-83D3-FEB83ACB178C}" type="datetime1">
              <a:rPr lang="it-IT" smtClean="0"/>
              <a:pPr/>
              <a:t>16/12/2024</a:t>
            </a:fld>
            <a:endParaRPr lang="it-IT"/>
          </a:p>
        </p:txBody>
      </p:sp>
      <p:sp>
        <p:nvSpPr>
          <p:cNvPr id="8" name="Segnaposto numero diapositiva 7"/>
          <p:cNvSpPr>
            <a:spLocks noGrp="1"/>
          </p:cNvSpPr>
          <p:nvPr>
            <p:ph type="sldNum" sz="quarter" idx="12"/>
          </p:nvPr>
        </p:nvSpPr>
        <p:spPr/>
        <p:txBody>
          <a:bodyPr/>
          <a:lstStyle/>
          <a:p>
            <a:fld id="{D638F805-12A6-466B-AD68-3BADDF56A04F}" type="slidenum">
              <a:rPr lang="it-IT" smtClean="0"/>
              <a:pPr/>
              <a:t>5</a:t>
            </a:fld>
            <a:endParaRPr lang="it-IT" dirty="0"/>
          </a:p>
        </p:txBody>
      </p:sp>
      <p:sp>
        <p:nvSpPr>
          <p:cNvPr id="9" name="CasellaDiTesto 8"/>
          <p:cNvSpPr txBox="1"/>
          <p:nvPr/>
        </p:nvSpPr>
        <p:spPr>
          <a:xfrm>
            <a:off x="323528" y="692696"/>
            <a:ext cx="8363272" cy="523220"/>
          </a:xfrm>
          <a:prstGeom prst="rect">
            <a:avLst/>
          </a:prstGeom>
          <a:noFill/>
        </p:spPr>
        <p:txBody>
          <a:bodyPr wrap="square" rtlCol="0">
            <a:spAutoFit/>
          </a:bodyPr>
          <a:lstStyle/>
          <a:p>
            <a:pPr algn="ctr"/>
            <a:r>
              <a:rPr lang="it-IT" sz="2800" b="1" dirty="0">
                <a:solidFill>
                  <a:srgbClr val="002060"/>
                </a:solidFill>
              </a:rPr>
              <a:t>Perché questo libro? </a:t>
            </a:r>
            <a:r>
              <a:rPr lang="it-IT" sz="2800" b="1" dirty="0" smtClean="0">
                <a:solidFill>
                  <a:srgbClr val="002060"/>
                </a:solidFill>
              </a:rPr>
              <a:t>Quarto </a:t>
            </a:r>
            <a:r>
              <a:rPr lang="it-IT" sz="2800" b="1" dirty="0">
                <a:solidFill>
                  <a:srgbClr val="002060"/>
                </a:solidFill>
              </a:rPr>
              <a:t>obiettivo:</a:t>
            </a:r>
          </a:p>
        </p:txBody>
      </p:sp>
      <p:pic>
        <p:nvPicPr>
          <p:cNvPr id="4098" name="Picture 2" descr="D:\Documenti\Desktop\4.jpg"/>
          <p:cNvPicPr>
            <a:picLocks noChangeAspect="1" noChangeArrowheads="1"/>
          </p:cNvPicPr>
          <p:nvPr/>
        </p:nvPicPr>
        <p:blipFill>
          <a:blip r:embed="rId2" cstate="print"/>
          <a:srcRect/>
          <a:stretch>
            <a:fillRect/>
          </a:stretch>
        </p:blipFill>
        <p:spPr bwMode="auto">
          <a:xfrm>
            <a:off x="2195736" y="3068960"/>
            <a:ext cx="4652976" cy="3096344"/>
          </a:xfrm>
          <a:prstGeom prst="rect">
            <a:avLst/>
          </a:prstGeom>
          <a:noFill/>
          <a:ln w="25400">
            <a:solidFill>
              <a:srgbClr val="FF0000"/>
            </a:solidFill>
          </a:ln>
        </p:spPr>
      </p:pic>
    </p:spTree>
    <p:extLst>
      <p:ext uri="{BB962C8B-B14F-4D97-AF65-F5344CB8AC3E}">
        <p14:creationId xmlns:p14="http://schemas.microsoft.com/office/powerpoint/2010/main" xmlns="" val="3359795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79512" y="0"/>
            <a:ext cx="8712968" cy="720080"/>
          </a:xfrm>
        </p:spPr>
        <p:txBody>
          <a:bodyPr>
            <a:normAutofit lnSpcReduction="10000"/>
          </a:bodyPr>
          <a:lstStyle/>
          <a:p>
            <a:r>
              <a:rPr lang="it-IT" sz="4400" b="1" dirty="0" smtClean="0">
                <a:solidFill>
                  <a:srgbClr val="00B050"/>
                </a:solidFill>
              </a:rPr>
              <a:t>Perché non parli più con noi?</a:t>
            </a:r>
          </a:p>
          <a:p>
            <a:endParaRPr lang="it-IT" sz="4400" b="1" dirty="0">
              <a:solidFill>
                <a:srgbClr val="FF0000"/>
              </a:solidFill>
            </a:endParaRPr>
          </a:p>
        </p:txBody>
      </p:sp>
      <p:sp>
        <p:nvSpPr>
          <p:cNvPr id="7" name="Segnaposto data 6"/>
          <p:cNvSpPr>
            <a:spLocks noGrp="1"/>
          </p:cNvSpPr>
          <p:nvPr>
            <p:ph type="dt" sz="half" idx="10"/>
          </p:nvPr>
        </p:nvSpPr>
        <p:spPr/>
        <p:txBody>
          <a:bodyPr/>
          <a:lstStyle/>
          <a:p>
            <a:fld id="{40F23F75-3F5A-47A8-AD06-6B094D0645FA}" type="datetime1">
              <a:rPr lang="it-IT" smtClean="0"/>
              <a:pPr/>
              <a:t>16/12/2024</a:t>
            </a:fld>
            <a:endParaRPr lang="it-IT" dirty="0"/>
          </a:p>
        </p:txBody>
      </p:sp>
      <p:sp>
        <p:nvSpPr>
          <p:cNvPr id="8" name="Segnaposto numero diapositiva 7"/>
          <p:cNvSpPr>
            <a:spLocks noGrp="1"/>
          </p:cNvSpPr>
          <p:nvPr>
            <p:ph type="sldNum" sz="quarter" idx="12"/>
          </p:nvPr>
        </p:nvSpPr>
        <p:spPr>
          <a:xfrm>
            <a:off x="6595872" y="6358500"/>
            <a:ext cx="2133600" cy="365125"/>
          </a:xfrm>
        </p:spPr>
        <p:txBody>
          <a:bodyPr/>
          <a:lstStyle/>
          <a:p>
            <a:fld id="{D638F805-12A6-466B-AD68-3BADDF56A04F}" type="slidenum">
              <a:rPr lang="it-IT" smtClean="0"/>
              <a:pPr/>
              <a:t>6</a:t>
            </a:fld>
            <a:endParaRPr lang="it-IT" dirty="0"/>
          </a:p>
        </p:txBody>
      </p:sp>
      <p:sp>
        <p:nvSpPr>
          <p:cNvPr id="9" name="CasellaDiTesto 8"/>
          <p:cNvSpPr txBox="1"/>
          <p:nvPr/>
        </p:nvSpPr>
        <p:spPr>
          <a:xfrm>
            <a:off x="539552" y="566482"/>
            <a:ext cx="7992888" cy="523220"/>
          </a:xfrm>
          <a:prstGeom prst="rect">
            <a:avLst/>
          </a:prstGeom>
          <a:noFill/>
        </p:spPr>
        <p:txBody>
          <a:bodyPr wrap="square" rtlCol="0">
            <a:spAutoFit/>
          </a:bodyPr>
          <a:lstStyle/>
          <a:p>
            <a:pPr algn="ctr"/>
            <a:r>
              <a:rPr lang="it-IT" sz="2800" b="1" dirty="0">
                <a:solidFill>
                  <a:srgbClr val="002060"/>
                </a:solidFill>
              </a:rPr>
              <a:t>Capitolo 1. </a:t>
            </a:r>
            <a:r>
              <a:rPr lang="it-IT" sz="2800" b="1" dirty="0" smtClean="0">
                <a:solidFill>
                  <a:srgbClr val="002060"/>
                </a:solidFill>
              </a:rPr>
              <a:t>Il periodo d’oro della fanciullezza</a:t>
            </a:r>
            <a:endParaRPr lang="it-IT" sz="2800" b="1" dirty="0">
              <a:solidFill>
                <a:srgbClr val="002060"/>
              </a:solidFill>
            </a:endParaRPr>
          </a:p>
        </p:txBody>
      </p:sp>
      <p:sp>
        <p:nvSpPr>
          <p:cNvPr id="11" name="Freccia a destra 10"/>
          <p:cNvSpPr/>
          <p:nvPr/>
        </p:nvSpPr>
        <p:spPr>
          <a:xfrm>
            <a:off x="251520" y="119675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smtClean="0"/>
              <a:t>La gravidanza e l’attesa</a:t>
            </a:r>
            <a:endParaRPr lang="it-IT" b="1" dirty="0">
              <a:solidFill>
                <a:srgbClr val="FFFF00"/>
              </a:solidFill>
            </a:endParaRPr>
          </a:p>
        </p:txBody>
      </p:sp>
      <p:sp>
        <p:nvSpPr>
          <p:cNvPr id="13" name="Freccia a destra 12"/>
          <p:cNvSpPr/>
          <p:nvPr/>
        </p:nvSpPr>
        <p:spPr>
          <a:xfrm>
            <a:off x="251520" y="407707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dirty="0" smtClean="0"/>
              <a:t>Attenzione e sostegno anche per il papà</a:t>
            </a:r>
            <a:endParaRPr lang="it-IT" sz="4000" dirty="0" smtClean="0">
              <a:solidFill>
                <a:schemeClr val="tx1"/>
              </a:solidFill>
              <a:latin typeface="Arial" pitchFamily="34" charset="0"/>
              <a:cs typeface="Arial" pitchFamily="34" charset="0"/>
            </a:endParaRPr>
          </a:p>
        </p:txBody>
      </p:sp>
      <p:sp>
        <p:nvSpPr>
          <p:cNvPr id="14" name="Freccia a destra 13"/>
          <p:cNvSpPr/>
          <p:nvPr/>
        </p:nvSpPr>
        <p:spPr>
          <a:xfrm>
            <a:off x="251520" y="335699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smtClean="0"/>
              <a:t>Come sostenere i neogenitori	</a:t>
            </a:r>
            <a:r>
              <a:rPr lang="it-IT" sz="2000" dirty="0">
                <a:latin typeface="Times New Roman" panose="02020603050405020304" pitchFamily="18" charset="0"/>
                <a:ea typeface="Calibri" panose="020F0502020204030204" pitchFamily="34" charset="0"/>
                <a:cs typeface="Times New Roman" panose="02020603050405020304" pitchFamily="18" charset="0"/>
              </a:rPr>
              <a:t>	</a:t>
            </a:r>
            <a:endParaRPr lang="it-IT" sz="2000" b="1" dirty="0">
              <a:solidFill>
                <a:srgbClr val="FFFF00"/>
              </a:solidFill>
            </a:endParaRPr>
          </a:p>
        </p:txBody>
      </p:sp>
      <p:sp>
        <p:nvSpPr>
          <p:cNvPr id="15" name="Freccia a destra 14"/>
          <p:cNvSpPr/>
          <p:nvPr/>
        </p:nvSpPr>
        <p:spPr>
          <a:xfrm>
            <a:off x="251520" y="263691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smtClean="0"/>
              <a:t>Insieme al bambino rinasce la famiglia</a:t>
            </a:r>
            <a:r>
              <a:rPr lang="it-IT" sz="2000" dirty="0">
                <a:latin typeface="Times New Roman" panose="02020603050405020304" pitchFamily="18" charset="0"/>
                <a:ea typeface="Calibri" panose="020F0502020204030204" pitchFamily="34" charset="0"/>
                <a:cs typeface="Times New Roman" panose="02020603050405020304" pitchFamily="18" charset="0"/>
              </a:rPr>
              <a:t>	</a:t>
            </a:r>
            <a:endParaRPr lang="it-IT" sz="2000" b="1" dirty="0">
              <a:solidFill>
                <a:srgbClr val="FFFF00"/>
              </a:solidFill>
            </a:endParaRPr>
          </a:p>
        </p:txBody>
      </p:sp>
      <p:sp>
        <p:nvSpPr>
          <p:cNvPr id="16" name="Freccia a destra 15"/>
          <p:cNvSpPr/>
          <p:nvPr/>
        </p:nvSpPr>
        <p:spPr>
          <a:xfrm>
            <a:off x="251520" y="191683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smtClean="0"/>
              <a:t>Vivere l’arrivo di un bambino in famiglia</a:t>
            </a:r>
            <a:endParaRPr lang="it-IT" b="1" dirty="0">
              <a:solidFill>
                <a:srgbClr val="FFFF00"/>
              </a:solidFill>
              <a:latin typeface="+mj-lt"/>
              <a:cs typeface="Times New Roman" panose="02020603050405020304" pitchFamily="18" charset="0"/>
            </a:endParaRPr>
          </a:p>
        </p:txBody>
      </p:sp>
      <p:sp>
        <p:nvSpPr>
          <p:cNvPr id="4" name="CasellaDiTesto 3">
            <a:extLst>
              <a:ext uri="{FF2B5EF4-FFF2-40B4-BE49-F238E27FC236}">
                <a16:creationId xmlns:a16="http://schemas.microsoft.com/office/drawing/2014/main" xmlns="" id="{64B0DA68-384D-B5C9-164C-F9551EA99FF5}"/>
              </a:ext>
            </a:extLst>
          </p:cNvPr>
          <p:cNvSpPr txBox="1"/>
          <p:nvPr/>
        </p:nvSpPr>
        <p:spPr>
          <a:xfrm>
            <a:off x="611560" y="6356350"/>
            <a:ext cx="8712968" cy="1921360"/>
          </a:xfrm>
          <a:prstGeom prst="rect">
            <a:avLst/>
          </a:prstGeom>
          <a:noFill/>
        </p:spPr>
        <p:txBody>
          <a:bodyPr wrap="square">
            <a:spAutoFit/>
          </a:bodyPr>
          <a:lstStyle/>
          <a:p>
            <a:pPr marL="457200" algn="just">
              <a:lnSpc>
                <a:spcPct val="115000"/>
              </a:lnSpc>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10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dirty="0">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15000"/>
              </a:lnSpc>
              <a:spcAft>
                <a:spcPts val="10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10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CasellaDiTesto 9">
            <a:extLst>
              <a:ext uri="{FF2B5EF4-FFF2-40B4-BE49-F238E27FC236}">
                <a16:creationId xmlns:a16="http://schemas.microsoft.com/office/drawing/2014/main" xmlns="" id="{5E4723BF-E8FE-5E58-C5AB-A489D5CA95EF}"/>
              </a:ext>
            </a:extLst>
          </p:cNvPr>
          <p:cNvSpPr txBox="1"/>
          <p:nvPr/>
        </p:nvSpPr>
        <p:spPr>
          <a:xfrm>
            <a:off x="4788024" y="1484784"/>
            <a:ext cx="4032448" cy="1938992"/>
          </a:xfrm>
          <a:prstGeom prst="rect">
            <a:avLst/>
          </a:prstGeom>
          <a:solidFill>
            <a:srgbClr val="FFFF00"/>
          </a:solidFill>
          <a:ln w="25400">
            <a:solidFill>
              <a:srgbClr val="FF0000"/>
            </a:solidFill>
          </a:ln>
        </p:spPr>
        <p:txBody>
          <a:bodyPr wrap="square" rtlCol="0">
            <a:spAutoFit/>
          </a:bodyPr>
          <a:lstStyle/>
          <a:p>
            <a:pPr algn="just"/>
            <a:r>
              <a:rPr lang="it-IT" sz="1200" b="1" dirty="0" smtClean="0"/>
              <a:t>L’infanzia è il periodo della vita che va dalla nascita ai dodici-quindici anni. Ma l'infanzia vera e propria è rappresentata dall’arco di tempo in cui il nuovo essere cresce e sviluppa gli organi e i sensi, ma ancora non può comunicare con il mondo esterno, perché non sa parlare. È in tale periodo che i pericoli più numerosi minacciano la giovane esistenza, come dimostrano le cifre della mortalità infantile, nonostante le numerose previdenze sociali oggi attuate, la migliorata professionalità dei medici e la costante attenzione posta dai genitori. </a:t>
            </a:r>
            <a:endParaRPr lang="it-IT" sz="1200" b="1" dirty="0"/>
          </a:p>
        </p:txBody>
      </p:sp>
      <p:sp>
        <p:nvSpPr>
          <p:cNvPr id="17" name="Freccia a destra 16"/>
          <p:cNvSpPr/>
          <p:nvPr/>
        </p:nvSpPr>
        <p:spPr>
          <a:xfrm>
            <a:off x="251520" y="479715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sz="1600" dirty="0" smtClean="0"/>
              <a:t>Madri e padri: ruoli diversi e complementari</a:t>
            </a:r>
            <a:endParaRPr lang="it-IT" sz="3600" dirty="0" smtClean="0">
              <a:solidFill>
                <a:schemeClr val="tx1"/>
              </a:solidFill>
              <a:latin typeface="Arial" pitchFamily="34" charset="0"/>
              <a:cs typeface="Arial" pitchFamily="34" charset="0"/>
            </a:endParaRPr>
          </a:p>
        </p:txBody>
      </p:sp>
      <p:sp>
        <p:nvSpPr>
          <p:cNvPr id="18" name="Freccia a destra 17"/>
          <p:cNvSpPr/>
          <p:nvPr/>
        </p:nvSpPr>
        <p:spPr>
          <a:xfrm>
            <a:off x="251520" y="551723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dirty="0" smtClean="0"/>
              <a:t>Fornire ai figli un modello educativo</a:t>
            </a:r>
            <a:endParaRPr lang="it-IT" sz="4000" dirty="0" smtClean="0">
              <a:solidFill>
                <a:schemeClr val="tx1"/>
              </a:solidFill>
              <a:latin typeface="Arial" pitchFamily="34" charset="0"/>
              <a:cs typeface="Arial" pitchFamily="34" charset="0"/>
            </a:endParaRPr>
          </a:p>
        </p:txBody>
      </p:sp>
      <p:pic>
        <p:nvPicPr>
          <p:cNvPr id="2" name="Picture 2" descr="D:\Documenti\Desktop\6.jpg"/>
          <p:cNvPicPr>
            <a:picLocks noChangeAspect="1" noChangeArrowheads="1"/>
          </p:cNvPicPr>
          <p:nvPr/>
        </p:nvPicPr>
        <p:blipFill>
          <a:blip r:embed="rId2" cstate="print"/>
          <a:srcRect/>
          <a:stretch>
            <a:fillRect/>
          </a:stretch>
        </p:blipFill>
        <p:spPr bwMode="auto">
          <a:xfrm>
            <a:off x="4788024" y="3717032"/>
            <a:ext cx="3996000" cy="208823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Effect transition="in" filter="fad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p:cTn id="21" dur="500" fill="hold"/>
                                        <p:tgtEl>
                                          <p:spTgt spid="16"/>
                                        </p:tgtEl>
                                        <p:attrNameLst>
                                          <p:attrName>ppt_w</p:attrName>
                                        </p:attrNameLst>
                                      </p:cBhvr>
                                      <p:tavLst>
                                        <p:tav tm="0">
                                          <p:val>
                                            <p:fltVal val="0"/>
                                          </p:val>
                                        </p:tav>
                                        <p:tav tm="100000">
                                          <p:val>
                                            <p:strVal val="#ppt_w"/>
                                          </p:val>
                                        </p:tav>
                                      </p:tavLst>
                                    </p:anim>
                                    <p:anim calcmode="lin" valueType="num">
                                      <p:cBhvr>
                                        <p:cTn id="22" dur="500" fill="hold"/>
                                        <p:tgtEl>
                                          <p:spTgt spid="16"/>
                                        </p:tgtEl>
                                        <p:attrNameLst>
                                          <p:attrName>ppt_h</p:attrName>
                                        </p:attrNameLst>
                                      </p:cBhvr>
                                      <p:tavLst>
                                        <p:tav tm="0">
                                          <p:val>
                                            <p:fltVal val="0"/>
                                          </p:val>
                                        </p:tav>
                                        <p:tav tm="100000">
                                          <p:val>
                                            <p:strVal val="#ppt_h"/>
                                          </p:val>
                                        </p:tav>
                                      </p:tavLst>
                                    </p:anim>
                                    <p:animEffect transition="in" filter="fade">
                                      <p:cBhvr>
                                        <p:cTn id="23" dur="500"/>
                                        <p:tgtEl>
                                          <p:spTgt spid="16"/>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p:cTn id="28" dur="500" fill="hold"/>
                                        <p:tgtEl>
                                          <p:spTgt spid="15"/>
                                        </p:tgtEl>
                                        <p:attrNameLst>
                                          <p:attrName>ppt_w</p:attrName>
                                        </p:attrNameLst>
                                      </p:cBhvr>
                                      <p:tavLst>
                                        <p:tav tm="0">
                                          <p:val>
                                            <p:fltVal val="0"/>
                                          </p:val>
                                        </p:tav>
                                        <p:tav tm="100000">
                                          <p:val>
                                            <p:strVal val="#ppt_w"/>
                                          </p:val>
                                        </p:tav>
                                      </p:tavLst>
                                    </p:anim>
                                    <p:anim calcmode="lin" valueType="num">
                                      <p:cBhvr>
                                        <p:cTn id="29" dur="500" fill="hold"/>
                                        <p:tgtEl>
                                          <p:spTgt spid="15"/>
                                        </p:tgtEl>
                                        <p:attrNameLst>
                                          <p:attrName>ppt_h</p:attrName>
                                        </p:attrNameLst>
                                      </p:cBhvr>
                                      <p:tavLst>
                                        <p:tav tm="0">
                                          <p:val>
                                            <p:fltVal val="0"/>
                                          </p:val>
                                        </p:tav>
                                        <p:tav tm="100000">
                                          <p:val>
                                            <p:strVal val="#ppt_h"/>
                                          </p:val>
                                        </p:tav>
                                      </p:tavLst>
                                    </p:anim>
                                    <p:animEffect transition="in" filter="fade">
                                      <p:cBhvr>
                                        <p:cTn id="30" dur="500"/>
                                        <p:tgtEl>
                                          <p:spTgt spid="15"/>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p:cTn id="35" dur="500" fill="hold"/>
                                        <p:tgtEl>
                                          <p:spTgt spid="14"/>
                                        </p:tgtEl>
                                        <p:attrNameLst>
                                          <p:attrName>ppt_w</p:attrName>
                                        </p:attrNameLst>
                                      </p:cBhvr>
                                      <p:tavLst>
                                        <p:tav tm="0">
                                          <p:val>
                                            <p:fltVal val="0"/>
                                          </p:val>
                                        </p:tav>
                                        <p:tav tm="100000">
                                          <p:val>
                                            <p:strVal val="#ppt_w"/>
                                          </p:val>
                                        </p:tav>
                                      </p:tavLst>
                                    </p:anim>
                                    <p:anim calcmode="lin" valueType="num">
                                      <p:cBhvr>
                                        <p:cTn id="36" dur="500" fill="hold"/>
                                        <p:tgtEl>
                                          <p:spTgt spid="14"/>
                                        </p:tgtEl>
                                        <p:attrNameLst>
                                          <p:attrName>ppt_h</p:attrName>
                                        </p:attrNameLst>
                                      </p:cBhvr>
                                      <p:tavLst>
                                        <p:tav tm="0">
                                          <p:val>
                                            <p:fltVal val="0"/>
                                          </p:val>
                                        </p:tav>
                                        <p:tav tm="100000">
                                          <p:val>
                                            <p:strVal val="#ppt_h"/>
                                          </p:val>
                                        </p:tav>
                                      </p:tavLst>
                                    </p:anim>
                                    <p:animEffect transition="in" filter="fade">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500" fill="hold"/>
                                        <p:tgtEl>
                                          <p:spTgt spid="13"/>
                                        </p:tgtEl>
                                        <p:attrNameLst>
                                          <p:attrName>ppt_w</p:attrName>
                                        </p:attrNameLst>
                                      </p:cBhvr>
                                      <p:tavLst>
                                        <p:tav tm="0">
                                          <p:val>
                                            <p:fltVal val="0"/>
                                          </p:val>
                                        </p:tav>
                                        <p:tav tm="100000">
                                          <p:val>
                                            <p:strVal val="#ppt_w"/>
                                          </p:val>
                                        </p:tav>
                                      </p:tavLst>
                                    </p:anim>
                                    <p:anim calcmode="lin" valueType="num">
                                      <p:cBhvr>
                                        <p:cTn id="43" dur="500" fill="hold"/>
                                        <p:tgtEl>
                                          <p:spTgt spid="13"/>
                                        </p:tgtEl>
                                        <p:attrNameLst>
                                          <p:attrName>ppt_h</p:attrName>
                                        </p:attrNameLst>
                                      </p:cBhvr>
                                      <p:tavLst>
                                        <p:tav tm="0">
                                          <p:val>
                                            <p:fltVal val="0"/>
                                          </p:val>
                                        </p:tav>
                                        <p:tav tm="100000">
                                          <p:val>
                                            <p:strVal val="#ppt_h"/>
                                          </p:val>
                                        </p:tav>
                                      </p:tavLst>
                                    </p:anim>
                                    <p:animEffect transition="in" filter="fade">
                                      <p:cBhvr>
                                        <p:cTn id="44" dur="500"/>
                                        <p:tgtEl>
                                          <p:spTgt spid="13"/>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p:cTn id="49" dur="500" fill="hold"/>
                                        <p:tgtEl>
                                          <p:spTgt spid="17"/>
                                        </p:tgtEl>
                                        <p:attrNameLst>
                                          <p:attrName>ppt_w</p:attrName>
                                        </p:attrNameLst>
                                      </p:cBhvr>
                                      <p:tavLst>
                                        <p:tav tm="0">
                                          <p:val>
                                            <p:fltVal val="0"/>
                                          </p:val>
                                        </p:tav>
                                        <p:tav tm="100000">
                                          <p:val>
                                            <p:strVal val="#ppt_w"/>
                                          </p:val>
                                        </p:tav>
                                      </p:tavLst>
                                    </p:anim>
                                    <p:anim calcmode="lin" valueType="num">
                                      <p:cBhvr>
                                        <p:cTn id="50" dur="500" fill="hold"/>
                                        <p:tgtEl>
                                          <p:spTgt spid="17"/>
                                        </p:tgtEl>
                                        <p:attrNameLst>
                                          <p:attrName>ppt_h</p:attrName>
                                        </p:attrNameLst>
                                      </p:cBhvr>
                                      <p:tavLst>
                                        <p:tav tm="0">
                                          <p:val>
                                            <p:fltVal val="0"/>
                                          </p:val>
                                        </p:tav>
                                        <p:tav tm="100000">
                                          <p:val>
                                            <p:strVal val="#ppt_h"/>
                                          </p:val>
                                        </p:tav>
                                      </p:tavLst>
                                    </p:anim>
                                    <p:animEffect transition="in" filter="fade">
                                      <p:cBhvr>
                                        <p:cTn id="51" dur="500"/>
                                        <p:tgtEl>
                                          <p:spTgt spid="17"/>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8"/>
                                        </p:tgtEl>
                                        <p:attrNameLst>
                                          <p:attrName>style.visibility</p:attrName>
                                        </p:attrNameLst>
                                      </p:cBhvr>
                                      <p:to>
                                        <p:strVal val="visible"/>
                                      </p:to>
                                    </p:set>
                                    <p:anim calcmode="lin" valueType="num">
                                      <p:cBhvr>
                                        <p:cTn id="56" dur="500" fill="hold"/>
                                        <p:tgtEl>
                                          <p:spTgt spid="18"/>
                                        </p:tgtEl>
                                        <p:attrNameLst>
                                          <p:attrName>ppt_w</p:attrName>
                                        </p:attrNameLst>
                                      </p:cBhvr>
                                      <p:tavLst>
                                        <p:tav tm="0">
                                          <p:val>
                                            <p:fltVal val="0"/>
                                          </p:val>
                                        </p:tav>
                                        <p:tav tm="100000">
                                          <p:val>
                                            <p:strVal val="#ppt_w"/>
                                          </p:val>
                                        </p:tav>
                                      </p:tavLst>
                                    </p:anim>
                                    <p:anim calcmode="lin" valueType="num">
                                      <p:cBhvr>
                                        <p:cTn id="57" dur="500" fill="hold"/>
                                        <p:tgtEl>
                                          <p:spTgt spid="18"/>
                                        </p:tgtEl>
                                        <p:attrNameLst>
                                          <p:attrName>ppt_h</p:attrName>
                                        </p:attrNameLst>
                                      </p:cBhvr>
                                      <p:tavLst>
                                        <p:tav tm="0">
                                          <p:val>
                                            <p:fltVal val="0"/>
                                          </p:val>
                                        </p:tav>
                                        <p:tav tm="100000">
                                          <p:val>
                                            <p:strVal val="#ppt_h"/>
                                          </p:val>
                                        </p:tav>
                                      </p:tavLst>
                                    </p:anim>
                                    <p:animEffect transition="in" filter="fade">
                                      <p:cBhvr>
                                        <p:cTn id="5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4" grpId="0" animBg="1"/>
      <p:bldP spid="15" grpId="0" animBg="1"/>
      <p:bldP spid="16" grpId="0" animBg="1"/>
      <p:bldP spid="10" grpId="0" animBg="1"/>
      <p:bldP spid="17" grpId="0" animBg="1"/>
      <p:bldP spid="1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79512" y="0"/>
            <a:ext cx="8712968" cy="720080"/>
          </a:xfrm>
        </p:spPr>
        <p:txBody>
          <a:bodyPr>
            <a:normAutofit lnSpcReduction="10000"/>
          </a:bodyPr>
          <a:lstStyle/>
          <a:p>
            <a:r>
              <a:rPr lang="it-IT" sz="4400" b="1" dirty="0" smtClean="0">
                <a:solidFill>
                  <a:srgbClr val="00B050"/>
                </a:solidFill>
              </a:rPr>
              <a:t>Perché non parli più con noi?</a:t>
            </a:r>
          </a:p>
          <a:p>
            <a:endParaRPr lang="it-IT" sz="4400" b="1" dirty="0">
              <a:solidFill>
                <a:srgbClr val="FF0000"/>
              </a:solidFill>
            </a:endParaRPr>
          </a:p>
        </p:txBody>
      </p:sp>
      <p:sp>
        <p:nvSpPr>
          <p:cNvPr id="7" name="Segnaposto data 6"/>
          <p:cNvSpPr>
            <a:spLocks noGrp="1"/>
          </p:cNvSpPr>
          <p:nvPr>
            <p:ph type="dt" sz="half" idx="10"/>
          </p:nvPr>
        </p:nvSpPr>
        <p:spPr/>
        <p:txBody>
          <a:bodyPr/>
          <a:lstStyle/>
          <a:p>
            <a:fld id="{3283A139-15C1-4611-A733-3C236D88F037}" type="datetime1">
              <a:rPr lang="it-IT" smtClean="0"/>
              <a:pPr/>
              <a:t>16/12/2024</a:t>
            </a:fld>
            <a:endParaRPr lang="it-IT" dirty="0"/>
          </a:p>
        </p:txBody>
      </p:sp>
      <p:sp>
        <p:nvSpPr>
          <p:cNvPr id="8" name="Segnaposto numero diapositiva 7"/>
          <p:cNvSpPr>
            <a:spLocks noGrp="1"/>
          </p:cNvSpPr>
          <p:nvPr>
            <p:ph type="sldNum" sz="quarter" idx="12"/>
          </p:nvPr>
        </p:nvSpPr>
        <p:spPr/>
        <p:txBody>
          <a:bodyPr/>
          <a:lstStyle/>
          <a:p>
            <a:fld id="{D638F805-12A6-466B-AD68-3BADDF56A04F}" type="slidenum">
              <a:rPr lang="it-IT" smtClean="0"/>
              <a:pPr/>
              <a:t>7</a:t>
            </a:fld>
            <a:endParaRPr lang="it-IT" dirty="0"/>
          </a:p>
        </p:txBody>
      </p:sp>
      <p:sp>
        <p:nvSpPr>
          <p:cNvPr id="9" name="CasellaDiTesto 8"/>
          <p:cNvSpPr txBox="1"/>
          <p:nvPr/>
        </p:nvSpPr>
        <p:spPr>
          <a:xfrm>
            <a:off x="899592" y="692696"/>
            <a:ext cx="7344816" cy="523220"/>
          </a:xfrm>
          <a:prstGeom prst="rect">
            <a:avLst/>
          </a:prstGeom>
          <a:noFill/>
        </p:spPr>
        <p:txBody>
          <a:bodyPr wrap="square" rtlCol="0">
            <a:spAutoFit/>
          </a:bodyPr>
          <a:lstStyle/>
          <a:p>
            <a:pPr algn="ctr"/>
            <a:r>
              <a:rPr lang="it-IT" sz="2800" b="1" dirty="0">
                <a:solidFill>
                  <a:srgbClr val="002060"/>
                </a:solidFill>
              </a:rPr>
              <a:t>Capitolo 2. </a:t>
            </a:r>
            <a:r>
              <a:rPr lang="it-IT" sz="2800" b="1" dirty="0" smtClean="0">
                <a:solidFill>
                  <a:srgbClr val="002060"/>
                </a:solidFill>
              </a:rPr>
              <a:t>Le fasi dell’età evolutiva </a:t>
            </a:r>
            <a:endParaRPr lang="it-IT" sz="2800" b="1" dirty="0">
              <a:solidFill>
                <a:srgbClr val="002060"/>
              </a:solidFill>
            </a:endParaRPr>
          </a:p>
        </p:txBody>
      </p:sp>
      <p:sp>
        <p:nvSpPr>
          <p:cNvPr id="17" name="Freccia a destra 16"/>
          <p:cNvSpPr/>
          <p:nvPr/>
        </p:nvSpPr>
        <p:spPr>
          <a:xfrm>
            <a:off x="251520" y="119675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smtClean="0"/>
              <a:t>La felicità dei bambini</a:t>
            </a:r>
            <a:endParaRPr lang="it-IT" b="1" dirty="0">
              <a:solidFill>
                <a:srgbClr val="FFFF00"/>
              </a:solidFill>
            </a:endParaRPr>
          </a:p>
        </p:txBody>
      </p:sp>
      <p:sp>
        <p:nvSpPr>
          <p:cNvPr id="18" name="Freccia a destra 17"/>
          <p:cNvSpPr/>
          <p:nvPr/>
        </p:nvSpPr>
        <p:spPr>
          <a:xfrm>
            <a:off x="251520" y="407707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dirty="0" smtClean="0"/>
              <a:t>I bambini hanno diritto al futuro	</a:t>
            </a:r>
            <a:endParaRPr lang="it-IT" sz="4000" dirty="0" smtClean="0">
              <a:solidFill>
                <a:schemeClr val="tx1"/>
              </a:solidFill>
              <a:latin typeface="Arial" pitchFamily="34" charset="0"/>
              <a:cs typeface="Arial" pitchFamily="34" charset="0"/>
            </a:endParaRPr>
          </a:p>
        </p:txBody>
      </p:sp>
      <p:sp>
        <p:nvSpPr>
          <p:cNvPr id="19" name="Freccia a destra 18"/>
          <p:cNvSpPr/>
          <p:nvPr/>
        </p:nvSpPr>
        <p:spPr>
          <a:xfrm>
            <a:off x="251520" y="335699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smtClean="0"/>
              <a:t>I bambini sono la felicità</a:t>
            </a:r>
            <a:r>
              <a:rPr lang="it-IT" sz="2000" dirty="0">
                <a:latin typeface="Times New Roman" panose="02020603050405020304" pitchFamily="18" charset="0"/>
                <a:ea typeface="Calibri" panose="020F0502020204030204" pitchFamily="34" charset="0"/>
                <a:cs typeface="Times New Roman" panose="02020603050405020304" pitchFamily="18" charset="0"/>
              </a:rPr>
              <a:t>	</a:t>
            </a:r>
            <a:endParaRPr lang="it-IT" sz="2000" b="1" dirty="0">
              <a:solidFill>
                <a:srgbClr val="FFFF00"/>
              </a:solidFill>
            </a:endParaRPr>
          </a:p>
        </p:txBody>
      </p:sp>
      <p:sp>
        <p:nvSpPr>
          <p:cNvPr id="23" name="Freccia a destra 22"/>
          <p:cNvSpPr/>
          <p:nvPr/>
        </p:nvSpPr>
        <p:spPr>
          <a:xfrm>
            <a:off x="251520" y="263691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smtClean="0"/>
              <a:t>La genitorialità come fonte di felicità</a:t>
            </a:r>
            <a:r>
              <a:rPr lang="it-IT" sz="2000" dirty="0">
                <a:latin typeface="Times New Roman" panose="02020603050405020304" pitchFamily="18" charset="0"/>
                <a:ea typeface="Calibri" panose="020F0502020204030204" pitchFamily="34" charset="0"/>
                <a:cs typeface="Times New Roman" panose="02020603050405020304" pitchFamily="18" charset="0"/>
              </a:rPr>
              <a:t>	</a:t>
            </a:r>
            <a:endParaRPr lang="it-IT" sz="2000" b="1" dirty="0">
              <a:solidFill>
                <a:srgbClr val="FFFF00"/>
              </a:solidFill>
            </a:endParaRPr>
          </a:p>
        </p:txBody>
      </p:sp>
      <p:sp>
        <p:nvSpPr>
          <p:cNvPr id="24" name="Freccia a destra 23"/>
          <p:cNvSpPr/>
          <p:nvPr/>
        </p:nvSpPr>
        <p:spPr>
          <a:xfrm>
            <a:off x="251520" y="191683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smtClean="0"/>
              <a:t>L’importanza del gioco nell’infanzia</a:t>
            </a:r>
            <a:endParaRPr lang="it-IT" b="1" dirty="0">
              <a:solidFill>
                <a:srgbClr val="FFFF00"/>
              </a:solidFill>
              <a:latin typeface="+mj-lt"/>
              <a:cs typeface="Times New Roman" panose="02020603050405020304" pitchFamily="18" charset="0"/>
            </a:endParaRPr>
          </a:p>
        </p:txBody>
      </p:sp>
      <p:sp>
        <p:nvSpPr>
          <p:cNvPr id="25" name="CasellaDiTesto 24">
            <a:extLst>
              <a:ext uri="{FF2B5EF4-FFF2-40B4-BE49-F238E27FC236}">
                <a16:creationId xmlns:a16="http://schemas.microsoft.com/office/drawing/2014/main" xmlns="" id="{5E4723BF-E8FE-5E58-C5AB-A489D5CA95EF}"/>
              </a:ext>
            </a:extLst>
          </p:cNvPr>
          <p:cNvSpPr txBox="1"/>
          <p:nvPr/>
        </p:nvSpPr>
        <p:spPr>
          <a:xfrm>
            <a:off x="4788024" y="1268760"/>
            <a:ext cx="4032448" cy="2492990"/>
          </a:xfrm>
          <a:prstGeom prst="rect">
            <a:avLst/>
          </a:prstGeom>
          <a:solidFill>
            <a:srgbClr val="FFFF00"/>
          </a:solidFill>
          <a:ln w="25400">
            <a:solidFill>
              <a:srgbClr val="FF0000"/>
            </a:solidFill>
          </a:ln>
        </p:spPr>
        <p:txBody>
          <a:bodyPr wrap="square" rtlCol="0">
            <a:spAutoFit/>
          </a:bodyPr>
          <a:lstStyle/>
          <a:p>
            <a:pPr algn="just"/>
            <a:r>
              <a:rPr lang="it-IT" sz="1200" b="1" dirty="0" smtClean="0"/>
              <a:t>Con l’espressione età evolutiva si intende il periodo di maggiore cambiamento dell’individuo, dove si registrano i principali mutamenti, sia dal punto di vista fisico che psicologico. L’età evolutiva non si limita all’infanzia e all’adolescenza, ma si considera tale tutta la vita dell’individuo, sino all’età senile. L’essere umano, infatti, continua ad evolvere anche in età adulta, anche se più lentamente, e questa è la ragione per la quale si considera come convenzione il periodo 0-18 anni come fulcro dell’età evolutiva. La classificazione rigida è da evitarsi dal momento che la lunghezza delle fasi della vita di un individuo può cambiare anche di molto a seconda delle condizioni soggettive della persona. </a:t>
            </a:r>
            <a:endParaRPr lang="it-IT" sz="1400" b="1" dirty="0">
              <a:latin typeface="Times New Roman" pitchFamily="18" charset="0"/>
              <a:cs typeface="Times New Roman" pitchFamily="18" charset="0"/>
            </a:endParaRPr>
          </a:p>
        </p:txBody>
      </p:sp>
      <p:sp>
        <p:nvSpPr>
          <p:cNvPr id="26" name="Freccia a destra 25"/>
          <p:cNvSpPr/>
          <p:nvPr/>
        </p:nvSpPr>
        <p:spPr>
          <a:xfrm>
            <a:off x="251520" y="479715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sz="1600" dirty="0" smtClean="0"/>
              <a:t>Dove si fa veramente famiglia c’è la felicità</a:t>
            </a:r>
            <a:endParaRPr lang="it-IT" sz="3600" dirty="0" smtClean="0">
              <a:solidFill>
                <a:schemeClr val="tx1"/>
              </a:solidFill>
              <a:latin typeface="Arial" pitchFamily="34" charset="0"/>
              <a:cs typeface="Arial" pitchFamily="34" charset="0"/>
            </a:endParaRPr>
          </a:p>
        </p:txBody>
      </p:sp>
      <p:sp>
        <p:nvSpPr>
          <p:cNvPr id="27" name="Freccia a destra 26"/>
          <p:cNvSpPr/>
          <p:nvPr/>
        </p:nvSpPr>
        <p:spPr>
          <a:xfrm>
            <a:off x="251520" y="551723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sz="1600" dirty="0" smtClean="0"/>
              <a:t>Dichiarazione universale dei diritti del fanciullo</a:t>
            </a:r>
            <a:endParaRPr lang="it-IT" sz="3600" dirty="0" smtClean="0">
              <a:solidFill>
                <a:schemeClr val="tx1"/>
              </a:solidFill>
              <a:latin typeface="Arial" pitchFamily="34" charset="0"/>
              <a:cs typeface="Arial" pitchFamily="34" charset="0"/>
            </a:endParaRPr>
          </a:p>
        </p:txBody>
      </p:sp>
      <p:pic>
        <p:nvPicPr>
          <p:cNvPr id="7171" name="Picture 3" descr="D:\Documenti\Desktop\88.jpg"/>
          <p:cNvPicPr>
            <a:picLocks noChangeAspect="1" noChangeArrowheads="1"/>
          </p:cNvPicPr>
          <p:nvPr/>
        </p:nvPicPr>
        <p:blipFill>
          <a:blip r:embed="rId2" cstate="print"/>
          <a:srcRect/>
          <a:stretch>
            <a:fillRect/>
          </a:stretch>
        </p:blipFill>
        <p:spPr bwMode="auto">
          <a:xfrm>
            <a:off x="4788024" y="3861048"/>
            <a:ext cx="4025671" cy="230425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1000"/>
                                        <p:tgtEl>
                                          <p:spTgt spid="25"/>
                                        </p:tgtEl>
                                      </p:cBhvr>
                                    </p:animEffect>
                                    <p:anim calcmode="lin" valueType="num">
                                      <p:cBhvr>
                                        <p:cTn id="8" dur="1000" fill="hold"/>
                                        <p:tgtEl>
                                          <p:spTgt spid="25"/>
                                        </p:tgtEl>
                                        <p:attrNameLst>
                                          <p:attrName>ppt_x</p:attrName>
                                        </p:attrNameLst>
                                      </p:cBhvr>
                                      <p:tavLst>
                                        <p:tav tm="0">
                                          <p:val>
                                            <p:strVal val="#ppt_x"/>
                                          </p:val>
                                        </p:tav>
                                        <p:tav tm="100000">
                                          <p:val>
                                            <p:strVal val="#ppt_x"/>
                                          </p:val>
                                        </p:tav>
                                      </p:tavLst>
                                    </p:anim>
                                    <p:anim calcmode="lin" valueType="num">
                                      <p:cBhvr>
                                        <p:cTn id="9"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7"/>
                                        </p:tgtEl>
                                        <p:attrNameLst>
                                          <p:attrName>style.visibility</p:attrName>
                                        </p:attrNameLst>
                                      </p:cBhvr>
                                      <p:to>
                                        <p:strVal val="visible"/>
                                      </p:to>
                                    </p:set>
                                    <p:anim calcmode="lin" valueType="num">
                                      <p:cBhvr>
                                        <p:cTn id="14" dur="500" fill="hold"/>
                                        <p:tgtEl>
                                          <p:spTgt spid="17"/>
                                        </p:tgtEl>
                                        <p:attrNameLst>
                                          <p:attrName>ppt_w</p:attrName>
                                        </p:attrNameLst>
                                      </p:cBhvr>
                                      <p:tavLst>
                                        <p:tav tm="0">
                                          <p:val>
                                            <p:fltVal val="0"/>
                                          </p:val>
                                        </p:tav>
                                        <p:tav tm="100000">
                                          <p:val>
                                            <p:strVal val="#ppt_w"/>
                                          </p:val>
                                        </p:tav>
                                      </p:tavLst>
                                    </p:anim>
                                    <p:anim calcmode="lin" valueType="num">
                                      <p:cBhvr>
                                        <p:cTn id="15" dur="500" fill="hold"/>
                                        <p:tgtEl>
                                          <p:spTgt spid="17"/>
                                        </p:tgtEl>
                                        <p:attrNameLst>
                                          <p:attrName>ppt_h</p:attrName>
                                        </p:attrNameLst>
                                      </p:cBhvr>
                                      <p:tavLst>
                                        <p:tav tm="0">
                                          <p:val>
                                            <p:fltVal val="0"/>
                                          </p:val>
                                        </p:tav>
                                        <p:tav tm="100000">
                                          <p:val>
                                            <p:strVal val="#ppt_h"/>
                                          </p:val>
                                        </p:tav>
                                      </p:tavLst>
                                    </p:anim>
                                    <p:animEffect transition="in" filter="fade">
                                      <p:cBhvr>
                                        <p:cTn id="16" dur="500"/>
                                        <p:tgtEl>
                                          <p:spTgt spid="1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anim calcmode="lin" valueType="num">
                                      <p:cBhvr>
                                        <p:cTn id="21" dur="500" fill="hold"/>
                                        <p:tgtEl>
                                          <p:spTgt spid="24"/>
                                        </p:tgtEl>
                                        <p:attrNameLst>
                                          <p:attrName>ppt_w</p:attrName>
                                        </p:attrNameLst>
                                      </p:cBhvr>
                                      <p:tavLst>
                                        <p:tav tm="0">
                                          <p:val>
                                            <p:fltVal val="0"/>
                                          </p:val>
                                        </p:tav>
                                        <p:tav tm="100000">
                                          <p:val>
                                            <p:strVal val="#ppt_w"/>
                                          </p:val>
                                        </p:tav>
                                      </p:tavLst>
                                    </p:anim>
                                    <p:anim calcmode="lin" valueType="num">
                                      <p:cBhvr>
                                        <p:cTn id="22" dur="500" fill="hold"/>
                                        <p:tgtEl>
                                          <p:spTgt spid="24"/>
                                        </p:tgtEl>
                                        <p:attrNameLst>
                                          <p:attrName>ppt_h</p:attrName>
                                        </p:attrNameLst>
                                      </p:cBhvr>
                                      <p:tavLst>
                                        <p:tav tm="0">
                                          <p:val>
                                            <p:fltVal val="0"/>
                                          </p:val>
                                        </p:tav>
                                        <p:tav tm="100000">
                                          <p:val>
                                            <p:strVal val="#ppt_h"/>
                                          </p:val>
                                        </p:tav>
                                      </p:tavLst>
                                    </p:anim>
                                    <p:animEffect transition="in" filter="fade">
                                      <p:cBhvr>
                                        <p:cTn id="23" dur="500"/>
                                        <p:tgtEl>
                                          <p:spTgt spid="24"/>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3"/>
                                        </p:tgtEl>
                                        <p:attrNameLst>
                                          <p:attrName>style.visibility</p:attrName>
                                        </p:attrNameLst>
                                      </p:cBhvr>
                                      <p:to>
                                        <p:strVal val="visible"/>
                                      </p:to>
                                    </p:set>
                                    <p:anim calcmode="lin" valueType="num">
                                      <p:cBhvr>
                                        <p:cTn id="28" dur="500" fill="hold"/>
                                        <p:tgtEl>
                                          <p:spTgt spid="23"/>
                                        </p:tgtEl>
                                        <p:attrNameLst>
                                          <p:attrName>ppt_w</p:attrName>
                                        </p:attrNameLst>
                                      </p:cBhvr>
                                      <p:tavLst>
                                        <p:tav tm="0">
                                          <p:val>
                                            <p:fltVal val="0"/>
                                          </p:val>
                                        </p:tav>
                                        <p:tav tm="100000">
                                          <p:val>
                                            <p:strVal val="#ppt_w"/>
                                          </p:val>
                                        </p:tav>
                                      </p:tavLst>
                                    </p:anim>
                                    <p:anim calcmode="lin" valueType="num">
                                      <p:cBhvr>
                                        <p:cTn id="29" dur="500" fill="hold"/>
                                        <p:tgtEl>
                                          <p:spTgt spid="23"/>
                                        </p:tgtEl>
                                        <p:attrNameLst>
                                          <p:attrName>ppt_h</p:attrName>
                                        </p:attrNameLst>
                                      </p:cBhvr>
                                      <p:tavLst>
                                        <p:tav tm="0">
                                          <p:val>
                                            <p:fltVal val="0"/>
                                          </p:val>
                                        </p:tav>
                                        <p:tav tm="100000">
                                          <p:val>
                                            <p:strVal val="#ppt_h"/>
                                          </p:val>
                                        </p:tav>
                                      </p:tavLst>
                                    </p:anim>
                                    <p:animEffect transition="in" filter="fade">
                                      <p:cBhvr>
                                        <p:cTn id="30" dur="500"/>
                                        <p:tgtEl>
                                          <p:spTgt spid="23"/>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p:cTn id="35" dur="500" fill="hold"/>
                                        <p:tgtEl>
                                          <p:spTgt spid="19"/>
                                        </p:tgtEl>
                                        <p:attrNameLst>
                                          <p:attrName>ppt_w</p:attrName>
                                        </p:attrNameLst>
                                      </p:cBhvr>
                                      <p:tavLst>
                                        <p:tav tm="0">
                                          <p:val>
                                            <p:fltVal val="0"/>
                                          </p:val>
                                        </p:tav>
                                        <p:tav tm="100000">
                                          <p:val>
                                            <p:strVal val="#ppt_w"/>
                                          </p:val>
                                        </p:tav>
                                      </p:tavLst>
                                    </p:anim>
                                    <p:anim calcmode="lin" valueType="num">
                                      <p:cBhvr>
                                        <p:cTn id="36" dur="500" fill="hold"/>
                                        <p:tgtEl>
                                          <p:spTgt spid="19"/>
                                        </p:tgtEl>
                                        <p:attrNameLst>
                                          <p:attrName>ppt_h</p:attrName>
                                        </p:attrNameLst>
                                      </p:cBhvr>
                                      <p:tavLst>
                                        <p:tav tm="0">
                                          <p:val>
                                            <p:fltVal val="0"/>
                                          </p:val>
                                        </p:tav>
                                        <p:tav tm="100000">
                                          <p:val>
                                            <p:strVal val="#ppt_h"/>
                                          </p:val>
                                        </p:tav>
                                      </p:tavLst>
                                    </p:anim>
                                    <p:animEffect transition="in" filter="fade">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 calcmode="lin" valueType="num">
                                      <p:cBhvr>
                                        <p:cTn id="42" dur="500" fill="hold"/>
                                        <p:tgtEl>
                                          <p:spTgt spid="18"/>
                                        </p:tgtEl>
                                        <p:attrNameLst>
                                          <p:attrName>ppt_w</p:attrName>
                                        </p:attrNameLst>
                                      </p:cBhvr>
                                      <p:tavLst>
                                        <p:tav tm="0">
                                          <p:val>
                                            <p:fltVal val="0"/>
                                          </p:val>
                                        </p:tav>
                                        <p:tav tm="100000">
                                          <p:val>
                                            <p:strVal val="#ppt_w"/>
                                          </p:val>
                                        </p:tav>
                                      </p:tavLst>
                                    </p:anim>
                                    <p:anim calcmode="lin" valueType="num">
                                      <p:cBhvr>
                                        <p:cTn id="43" dur="500" fill="hold"/>
                                        <p:tgtEl>
                                          <p:spTgt spid="18"/>
                                        </p:tgtEl>
                                        <p:attrNameLst>
                                          <p:attrName>ppt_h</p:attrName>
                                        </p:attrNameLst>
                                      </p:cBhvr>
                                      <p:tavLst>
                                        <p:tav tm="0">
                                          <p:val>
                                            <p:fltVal val="0"/>
                                          </p:val>
                                        </p:tav>
                                        <p:tav tm="100000">
                                          <p:val>
                                            <p:strVal val="#ppt_h"/>
                                          </p:val>
                                        </p:tav>
                                      </p:tavLst>
                                    </p:anim>
                                    <p:animEffect transition="in" filter="fade">
                                      <p:cBhvr>
                                        <p:cTn id="44" dur="500"/>
                                        <p:tgtEl>
                                          <p:spTgt spid="18"/>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27"/>
                                        </p:tgtEl>
                                        <p:attrNameLst>
                                          <p:attrName>style.visibility</p:attrName>
                                        </p:attrNameLst>
                                      </p:cBhvr>
                                      <p:to>
                                        <p:strVal val="visible"/>
                                      </p:to>
                                    </p:set>
                                    <p:anim calcmode="lin" valueType="num">
                                      <p:cBhvr>
                                        <p:cTn id="56" dur="500" fill="hold"/>
                                        <p:tgtEl>
                                          <p:spTgt spid="27"/>
                                        </p:tgtEl>
                                        <p:attrNameLst>
                                          <p:attrName>ppt_w</p:attrName>
                                        </p:attrNameLst>
                                      </p:cBhvr>
                                      <p:tavLst>
                                        <p:tav tm="0">
                                          <p:val>
                                            <p:fltVal val="0"/>
                                          </p:val>
                                        </p:tav>
                                        <p:tav tm="100000">
                                          <p:val>
                                            <p:strVal val="#ppt_w"/>
                                          </p:val>
                                        </p:tav>
                                      </p:tavLst>
                                    </p:anim>
                                    <p:anim calcmode="lin" valueType="num">
                                      <p:cBhvr>
                                        <p:cTn id="57" dur="500" fill="hold"/>
                                        <p:tgtEl>
                                          <p:spTgt spid="27"/>
                                        </p:tgtEl>
                                        <p:attrNameLst>
                                          <p:attrName>ppt_h</p:attrName>
                                        </p:attrNameLst>
                                      </p:cBhvr>
                                      <p:tavLst>
                                        <p:tav tm="0">
                                          <p:val>
                                            <p:fltVal val="0"/>
                                          </p:val>
                                        </p:tav>
                                        <p:tav tm="100000">
                                          <p:val>
                                            <p:strVal val="#ppt_h"/>
                                          </p:val>
                                        </p:tav>
                                      </p:tavLst>
                                    </p:anim>
                                    <p:animEffect transition="in" filter="fade">
                                      <p:cBhvr>
                                        <p:cTn id="5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3" grpId="0" animBg="1"/>
      <p:bldP spid="24" grpId="0" animBg="1"/>
      <p:bldP spid="25" grpId="0" animBg="1"/>
      <p:bldP spid="26" grpId="0" animBg="1"/>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79512" y="0"/>
            <a:ext cx="8712968" cy="720080"/>
          </a:xfrm>
        </p:spPr>
        <p:txBody>
          <a:bodyPr>
            <a:normAutofit lnSpcReduction="10000"/>
          </a:bodyPr>
          <a:lstStyle/>
          <a:p>
            <a:r>
              <a:rPr lang="it-IT" sz="4400" b="1" dirty="0" smtClean="0">
                <a:solidFill>
                  <a:srgbClr val="00B050"/>
                </a:solidFill>
              </a:rPr>
              <a:t>Perché non parli più con noi?</a:t>
            </a:r>
          </a:p>
          <a:p>
            <a:endParaRPr lang="it-IT" sz="4400" b="1" dirty="0">
              <a:solidFill>
                <a:srgbClr val="FF0000"/>
              </a:solidFill>
            </a:endParaRPr>
          </a:p>
        </p:txBody>
      </p:sp>
      <p:sp>
        <p:nvSpPr>
          <p:cNvPr id="7" name="Segnaposto data 6"/>
          <p:cNvSpPr>
            <a:spLocks noGrp="1"/>
          </p:cNvSpPr>
          <p:nvPr>
            <p:ph type="dt" sz="half" idx="10"/>
          </p:nvPr>
        </p:nvSpPr>
        <p:spPr/>
        <p:txBody>
          <a:bodyPr/>
          <a:lstStyle/>
          <a:p>
            <a:fld id="{3283A139-15C1-4611-A733-3C236D88F037}" type="datetime1">
              <a:rPr lang="it-IT" smtClean="0"/>
              <a:pPr/>
              <a:t>16/12/2024</a:t>
            </a:fld>
            <a:endParaRPr lang="it-IT" dirty="0"/>
          </a:p>
        </p:txBody>
      </p:sp>
      <p:sp>
        <p:nvSpPr>
          <p:cNvPr id="8" name="Segnaposto numero diapositiva 7"/>
          <p:cNvSpPr>
            <a:spLocks noGrp="1"/>
          </p:cNvSpPr>
          <p:nvPr>
            <p:ph type="sldNum" sz="quarter" idx="12"/>
          </p:nvPr>
        </p:nvSpPr>
        <p:spPr/>
        <p:txBody>
          <a:bodyPr/>
          <a:lstStyle/>
          <a:p>
            <a:fld id="{D638F805-12A6-466B-AD68-3BADDF56A04F}" type="slidenum">
              <a:rPr lang="it-IT" smtClean="0"/>
              <a:pPr/>
              <a:t>8</a:t>
            </a:fld>
            <a:endParaRPr lang="it-IT" dirty="0"/>
          </a:p>
        </p:txBody>
      </p:sp>
      <p:sp>
        <p:nvSpPr>
          <p:cNvPr id="9" name="CasellaDiTesto 8"/>
          <p:cNvSpPr txBox="1"/>
          <p:nvPr/>
        </p:nvSpPr>
        <p:spPr>
          <a:xfrm>
            <a:off x="899592" y="692696"/>
            <a:ext cx="7344816" cy="523220"/>
          </a:xfrm>
          <a:prstGeom prst="rect">
            <a:avLst/>
          </a:prstGeom>
          <a:noFill/>
        </p:spPr>
        <p:txBody>
          <a:bodyPr wrap="square" rtlCol="0">
            <a:spAutoFit/>
          </a:bodyPr>
          <a:lstStyle/>
          <a:p>
            <a:pPr algn="ctr"/>
            <a:r>
              <a:rPr lang="it-IT" sz="2800" b="1" dirty="0">
                <a:solidFill>
                  <a:srgbClr val="002060"/>
                </a:solidFill>
              </a:rPr>
              <a:t>Capitolo </a:t>
            </a:r>
            <a:r>
              <a:rPr lang="it-IT" sz="2800" b="1" dirty="0" smtClean="0">
                <a:solidFill>
                  <a:srgbClr val="002060"/>
                </a:solidFill>
              </a:rPr>
              <a:t>3. L’arrivo della preadolescenza</a:t>
            </a:r>
            <a:endParaRPr lang="it-IT" sz="2800" b="1" dirty="0">
              <a:solidFill>
                <a:srgbClr val="002060"/>
              </a:solidFill>
            </a:endParaRPr>
          </a:p>
        </p:txBody>
      </p:sp>
      <p:sp>
        <p:nvSpPr>
          <p:cNvPr id="18" name="Freccia a destra 17"/>
          <p:cNvSpPr/>
          <p:nvPr/>
        </p:nvSpPr>
        <p:spPr>
          <a:xfrm>
            <a:off x="251520" y="119675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dirty="0" smtClean="0"/>
              <a:t>Età di grandi cambiamenti	</a:t>
            </a:r>
            <a:endParaRPr lang="it-IT" sz="1600" b="1" dirty="0">
              <a:solidFill>
                <a:srgbClr val="FFFF00"/>
              </a:solidFill>
            </a:endParaRPr>
          </a:p>
        </p:txBody>
      </p:sp>
      <p:sp>
        <p:nvSpPr>
          <p:cNvPr id="19" name="Freccia a destra 18"/>
          <p:cNvSpPr/>
          <p:nvPr/>
        </p:nvSpPr>
        <p:spPr>
          <a:xfrm>
            <a:off x="251520" y="407707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dirty="0" smtClean="0"/>
              <a:t>La fatica di crescere</a:t>
            </a:r>
            <a:endParaRPr lang="it-IT" sz="4000" dirty="0" smtClean="0">
              <a:solidFill>
                <a:schemeClr val="tx1"/>
              </a:solidFill>
              <a:latin typeface="Arial" pitchFamily="34" charset="0"/>
              <a:cs typeface="Arial" pitchFamily="34" charset="0"/>
            </a:endParaRPr>
          </a:p>
        </p:txBody>
      </p:sp>
      <p:sp>
        <p:nvSpPr>
          <p:cNvPr id="23" name="Freccia a destra 22"/>
          <p:cNvSpPr/>
          <p:nvPr/>
        </p:nvSpPr>
        <p:spPr>
          <a:xfrm>
            <a:off x="251520" y="335699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smtClean="0"/>
              <a:t>L’età delle grandi migrazioni</a:t>
            </a:r>
            <a:r>
              <a:rPr lang="it-IT" sz="2000" dirty="0">
                <a:latin typeface="Times New Roman" panose="02020603050405020304" pitchFamily="18" charset="0"/>
                <a:ea typeface="Calibri" panose="020F0502020204030204" pitchFamily="34" charset="0"/>
                <a:cs typeface="Times New Roman" panose="02020603050405020304" pitchFamily="18" charset="0"/>
              </a:rPr>
              <a:t>	</a:t>
            </a:r>
            <a:endParaRPr lang="it-IT" sz="2000" b="1" dirty="0">
              <a:solidFill>
                <a:srgbClr val="FFFF00"/>
              </a:solidFill>
            </a:endParaRPr>
          </a:p>
        </p:txBody>
      </p:sp>
      <p:sp>
        <p:nvSpPr>
          <p:cNvPr id="24" name="Freccia a destra 23"/>
          <p:cNvSpPr/>
          <p:nvPr/>
        </p:nvSpPr>
        <p:spPr>
          <a:xfrm>
            <a:off x="251520" y="263691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smtClean="0"/>
              <a:t>Non più bambini ma non ancora adulti</a:t>
            </a:r>
            <a:endParaRPr lang="it-IT" sz="2000" b="1" dirty="0">
              <a:solidFill>
                <a:srgbClr val="FFFF00"/>
              </a:solidFill>
            </a:endParaRPr>
          </a:p>
        </p:txBody>
      </p:sp>
      <p:sp>
        <p:nvSpPr>
          <p:cNvPr id="25" name="Freccia a destra 24"/>
          <p:cNvSpPr/>
          <p:nvPr/>
        </p:nvSpPr>
        <p:spPr>
          <a:xfrm>
            <a:off x="251520" y="191683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dirty="0" smtClean="0"/>
              <a:t>L’arte di educare	</a:t>
            </a:r>
            <a:endParaRPr lang="it-IT" sz="1600" b="1" dirty="0">
              <a:solidFill>
                <a:srgbClr val="FFFF00"/>
              </a:solidFill>
              <a:latin typeface="+mj-lt"/>
              <a:cs typeface="Times New Roman" panose="02020603050405020304" pitchFamily="18" charset="0"/>
            </a:endParaRPr>
          </a:p>
        </p:txBody>
      </p:sp>
      <p:sp>
        <p:nvSpPr>
          <p:cNvPr id="26" name="CasellaDiTesto 25">
            <a:extLst>
              <a:ext uri="{FF2B5EF4-FFF2-40B4-BE49-F238E27FC236}">
                <a16:creationId xmlns:a16="http://schemas.microsoft.com/office/drawing/2014/main" xmlns="" id="{5E4723BF-E8FE-5E58-C5AB-A489D5CA95EF}"/>
              </a:ext>
            </a:extLst>
          </p:cNvPr>
          <p:cNvSpPr txBox="1"/>
          <p:nvPr/>
        </p:nvSpPr>
        <p:spPr>
          <a:xfrm>
            <a:off x="4788024" y="1268760"/>
            <a:ext cx="4032448" cy="2862322"/>
          </a:xfrm>
          <a:prstGeom prst="rect">
            <a:avLst/>
          </a:prstGeom>
          <a:solidFill>
            <a:srgbClr val="FFFF00"/>
          </a:solidFill>
          <a:ln w="25400">
            <a:solidFill>
              <a:srgbClr val="FF0000"/>
            </a:solidFill>
          </a:ln>
        </p:spPr>
        <p:txBody>
          <a:bodyPr wrap="square" rtlCol="0">
            <a:spAutoFit/>
          </a:bodyPr>
          <a:lstStyle/>
          <a:p>
            <a:pPr algn="just"/>
            <a:r>
              <a:rPr lang="it-IT" sz="1200" b="1" dirty="0" smtClean="0"/>
              <a:t>Un  picco di crescita, particolarmente intensa e multifattoriale, è quello che devono affrontare i ragazzi/e, e che va sotto il nome di preadolescenza. In questo capitolo, dedicato proprio all’arrivo di questo periodo evolutivo dei ragazzi/e, cercheremo di analizzare: i principali cambiamenti che avvengono, spesso in modo inconscio e problematico; il comportamento dei genitori e degli altri educatori per accompagnare e sostenere gli ex-bambini durante questa delicata fase di passaggio.</a:t>
            </a:r>
          </a:p>
          <a:p>
            <a:pPr algn="just"/>
            <a:r>
              <a:rPr lang="it-IT" sz="1200" b="1" dirty="0" smtClean="0"/>
              <a:t>Incominciamo col dire che “La preadolescenza è quella fase di vita della persona che va dai 10 ai 14 anni circa e che corrisponde grosso modo al tempo della scuola media. Collocandosi tra l’infanzia e l’adolescenza è stata considerata più tradizionalmente come epoca di transizione e per questo meno trattata nei suoi bisogni caratteristici.</a:t>
            </a:r>
            <a:endParaRPr lang="it-IT" sz="1400" b="1" dirty="0">
              <a:latin typeface="Times New Roman" pitchFamily="18" charset="0"/>
              <a:cs typeface="Times New Roman" pitchFamily="18" charset="0"/>
            </a:endParaRPr>
          </a:p>
        </p:txBody>
      </p:sp>
      <p:sp>
        <p:nvSpPr>
          <p:cNvPr id="27" name="Freccia a destra 26"/>
          <p:cNvSpPr/>
          <p:nvPr/>
        </p:nvSpPr>
        <p:spPr>
          <a:xfrm>
            <a:off x="251520" y="479715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endParaRPr lang="it-IT" sz="1600" dirty="0" smtClean="0"/>
          </a:p>
          <a:p>
            <a:pPr lvl="0" eaLnBrk="0" fontAlgn="base" hangingPunct="0">
              <a:spcBef>
                <a:spcPct val="0"/>
              </a:spcBef>
              <a:spcAft>
                <a:spcPct val="0"/>
              </a:spcAft>
            </a:pPr>
            <a:r>
              <a:rPr lang="it-IT" sz="1600" dirty="0" smtClean="0"/>
              <a:t>Le difficili relazioni con gli adulti			</a:t>
            </a:r>
            <a:endParaRPr lang="it-IT" sz="3600" dirty="0" smtClean="0">
              <a:solidFill>
                <a:schemeClr val="tx1"/>
              </a:solidFill>
              <a:latin typeface="Arial" pitchFamily="34" charset="0"/>
              <a:cs typeface="Arial" pitchFamily="34" charset="0"/>
            </a:endParaRPr>
          </a:p>
        </p:txBody>
      </p:sp>
      <p:sp>
        <p:nvSpPr>
          <p:cNvPr id="28" name="Freccia a destra 27"/>
          <p:cNvSpPr/>
          <p:nvPr/>
        </p:nvSpPr>
        <p:spPr>
          <a:xfrm>
            <a:off x="251520" y="551723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dirty="0" smtClean="0"/>
              <a:t>Il bisogno dell’autorità</a:t>
            </a:r>
            <a:endParaRPr lang="it-IT" sz="4000" dirty="0" smtClean="0">
              <a:solidFill>
                <a:schemeClr val="tx1"/>
              </a:solidFill>
              <a:latin typeface="Arial" pitchFamily="34" charset="0"/>
              <a:cs typeface="Arial" pitchFamily="34" charset="0"/>
            </a:endParaRPr>
          </a:p>
        </p:txBody>
      </p:sp>
      <p:pic>
        <p:nvPicPr>
          <p:cNvPr id="5122" name="Picture 2" descr="D:\Documenti\Desktop\5.jpg"/>
          <p:cNvPicPr>
            <a:picLocks noChangeAspect="1" noChangeArrowheads="1"/>
          </p:cNvPicPr>
          <p:nvPr/>
        </p:nvPicPr>
        <p:blipFill>
          <a:blip r:embed="rId2" cstate="print"/>
          <a:srcRect/>
          <a:stretch>
            <a:fillRect/>
          </a:stretch>
        </p:blipFill>
        <p:spPr bwMode="auto">
          <a:xfrm>
            <a:off x="4788025" y="4221088"/>
            <a:ext cx="4032448" cy="180020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1000"/>
                                        <p:tgtEl>
                                          <p:spTgt spid="26"/>
                                        </p:tgtEl>
                                      </p:cBhvr>
                                    </p:animEffect>
                                    <p:anim calcmode="lin" valueType="num">
                                      <p:cBhvr>
                                        <p:cTn id="8" dur="1000" fill="hold"/>
                                        <p:tgtEl>
                                          <p:spTgt spid="26"/>
                                        </p:tgtEl>
                                        <p:attrNameLst>
                                          <p:attrName>ppt_x</p:attrName>
                                        </p:attrNameLst>
                                      </p:cBhvr>
                                      <p:tavLst>
                                        <p:tav tm="0">
                                          <p:val>
                                            <p:strVal val="#ppt_x"/>
                                          </p:val>
                                        </p:tav>
                                        <p:tav tm="100000">
                                          <p:val>
                                            <p:strVal val="#ppt_x"/>
                                          </p:val>
                                        </p:tav>
                                      </p:tavLst>
                                    </p:anim>
                                    <p:anim calcmode="lin" valueType="num">
                                      <p:cBhvr>
                                        <p:cTn id="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500" fill="hold"/>
                                        <p:tgtEl>
                                          <p:spTgt spid="18"/>
                                        </p:tgtEl>
                                        <p:attrNameLst>
                                          <p:attrName>ppt_w</p:attrName>
                                        </p:attrNameLst>
                                      </p:cBhvr>
                                      <p:tavLst>
                                        <p:tav tm="0">
                                          <p:val>
                                            <p:fltVal val="0"/>
                                          </p:val>
                                        </p:tav>
                                        <p:tav tm="100000">
                                          <p:val>
                                            <p:strVal val="#ppt_w"/>
                                          </p:val>
                                        </p:tav>
                                      </p:tavLst>
                                    </p:anim>
                                    <p:anim calcmode="lin" valueType="num">
                                      <p:cBhvr>
                                        <p:cTn id="15" dur="500" fill="hold"/>
                                        <p:tgtEl>
                                          <p:spTgt spid="18"/>
                                        </p:tgtEl>
                                        <p:attrNameLst>
                                          <p:attrName>ppt_h</p:attrName>
                                        </p:attrNameLst>
                                      </p:cBhvr>
                                      <p:tavLst>
                                        <p:tav tm="0">
                                          <p:val>
                                            <p:fltVal val="0"/>
                                          </p:val>
                                        </p:tav>
                                        <p:tav tm="100000">
                                          <p:val>
                                            <p:strVal val="#ppt_h"/>
                                          </p:val>
                                        </p:tav>
                                      </p:tavLst>
                                    </p:anim>
                                    <p:animEffect transition="in" filter="fade">
                                      <p:cBhvr>
                                        <p:cTn id="16" dur="5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5"/>
                                        </p:tgtEl>
                                        <p:attrNameLst>
                                          <p:attrName>style.visibility</p:attrName>
                                        </p:attrNameLst>
                                      </p:cBhvr>
                                      <p:to>
                                        <p:strVal val="visible"/>
                                      </p:to>
                                    </p:set>
                                    <p:anim calcmode="lin" valueType="num">
                                      <p:cBhvr>
                                        <p:cTn id="21" dur="500" fill="hold"/>
                                        <p:tgtEl>
                                          <p:spTgt spid="25"/>
                                        </p:tgtEl>
                                        <p:attrNameLst>
                                          <p:attrName>ppt_w</p:attrName>
                                        </p:attrNameLst>
                                      </p:cBhvr>
                                      <p:tavLst>
                                        <p:tav tm="0">
                                          <p:val>
                                            <p:fltVal val="0"/>
                                          </p:val>
                                        </p:tav>
                                        <p:tav tm="100000">
                                          <p:val>
                                            <p:strVal val="#ppt_w"/>
                                          </p:val>
                                        </p:tav>
                                      </p:tavLst>
                                    </p:anim>
                                    <p:anim calcmode="lin" valueType="num">
                                      <p:cBhvr>
                                        <p:cTn id="22" dur="500" fill="hold"/>
                                        <p:tgtEl>
                                          <p:spTgt spid="25"/>
                                        </p:tgtEl>
                                        <p:attrNameLst>
                                          <p:attrName>ppt_h</p:attrName>
                                        </p:attrNameLst>
                                      </p:cBhvr>
                                      <p:tavLst>
                                        <p:tav tm="0">
                                          <p:val>
                                            <p:fltVal val="0"/>
                                          </p:val>
                                        </p:tav>
                                        <p:tav tm="100000">
                                          <p:val>
                                            <p:strVal val="#ppt_h"/>
                                          </p:val>
                                        </p:tav>
                                      </p:tavLst>
                                    </p:anim>
                                    <p:animEffect transition="in" filter="fade">
                                      <p:cBhvr>
                                        <p:cTn id="23" dur="500"/>
                                        <p:tgtEl>
                                          <p:spTgt spid="25"/>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4"/>
                                        </p:tgtEl>
                                        <p:attrNameLst>
                                          <p:attrName>style.visibility</p:attrName>
                                        </p:attrNameLst>
                                      </p:cBhvr>
                                      <p:to>
                                        <p:strVal val="visible"/>
                                      </p:to>
                                    </p:set>
                                    <p:anim calcmode="lin" valueType="num">
                                      <p:cBhvr>
                                        <p:cTn id="28" dur="500" fill="hold"/>
                                        <p:tgtEl>
                                          <p:spTgt spid="24"/>
                                        </p:tgtEl>
                                        <p:attrNameLst>
                                          <p:attrName>ppt_w</p:attrName>
                                        </p:attrNameLst>
                                      </p:cBhvr>
                                      <p:tavLst>
                                        <p:tav tm="0">
                                          <p:val>
                                            <p:fltVal val="0"/>
                                          </p:val>
                                        </p:tav>
                                        <p:tav tm="100000">
                                          <p:val>
                                            <p:strVal val="#ppt_w"/>
                                          </p:val>
                                        </p:tav>
                                      </p:tavLst>
                                    </p:anim>
                                    <p:anim calcmode="lin" valueType="num">
                                      <p:cBhvr>
                                        <p:cTn id="29" dur="500" fill="hold"/>
                                        <p:tgtEl>
                                          <p:spTgt spid="24"/>
                                        </p:tgtEl>
                                        <p:attrNameLst>
                                          <p:attrName>ppt_h</p:attrName>
                                        </p:attrNameLst>
                                      </p:cBhvr>
                                      <p:tavLst>
                                        <p:tav tm="0">
                                          <p:val>
                                            <p:fltVal val="0"/>
                                          </p:val>
                                        </p:tav>
                                        <p:tav tm="100000">
                                          <p:val>
                                            <p:strVal val="#ppt_h"/>
                                          </p:val>
                                        </p:tav>
                                      </p:tavLst>
                                    </p:anim>
                                    <p:animEffect transition="in" filter="fade">
                                      <p:cBhvr>
                                        <p:cTn id="30" dur="500"/>
                                        <p:tgtEl>
                                          <p:spTgt spid="24"/>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anim calcmode="lin" valueType="num">
                                      <p:cBhvr>
                                        <p:cTn id="35" dur="500" fill="hold"/>
                                        <p:tgtEl>
                                          <p:spTgt spid="23"/>
                                        </p:tgtEl>
                                        <p:attrNameLst>
                                          <p:attrName>ppt_w</p:attrName>
                                        </p:attrNameLst>
                                      </p:cBhvr>
                                      <p:tavLst>
                                        <p:tav tm="0">
                                          <p:val>
                                            <p:fltVal val="0"/>
                                          </p:val>
                                        </p:tav>
                                        <p:tav tm="100000">
                                          <p:val>
                                            <p:strVal val="#ppt_w"/>
                                          </p:val>
                                        </p:tav>
                                      </p:tavLst>
                                    </p:anim>
                                    <p:anim calcmode="lin" valueType="num">
                                      <p:cBhvr>
                                        <p:cTn id="36" dur="500" fill="hold"/>
                                        <p:tgtEl>
                                          <p:spTgt spid="23"/>
                                        </p:tgtEl>
                                        <p:attrNameLst>
                                          <p:attrName>ppt_h</p:attrName>
                                        </p:attrNameLst>
                                      </p:cBhvr>
                                      <p:tavLst>
                                        <p:tav tm="0">
                                          <p:val>
                                            <p:fltVal val="0"/>
                                          </p:val>
                                        </p:tav>
                                        <p:tav tm="100000">
                                          <p:val>
                                            <p:strVal val="#ppt_h"/>
                                          </p:val>
                                        </p:tav>
                                      </p:tavLst>
                                    </p:anim>
                                    <p:animEffect transition="in" filter="fade">
                                      <p:cBhvr>
                                        <p:cTn id="37" dur="500"/>
                                        <p:tgtEl>
                                          <p:spTgt spid="23"/>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 calcmode="lin" valueType="num">
                                      <p:cBhvr>
                                        <p:cTn id="42" dur="500" fill="hold"/>
                                        <p:tgtEl>
                                          <p:spTgt spid="19"/>
                                        </p:tgtEl>
                                        <p:attrNameLst>
                                          <p:attrName>ppt_w</p:attrName>
                                        </p:attrNameLst>
                                      </p:cBhvr>
                                      <p:tavLst>
                                        <p:tav tm="0">
                                          <p:val>
                                            <p:fltVal val="0"/>
                                          </p:val>
                                        </p:tav>
                                        <p:tav tm="100000">
                                          <p:val>
                                            <p:strVal val="#ppt_w"/>
                                          </p:val>
                                        </p:tav>
                                      </p:tavLst>
                                    </p:anim>
                                    <p:anim calcmode="lin" valueType="num">
                                      <p:cBhvr>
                                        <p:cTn id="43" dur="500" fill="hold"/>
                                        <p:tgtEl>
                                          <p:spTgt spid="19"/>
                                        </p:tgtEl>
                                        <p:attrNameLst>
                                          <p:attrName>ppt_h</p:attrName>
                                        </p:attrNameLst>
                                      </p:cBhvr>
                                      <p:tavLst>
                                        <p:tav tm="0">
                                          <p:val>
                                            <p:fltVal val="0"/>
                                          </p:val>
                                        </p:tav>
                                        <p:tav tm="100000">
                                          <p:val>
                                            <p:strVal val="#ppt_h"/>
                                          </p:val>
                                        </p:tav>
                                      </p:tavLst>
                                    </p:anim>
                                    <p:animEffect transition="in" filter="fade">
                                      <p:cBhvr>
                                        <p:cTn id="44" dur="500"/>
                                        <p:tgtEl>
                                          <p:spTgt spid="19"/>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p:cTn id="49" dur="500" fill="hold"/>
                                        <p:tgtEl>
                                          <p:spTgt spid="27"/>
                                        </p:tgtEl>
                                        <p:attrNameLst>
                                          <p:attrName>ppt_w</p:attrName>
                                        </p:attrNameLst>
                                      </p:cBhvr>
                                      <p:tavLst>
                                        <p:tav tm="0">
                                          <p:val>
                                            <p:fltVal val="0"/>
                                          </p:val>
                                        </p:tav>
                                        <p:tav tm="100000">
                                          <p:val>
                                            <p:strVal val="#ppt_w"/>
                                          </p:val>
                                        </p:tav>
                                      </p:tavLst>
                                    </p:anim>
                                    <p:anim calcmode="lin" valueType="num">
                                      <p:cBhvr>
                                        <p:cTn id="50" dur="500" fill="hold"/>
                                        <p:tgtEl>
                                          <p:spTgt spid="27"/>
                                        </p:tgtEl>
                                        <p:attrNameLst>
                                          <p:attrName>ppt_h</p:attrName>
                                        </p:attrNameLst>
                                      </p:cBhvr>
                                      <p:tavLst>
                                        <p:tav tm="0">
                                          <p:val>
                                            <p:fltVal val="0"/>
                                          </p:val>
                                        </p:tav>
                                        <p:tav tm="100000">
                                          <p:val>
                                            <p:strVal val="#ppt_h"/>
                                          </p:val>
                                        </p:tav>
                                      </p:tavLst>
                                    </p:anim>
                                    <p:animEffect transition="in" filter="fade">
                                      <p:cBhvr>
                                        <p:cTn id="51" dur="500"/>
                                        <p:tgtEl>
                                          <p:spTgt spid="27"/>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28"/>
                                        </p:tgtEl>
                                        <p:attrNameLst>
                                          <p:attrName>style.visibility</p:attrName>
                                        </p:attrNameLst>
                                      </p:cBhvr>
                                      <p:to>
                                        <p:strVal val="visible"/>
                                      </p:to>
                                    </p:set>
                                    <p:anim calcmode="lin" valueType="num">
                                      <p:cBhvr>
                                        <p:cTn id="56" dur="500" fill="hold"/>
                                        <p:tgtEl>
                                          <p:spTgt spid="28"/>
                                        </p:tgtEl>
                                        <p:attrNameLst>
                                          <p:attrName>ppt_w</p:attrName>
                                        </p:attrNameLst>
                                      </p:cBhvr>
                                      <p:tavLst>
                                        <p:tav tm="0">
                                          <p:val>
                                            <p:fltVal val="0"/>
                                          </p:val>
                                        </p:tav>
                                        <p:tav tm="100000">
                                          <p:val>
                                            <p:strVal val="#ppt_w"/>
                                          </p:val>
                                        </p:tav>
                                      </p:tavLst>
                                    </p:anim>
                                    <p:anim calcmode="lin" valueType="num">
                                      <p:cBhvr>
                                        <p:cTn id="57" dur="500" fill="hold"/>
                                        <p:tgtEl>
                                          <p:spTgt spid="28"/>
                                        </p:tgtEl>
                                        <p:attrNameLst>
                                          <p:attrName>ppt_h</p:attrName>
                                        </p:attrNameLst>
                                      </p:cBhvr>
                                      <p:tavLst>
                                        <p:tav tm="0">
                                          <p:val>
                                            <p:fltVal val="0"/>
                                          </p:val>
                                        </p:tav>
                                        <p:tav tm="100000">
                                          <p:val>
                                            <p:strVal val="#ppt_h"/>
                                          </p:val>
                                        </p:tav>
                                      </p:tavLst>
                                    </p:anim>
                                    <p:animEffect transition="in" filter="fade">
                                      <p:cBhvr>
                                        <p:cTn id="58"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3" grpId="0" animBg="1"/>
      <p:bldP spid="24" grpId="0" animBg="1"/>
      <p:bldP spid="25" grpId="0" animBg="1"/>
      <p:bldP spid="26" grpId="0" animBg="1"/>
      <p:bldP spid="27" grpId="0" animBg="1"/>
      <p:bldP spid="2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79512" y="0"/>
            <a:ext cx="8712968" cy="720080"/>
          </a:xfrm>
        </p:spPr>
        <p:txBody>
          <a:bodyPr>
            <a:normAutofit lnSpcReduction="10000"/>
          </a:bodyPr>
          <a:lstStyle/>
          <a:p>
            <a:r>
              <a:rPr lang="it-IT" sz="4400" b="1" dirty="0" smtClean="0">
                <a:solidFill>
                  <a:srgbClr val="00B050"/>
                </a:solidFill>
              </a:rPr>
              <a:t>Perché non parli più con noi?</a:t>
            </a:r>
          </a:p>
          <a:p>
            <a:endParaRPr lang="it-IT" sz="4400" b="1" dirty="0">
              <a:solidFill>
                <a:srgbClr val="FF0000"/>
              </a:solidFill>
            </a:endParaRPr>
          </a:p>
        </p:txBody>
      </p:sp>
      <p:sp>
        <p:nvSpPr>
          <p:cNvPr id="7" name="Segnaposto data 6"/>
          <p:cNvSpPr>
            <a:spLocks noGrp="1"/>
          </p:cNvSpPr>
          <p:nvPr>
            <p:ph type="dt" sz="half" idx="10"/>
          </p:nvPr>
        </p:nvSpPr>
        <p:spPr/>
        <p:txBody>
          <a:bodyPr/>
          <a:lstStyle/>
          <a:p>
            <a:fld id="{3283A139-15C1-4611-A733-3C236D88F037}" type="datetime1">
              <a:rPr lang="it-IT" smtClean="0"/>
              <a:pPr/>
              <a:t>16/12/2024</a:t>
            </a:fld>
            <a:endParaRPr lang="it-IT" dirty="0"/>
          </a:p>
        </p:txBody>
      </p:sp>
      <p:sp>
        <p:nvSpPr>
          <p:cNvPr id="8" name="Segnaposto numero diapositiva 7"/>
          <p:cNvSpPr>
            <a:spLocks noGrp="1"/>
          </p:cNvSpPr>
          <p:nvPr>
            <p:ph type="sldNum" sz="quarter" idx="12"/>
          </p:nvPr>
        </p:nvSpPr>
        <p:spPr/>
        <p:txBody>
          <a:bodyPr/>
          <a:lstStyle/>
          <a:p>
            <a:fld id="{D638F805-12A6-466B-AD68-3BADDF56A04F}" type="slidenum">
              <a:rPr lang="it-IT" smtClean="0"/>
              <a:pPr/>
              <a:t>9</a:t>
            </a:fld>
            <a:endParaRPr lang="it-IT" dirty="0"/>
          </a:p>
        </p:txBody>
      </p:sp>
      <p:sp>
        <p:nvSpPr>
          <p:cNvPr id="9" name="CasellaDiTesto 8"/>
          <p:cNvSpPr txBox="1"/>
          <p:nvPr/>
        </p:nvSpPr>
        <p:spPr>
          <a:xfrm>
            <a:off x="899592" y="692696"/>
            <a:ext cx="7344816" cy="523220"/>
          </a:xfrm>
          <a:prstGeom prst="rect">
            <a:avLst/>
          </a:prstGeom>
          <a:noFill/>
        </p:spPr>
        <p:txBody>
          <a:bodyPr wrap="square" rtlCol="0">
            <a:spAutoFit/>
          </a:bodyPr>
          <a:lstStyle/>
          <a:p>
            <a:pPr algn="ctr"/>
            <a:r>
              <a:rPr lang="it-IT" sz="2800" b="1" dirty="0" smtClean="0">
                <a:solidFill>
                  <a:srgbClr val="002060"/>
                </a:solidFill>
              </a:rPr>
              <a:t>Capitolo 4. I genitori vanno nel panico</a:t>
            </a:r>
            <a:endParaRPr lang="it-IT" sz="2800" b="1" dirty="0">
              <a:solidFill>
                <a:srgbClr val="002060"/>
              </a:solidFill>
            </a:endParaRPr>
          </a:p>
        </p:txBody>
      </p:sp>
      <p:sp>
        <p:nvSpPr>
          <p:cNvPr id="14" name="CasellaDiTesto 13">
            <a:extLst>
              <a:ext uri="{FF2B5EF4-FFF2-40B4-BE49-F238E27FC236}">
                <a16:creationId xmlns:a16="http://schemas.microsoft.com/office/drawing/2014/main" xmlns="" id="{66CA6FAE-6C09-0946-03BC-A91A1D3E30A9}"/>
              </a:ext>
            </a:extLst>
          </p:cNvPr>
          <p:cNvSpPr txBox="1"/>
          <p:nvPr/>
        </p:nvSpPr>
        <p:spPr>
          <a:xfrm>
            <a:off x="4860032" y="1340768"/>
            <a:ext cx="4052532" cy="2862322"/>
          </a:xfrm>
          <a:prstGeom prst="rect">
            <a:avLst/>
          </a:prstGeom>
          <a:solidFill>
            <a:srgbClr val="FFFF00"/>
          </a:solidFill>
          <a:ln w="25400">
            <a:solidFill>
              <a:srgbClr val="FF0000"/>
            </a:solidFill>
          </a:ln>
        </p:spPr>
        <p:txBody>
          <a:bodyPr wrap="square" rtlCol="0">
            <a:spAutoFit/>
          </a:bodyPr>
          <a:lstStyle/>
          <a:p>
            <a:pPr algn="just"/>
            <a:r>
              <a:rPr lang="it-IT" sz="1200" b="1" dirty="0" smtClean="0"/>
              <a:t>Il frequente disorientamento dei figli e i molteplici cambiamenti e comportamenti, dettati dall’arrivo della preadolescenza e descritti nel precedente capitolo, creano spesso un disorientamento anche tra i genitori: improvvisamente il bambino che conoscevano sembra aver lasciato il posto a qualcun altro. Questa repentina trasformazione introduce un nuovo compito per le mamme e i papà: riconoscere il proprio figlio e, insieme, imparare a destreggiarsi in un nuovo ruolo.</a:t>
            </a:r>
          </a:p>
          <a:p>
            <a:pPr algn="just"/>
            <a:r>
              <a:rPr lang="it-IT" sz="1200" b="1" dirty="0" smtClean="0"/>
              <a:t>Un altro aspetto, fonte di possibile preoccupazione, e a volte anche un po’ di gelosia, è che i genitori non sono più gli unici punti di riferimento e modelli per i figli. Può capitare di sentirsi, in qualche modo, sostituiti dagli amici che cominciano a frequentare, da educatori e allenatori, continuamente da loro nominati e anche lodati. </a:t>
            </a:r>
            <a:endParaRPr lang="it-IT" sz="1200" b="1" dirty="0"/>
          </a:p>
        </p:txBody>
      </p:sp>
      <p:sp>
        <p:nvSpPr>
          <p:cNvPr id="17" name="Freccia a destra 16"/>
          <p:cNvSpPr/>
          <p:nvPr/>
        </p:nvSpPr>
        <p:spPr>
          <a:xfrm>
            <a:off x="251520" y="407707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sz="1600" dirty="0" smtClean="0"/>
              <a:t>I figli non sono strumenti per sentirsi appagati</a:t>
            </a:r>
            <a:endParaRPr lang="it-IT" sz="3600" dirty="0" smtClean="0">
              <a:solidFill>
                <a:schemeClr val="tx1"/>
              </a:solidFill>
              <a:latin typeface="Arial" pitchFamily="34" charset="0"/>
              <a:cs typeface="Arial" pitchFamily="34" charset="0"/>
            </a:endParaRPr>
          </a:p>
        </p:txBody>
      </p:sp>
      <p:sp>
        <p:nvSpPr>
          <p:cNvPr id="18" name="Freccia a destra 17"/>
          <p:cNvSpPr/>
          <p:nvPr/>
        </p:nvSpPr>
        <p:spPr>
          <a:xfrm>
            <a:off x="251520" y="335699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dirty="0" smtClean="0">
              <a:solidFill>
                <a:schemeClr val="tx1"/>
              </a:solidFill>
              <a:latin typeface="Times New Roman" pitchFamily="18" charset="0"/>
              <a:ea typeface="Calibri" pitchFamily="34" charset="0"/>
              <a:cs typeface="Times New Roman" pitchFamily="18" charset="0"/>
            </a:endParaRPr>
          </a:p>
          <a:p>
            <a:r>
              <a:rPr lang="it-IT" sz="1600" dirty="0" smtClean="0"/>
              <a:t>I figli si confidano sempre meno con i genitori</a:t>
            </a:r>
            <a:r>
              <a:rPr lang="it-IT" sz="1600" dirty="0">
                <a:latin typeface="Times New Roman" panose="02020603050405020304" pitchFamily="18" charset="0"/>
                <a:ea typeface="Calibri" panose="020F0502020204030204" pitchFamily="34" charset="0"/>
                <a:cs typeface="Times New Roman" panose="02020603050405020304" pitchFamily="18" charset="0"/>
              </a:rPr>
              <a:t>	</a:t>
            </a:r>
            <a:endParaRPr lang="it-IT" sz="1600" b="1" dirty="0">
              <a:solidFill>
                <a:srgbClr val="FFFF00"/>
              </a:solidFill>
            </a:endParaRPr>
          </a:p>
        </p:txBody>
      </p:sp>
      <p:sp>
        <p:nvSpPr>
          <p:cNvPr id="19" name="Freccia a destra 18"/>
          <p:cNvSpPr/>
          <p:nvPr/>
        </p:nvSpPr>
        <p:spPr>
          <a:xfrm>
            <a:off x="251520" y="263691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smtClean="0"/>
              <a:t>Mio figlio non parla più con me</a:t>
            </a:r>
            <a:r>
              <a:rPr lang="it-IT" sz="2000" dirty="0">
                <a:latin typeface="Times New Roman" panose="02020603050405020304" pitchFamily="18" charset="0"/>
                <a:ea typeface="Calibri" panose="020F0502020204030204" pitchFamily="34" charset="0"/>
                <a:cs typeface="Times New Roman" panose="02020603050405020304" pitchFamily="18" charset="0"/>
              </a:rPr>
              <a:t>	</a:t>
            </a:r>
            <a:endParaRPr lang="it-IT" sz="2000" b="1" dirty="0">
              <a:solidFill>
                <a:srgbClr val="FFFF00"/>
              </a:solidFill>
            </a:endParaRPr>
          </a:p>
        </p:txBody>
      </p:sp>
      <p:sp>
        <p:nvSpPr>
          <p:cNvPr id="22" name="Freccia a destra 21"/>
          <p:cNvSpPr/>
          <p:nvPr/>
        </p:nvSpPr>
        <p:spPr>
          <a:xfrm>
            <a:off x="251520" y="191683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dirty="0" smtClean="0"/>
              <a:t>Inizio del conflitto con i genitori</a:t>
            </a:r>
            <a:endParaRPr lang="it-IT" sz="1600" b="1" dirty="0">
              <a:solidFill>
                <a:srgbClr val="FFFF00"/>
              </a:solidFill>
              <a:latin typeface="+mj-lt"/>
              <a:cs typeface="Times New Roman" panose="02020603050405020304" pitchFamily="18" charset="0"/>
            </a:endParaRPr>
          </a:p>
        </p:txBody>
      </p:sp>
      <p:sp>
        <p:nvSpPr>
          <p:cNvPr id="23" name="Freccia a destra 22"/>
          <p:cNvSpPr/>
          <p:nvPr/>
        </p:nvSpPr>
        <p:spPr>
          <a:xfrm>
            <a:off x="251520" y="479715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endParaRPr lang="it-IT" sz="1600" dirty="0" smtClean="0"/>
          </a:p>
          <a:p>
            <a:pPr lvl="0" eaLnBrk="0" fontAlgn="base" hangingPunct="0">
              <a:spcBef>
                <a:spcPct val="0"/>
              </a:spcBef>
              <a:spcAft>
                <a:spcPct val="0"/>
              </a:spcAft>
            </a:pPr>
            <a:r>
              <a:rPr lang="it-IT" sz="1600" dirty="0" smtClean="0"/>
              <a:t>L’adolescente deve acquisire maggiore autonomia	</a:t>
            </a:r>
            <a:endParaRPr lang="it-IT" sz="3600" dirty="0" smtClean="0">
              <a:solidFill>
                <a:schemeClr val="tx1"/>
              </a:solidFill>
              <a:latin typeface="Arial" pitchFamily="34" charset="0"/>
              <a:cs typeface="Arial" pitchFamily="34" charset="0"/>
            </a:endParaRPr>
          </a:p>
        </p:txBody>
      </p:sp>
      <p:sp>
        <p:nvSpPr>
          <p:cNvPr id="24" name="Freccia a destra 23"/>
          <p:cNvSpPr/>
          <p:nvPr/>
        </p:nvSpPr>
        <p:spPr>
          <a:xfrm>
            <a:off x="251520" y="551723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dirty="0" smtClean="0"/>
              <a:t>La fatica di estorcere una parola	</a:t>
            </a:r>
            <a:endParaRPr lang="it-IT" sz="4000" dirty="0" smtClean="0">
              <a:solidFill>
                <a:schemeClr val="tx1"/>
              </a:solidFill>
              <a:latin typeface="Arial" pitchFamily="34" charset="0"/>
              <a:cs typeface="Arial" pitchFamily="34" charset="0"/>
            </a:endParaRPr>
          </a:p>
        </p:txBody>
      </p:sp>
      <p:sp>
        <p:nvSpPr>
          <p:cNvPr id="26" name="Freccia a destra 25"/>
          <p:cNvSpPr/>
          <p:nvPr/>
        </p:nvSpPr>
        <p:spPr>
          <a:xfrm>
            <a:off x="251520" y="119675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dirty="0" smtClean="0"/>
              <a:t>Adolescenti allo specchio</a:t>
            </a:r>
            <a:endParaRPr lang="it-IT" sz="1600" b="1" dirty="0">
              <a:solidFill>
                <a:srgbClr val="FFFF00"/>
              </a:solidFill>
              <a:latin typeface="+mj-lt"/>
              <a:cs typeface="Times New Roman" panose="02020603050405020304" pitchFamily="18" charset="0"/>
            </a:endParaRPr>
          </a:p>
        </p:txBody>
      </p:sp>
      <p:pic>
        <p:nvPicPr>
          <p:cNvPr id="15" name="Picture 2" descr="D:\Documenti\Desktop\7.jpg"/>
          <p:cNvPicPr>
            <a:picLocks noChangeAspect="1" noChangeArrowheads="1"/>
          </p:cNvPicPr>
          <p:nvPr/>
        </p:nvPicPr>
        <p:blipFill>
          <a:blip r:embed="rId2" cstate="print"/>
          <a:srcRect/>
          <a:stretch>
            <a:fillRect/>
          </a:stretch>
        </p:blipFill>
        <p:spPr bwMode="auto">
          <a:xfrm>
            <a:off x="5364088" y="4293096"/>
            <a:ext cx="3024336" cy="2012559"/>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6"/>
                                        </p:tgtEl>
                                        <p:attrNameLst>
                                          <p:attrName>style.visibility</p:attrName>
                                        </p:attrNameLst>
                                      </p:cBhvr>
                                      <p:to>
                                        <p:strVal val="visible"/>
                                      </p:to>
                                    </p:set>
                                    <p:anim calcmode="lin" valueType="num">
                                      <p:cBhvr>
                                        <p:cTn id="14" dur="500" fill="hold"/>
                                        <p:tgtEl>
                                          <p:spTgt spid="26"/>
                                        </p:tgtEl>
                                        <p:attrNameLst>
                                          <p:attrName>ppt_w</p:attrName>
                                        </p:attrNameLst>
                                      </p:cBhvr>
                                      <p:tavLst>
                                        <p:tav tm="0">
                                          <p:val>
                                            <p:fltVal val="0"/>
                                          </p:val>
                                        </p:tav>
                                        <p:tav tm="100000">
                                          <p:val>
                                            <p:strVal val="#ppt_w"/>
                                          </p:val>
                                        </p:tav>
                                      </p:tavLst>
                                    </p:anim>
                                    <p:anim calcmode="lin" valueType="num">
                                      <p:cBhvr>
                                        <p:cTn id="15" dur="500" fill="hold"/>
                                        <p:tgtEl>
                                          <p:spTgt spid="26"/>
                                        </p:tgtEl>
                                        <p:attrNameLst>
                                          <p:attrName>ppt_h</p:attrName>
                                        </p:attrNameLst>
                                      </p:cBhvr>
                                      <p:tavLst>
                                        <p:tav tm="0">
                                          <p:val>
                                            <p:fltVal val="0"/>
                                          </p:val>
                                        </p:tav>
                                        <p:tav tm="100000">
                                          <p:val>
                                            <p:strVal val="#ppt_h"/>
                                          </p:val>
                                        </p:tav>
                                      </p:tavLst>
                                    </p:anim>
                                    <p:animEffect transition="in" filter="fade">
                                      <p:cBhvr>
                                        <p:cTn id="16" dur="500"/>
                                        <p:tgtEl>
                                          <p:spTgt spid="2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p:cTn id="21" dur="500" fill="hold"/>
                                        <p:tgtEl>
                                          <p:spTgt spid="22"/>
                                        </p:tgtEl>
                                        <p:attrNameLst>
                                          <p:attrName>ppt_w</p:attrName>
                                        </p:attrNameLst>
                                      </p:cBhvr>
                                      <p:tavLst>
                                        <p:tav tm="0">
                                          <p:val>
                                            <p:fltVal val="0"/>
                                          </p:val>
                                        </p:tav>
                                        <p:tav tm="100000">
                                          <p:val>
                                            <p:strVal val="#ppt_w"/>
                                          </p:val>
                                        </p:tav>
                                      </p:tavLst>
                                    </p:anim>
                                    <p:anim calcmode="lin" valueType="num">
                                      <p:cBhvr>
                                        <p:cTn id="22" dur="500" fill="hold"/>
                                        <p:tgtEl>
                                          <p:spTgt spid="22"/>
                                        </p:tgtEl>
                                        <p:attrNameLst>
                                          <p:attrName>ppt_h</p:attrName>
                                        </p:attrNameLst>
                                      </p:cBhvr>
                                      <p:tavLst>
                                        <p:tav tm="0">
                                          <p:val>
                                            <p:fltVal val="0"/>
                                          </p:val>
                                        </p:tav>
                                        <p:tav tm="100000">
                                          <p:val>
                                            <p:strVal val="#ppt_h"/>
                                          </p:val>
                                        </p:tav>
                                      </p:tavLst>
                                    </p:anim>
                                    <p:animEffect transition="in" filter="fade">
                                      <p:cBhvr>
                                        <p:cTn id="23" dur="500"/>
                                        <p:tgtEl>
                                          <p:spTgt spid="22"/>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 calcmode="lin" valueType="num">
                                      <p:cBhvr>
                                        <p:cTn id="28" dur="500" fill="hold"/>
                                        <p:tgtEl>
                                          <p:spTgt spid="19"/>
                                        </p:tgtEl>
                                        <p:attrNameLst>
                                          <p:attrName>ppt_w</p:attrName>
                                        </p:attrNameLst>
                                      </p:cBhvr>
                                      <p:tavLst>
                                        <p:tav tm="0">
                                          <p:val>
                                            <p:fltVal val="0"/>
                                          </p:val>
                                        </p:tav>
                                        <p:tav tm="100000">
                                          <p:val>
                                            <p:strVal val="#ppt_w"/>
                                          </p:val>
                                        </p:tav>
                                      </p:tavLst>
                                    </p:anim>
                                    <p:anim calcmode="lin" valueType="num">
                                      <p:cBhvr>
                                        <p:cTn id="29" dur="500" fill="hold"/>
                                        <p:tgtEl>
                                          <p:spTgt spid="19"/>
                                        </p:tgtEl>
                                        <p:attrNameLst>
                                          <p:attrName>ppt_h</p:attrName>
                                        </p:attrNameLst>
                                      </p:cBhvr>
                                      <p:tavLst>
                                        <p:tav tm="0">
                                          <p:val>
                                            <p:fltVal val="0"/>
                                          </p:val>
                                        </p:tav>
                                        <p:tav tm="100000">
                                          <p:val>
                                            <p:strVal val="#ppt_h"/>
                                          </p:val>
                                        </p:tav>
                                      </p:tavLst>
                                    </p:anim>
                                    <p:animEffect transition="in" filter="fade">
                                      <p:cBhvr>
                                        <p:cTn id="30" dur="50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p:cTn id="35" dur="500" fill="hold"/>
                                        <p:tgtEl>
                                          <p:spTgt spid="18"/>
                                        </p:tgtEl>
                                        <p:attrNameLst>
                                          <p:attrName>ppt_w</p:attrName>
                                        </p:attrNameLst>
                                      </p:cBhvr>
                                      <p:tavLst>
                                        <p:tav tm="0">
                                          <p:val>
                                            <p:fltVal val="0"/>
                                          </p:val>
                                        </p:tav>
                                        <p:tav tm="100000">
                                          <p:val>
                                            <p:strVal val="#ppt_w"/>
                                          </p:val>
                                        </p:tav>
                                      </p:tavLst>
                                    </p:anim>
                                    <p:anim calcmode="lin" valueType="num">
                                      <p:cBhvr>
                                        <p:cTn id="36" dur="500" fill="hold"/>
                                        <p:tgtEl>
                                          <p:spTgt spid="18"/>
                                        </p:tgtEl>
                                        <p:attrNameLst>
                                          <p:attrName>ppt_h</p:attrName>
                                        </p:attrNameLst>
                                      </p:cBhvr>
                                      <p:tavLst>
                                        <p:tav tm="0">
                                          <p:val>
                                            <p:fltVal val="0"/>
                                          </p:val>
                                        </p:tav>
                                        <p:tav tm="100000">
                                          <p:val>
                                            <p:strVal val="#ppt_h"/>
                                          </p:val>
                                        </p:tav>
                                      </p:tavLst>
                                    </p:anim>
                                    <p:animEffect transition="in" filter="fade">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 calcmode="lin" valueType="num">
                                      <p:cBhvr>
                                        <p:cTn id="42" dur="500" fill="hold"/>
                                        <p:tgtEl>
                                          <p:spTgt spid="17"/>
                                        </p:tgtEl>
                                        <p:attrNameLst>
                                          <p:attrName>ppt_w</p:attrName>
                                        </p:attrNameLst>
                                      </p:cBhvr>
                                      <p:tavLst>
                                        <p:tav tm="0">
                                          <p:val>
                                            <p:fltVal val="0"/>
                                          </p:val>
                                        </p:tav>
                                        <p:tav tm="100000">
                                          <p:val>
                                            <p:strVal val="#ppt_w"/>
                                          </p:val>
                                        </p:tav>
                                      </p:tavLst>
                                    </p:anim>
                                    <p:anim calcmode="lin" valueType="num">
                                      <p:cBhvr>
                                        <p:cTn id="43" dur="500" fill="hold"/>
                                        <p:tgtEl>
                                          <p:spTgt spid="17"/>
                                        </p:tgtEl>
                                        <p:attrNameLst>
                                          <p:attrName>ppt_h</p:attrName>
                                        </p:attrNameLst>
                                      </p:cBhvr>
                                      <p:tavLst>
                                        <p:tav tm="0">
                                          <p:val>
                                            <p:fltVal val="0"/>
                                          </p:val>
                                        </p:tav>
                                        <p:tav tm="100000">
                                          <p:val>
                                            <p:strVal val="#ppt_h"/>
                                          </p:val>
                                        </p:tav>
                                      </p:tavLst>
                                    </p:anim>
                                    <p:animEffect transition="in" filter="fade">
                                      <p:cBhvr>
                                        <p:cTn id="44" dur="500"/>
                                        <p:tgtEl>
                                          <p:spTgt spid="17"/>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p:cTn id="49" dur="500" fill="hold"/>
                                        <p:tgtEl>
                                          <p:spTgt spid="23"/>
                                        </p:tgtEl>
                                        <p:attrNameLst>
                                          <p:attrName>ppt_w</p:attrName>
                                        </p:attrNameLst>
                                      </p:cBhvr>
                                      <p:tavLst>
                                        <p:tav tm="0">
                                          <p:val>
                                            <p:fltVal val="0"/>
                                          </p:val>
                                        </p:tav>
                                        <p:tav tm="100000">
                                          <p:val>
                                            <p:strVal val="#ppt_w"/>
                                          </p:val>
                                        </p:tav>
                                      </p:tavLst>
                                    </p:anim>
                                    <p:anim calcmode="lin" valueType="num">
                                      <p:cBhvr>
                                        <p:cTn id="50" dur="500" fill="hold"/>
                                        <p:tgtEl>
                                          <p:spTgt spid="23"/>
                                        </p:tgtEl>
                                        <p:attrNameLst>
                                          <p:attrName>ppt_h</p:attrName>
                                        </p:attrNameLst>
                                      </p:cBhvr>
                                      <p:tavLst>
                                        <p:tav tm="0">
                                          <p:val>
                                            <p:fltVal val="0"/>
                                          </p:val>
                                        </p:tav>
                                        <p:tav tm="100000">
                                          <p:val>
                                            <p:strVal val="#ppt_h"/>
                                          </p:val>
                                        </p:tav>
                                      </p:tavLst>
                                    </p:anim>
                                    <p:animEffect transition="in" filter="fade">
                                      <p:cBhvr>
                                        <p:cTn id="51" dur="500"/>
                                        <p:tgtEl>
                                          <p:spTgt spid="23"/>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24"/>
                                        </p:tgtEl>
                                        <p:attrNameLst>
                                          <p:attrName>style.visibility</p:attrName>
                                        </p:attrNameLst>
                                      </p:cBhvr>
                                      <p:to>
                                        <p:strVal val="visible"/>
                                      </p:to>
                                    </p:set>
                                    <p:anim calcmode="lin" valueType="num">
                                      <p:cBhvr>
                                        <p:cTn id="56" dur="500" fill="hold"/>
                                        <p:tgtEl>
                                          <p:spTgt spid="24"/>
                                        </p:tgtEl>
                                        <p:attrNameLst>
                                          <p:attrName>ppt_w</p:attrName>
                                        </p:attrNameLst>
                                      </p:cBhvr>
                                      <p:tavLst>
                                        <p:tav tm="0">
                                          <p:val>
                                            <p:fltVal val="0"/>
                                          </p:val>
                                        </p:tav>
                                        <p:tav tm="100000">
                                          <p:val>
                                            <p:strVal val="#ppt_w"/>
                                          </p:val>
                                        </p:tav>
                                      </p:tavLst>
                                    </p:anim>
                                    <p:anim calcmode="lin" valueType="num">
                                      <p:cBhvr>
                                        <p:cTn id="57" dur="500" fill="hold"/>
                                        <p:tgtEl>
                                          <p:spTgt spid="24"/>
                                        </p:tgtEl>
                                        <p:attrNameLst>
                                          <p:attrName>ppt_h</p:attrName>
                                        </p:attrNameLst>
                                      </p:cBhvr>
                                      <p:tavLst>
                                        <p:tav tm="0">
                                          <p:val>
                                            <p:fltVal val="0"/>
                                          </p:val>
                                        </p:tav>
                                        <p:tav tm="100000">
                                          <p:val>
                                            <p:strVal val="#ppt_h"/>
                                          </p:val>
                                        </p:tav>
                                      </p:tavLst>
                                    </p:anim>
                                    <p:animEffect transition="in" filter="fade">
                                      <p:cBhvr>
                                        <p:cTn id="5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7" grpId="0" animBg="1"/>
      <p:bldP spid="18" grpId="0" animBg="1"/>
      <p:bldP spid="19" grpId="0" animBg="1"/>
      <p:bldP spid="22" grpId="0" animBg="1"/>
      <p:bldP spid="23" grpId="0" animBg="1"/>
      <p:bldP spid="24" grpId="0" animBg="1"/>
      <p:bldP spid="26" grpId="0" animBg="1"/>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1286</TotalTime>
  <Words>998</Words>
  <Application>Microsoft Office PowerPoint</Application>
  <PresentationFormat>Presentazione su schermo (4:3)</PresentationFormat>
  <Paragraphs>113</Paragraphs>
  <Slides>12</Slides>
  <Notes>0</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Tema di Office</vt:lpstr>
      <vt:lpstr>Presentazione del libro</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Master</dc:creator>
  <cp:lastModifiedBy>Franco</cp:lastModifiedBy>
  <cp:revision>109</cp:revision>
  <dcterms:created xsi:type="dcterms:W3CDTF">2022-10-09T12:05:23Z</dcterms:created>
  <dcterms:modified xsi:type="dcterms:W3CDTF">2024-12-16T15:20:29Z</dcterms:modified>
</cp:coreProperties>
</file>