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48" r:id="rId1"/>
  </p:sldMasterIdLst>
  <p:notesMasterIdLst>
    <p:notesMasterId r:id="rId15"/>
  </p:notesMasterIdLst>
  <p:sldIdLst>
    <p:sldId id="256" r:id="rId2"/>
    <p:sldId id="272" r:id="rId3"/>
    <p:sldId id="293" r:id="rId4"/>
    <p:sldId id="294" r:id="rId5"/>
    <p:sldId id="258" r:id="rId6"/>
    <p:sldId id="284" r:id="rId7"/>
    <p:sldId id="285" r:id="rId8"/>
    <p:sldId id="286" r:id="rId9"/>
    <p:sldId id="287" r:id="rId10"/>
    <p:sldId id="288" r:id="rId11"/>
    <p:sldId id="289" r:id="rId12"/>
    <p:sldId id="290" r:id="rId13"/>
    <p:sldId id="268" r:id="rId14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34587" autoAdjust="0"/>
    <p:restoredTop sz="94713" autoAdjust="0"/>
  </p:normalViewPr>
  <p:slideViewPr>
    <p:cSldViewPr>
      <p:cViewPr varScale="1">
        <p:scale>
          <a:sx n="105" d="100"/>
          <a:sy n="105" d="100"/>
        </p:scale>
        <p:origin x="1392" y="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33B0EFB-1E29-44C0-B8C4-98C16773DB9D}" type="datetimeFigureOut">
              <a:rPr lang="it-IT" smtClean="0"/>
              <a:pPr/>
              <a:t>19/06/2026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85A04FF-51AB-4BB0-9A24-56D72CE7CF10}" type="slidenum">
              <a:rPr lang="it-IT" smtClean="0"/>
              <a:pPr/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5A04FF-51AB-4BB0-9A24-56D72CE7CF10}" type="slidenum">
              <a:rPr lang="it-IT" smtClean="0"/>
              <a:pPr/>
              <a:t>9</a:t>
            </a:fld>
            <a:endParaRPr lang="it-IT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B99EE8-E81B-479E-97B0-CF4547280FA0}" type="datetime1">
              <a:rPr lang="it-IT" smtClean="0"/>
              <a:pPr/>
              <a:t>19/06/2026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38F805-12A6-466B-AD68-3BADDF56A04F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B062CE-6F9D-42C9-AB8D-1261485A5BC7}" type="datetime1">
              <a:rPr lang="it-IT" smtClean="0"/>
              <a:pPr/>
              <a:t>19/06/2026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38F805-12A6-466B-AD68-3BADDF56A04F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5EB7DC-D97F-4ECA-BDEF-CFF9A2E93908}" type="datetime1">
              <a:rPr lang="it-IT" smtClean="0"/>
              <a:pPr/>
              <a:t>19/06/2026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38F805-12A6-466B-AD68-3BADDF56A04F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6A020-A895-4095-BD6C-3EFA913F56C2}" type="datetime1">
              <a:rPr lang="it-IT" smtClean="0"/>
              <a:pPr/>
              <a:t>19/06/2026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38F805-12A6-466B-AD68-3BADDF56A04F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C6444F-7F22-4B87-AD9E-195389829BBF}" type="datetime1">
              <a:rPr lang="it-IT" smtClean="0"/>
              <a:pPr/>
              <a:t>19/06/2026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38F805-12A6-466B-AD68-3BADDF56A04F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DB4E33-FB0E-404F-AE3B-1C5C8DF93187}" type="datetime1">
              <a:rPr lang="it-IT" smtClean="0"/>
              <a:pPr/>
              <a:t>19/06/2026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38F805-12A6-466B-AD68-3BADDF56A04F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B2F87C-40B7-4FFC-BF91-A4F5E1E94B72}" type="datetime1">
              <a:rPr lang="it-IT" smtClean="0"/>
              <a:pPr/>
              <a:t>19/06/2026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38F805-12A6-466B-AD68-3BADDF56A04F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A8B237-F7B7-475D-9855-6ED9A9CD98B2}" type="datetime1">
              <a:rPr lang="it-IT" smtClean="0"/>
              <a:pPr/>
              <a:t>19/06/2026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38F805-12A6-466B-AD68-3BADDF56A04F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FA2E85-20C9-4046-BD8B-D81B21B0259C}" type="datetime1">
              <a:rPr lang="it-IT" smtClean="0"/>
              <a:pPr/>
              <a:t>19/06/2026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38F805-12A6-466B-AD68-3BADDF56A04F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E9423-D73E-4A3E-B922-5A8A9BCA45DA}" type="datetime1">
              <a:rPr lang="it-IT" smtClean="0"/>
              <a:pPr/>
              <a:t>19/06/2026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38F805-12A6-466B-AD68-3BADDF56A04F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8131-3327-4548-9776-0B180C6C52D0}" type="datetime1">
              <a:rPr lang="it-IT" smtClean="0"/>
              <a:pPr/>
              <a:t>19/06/2026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38F805-12A6-466B-AD68-3BADDF56A04F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212E68-897E-4F47-B9EC-0A712CB2F894}" type="datetime1">
              <a:rPr lang="it-IT" smtClean="0"/>
              <a:pPr/>
              <a:t>19/06/2026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38F805-12A6-466B-AD68-3BADDF56A04F}" type="slidenum">
              <a:rPr lang="it-IT" smtClean="0"/>
              <a:pPr/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hyperlink" Target="http://www.nicologovoni.com/" TargetMode="Externa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403648" y="136525"/>
            <a:ext cx="6336704" cy="412155"/>
          </a:xfrm>
        </p:spPr>
        <p:txBody>
          <a:bodyPr>
            <a:noAutofit/>
          </a:bodyPr>
          <a:lstStyle/>
          <a:p>
            <a:r>
              <a:rPr lang="it-IT" sz="3600" b="1" dirty="0">
                <a:solidFill>
                  <a:srgbClr val="C00000"/>
                </a:solidFill>
              </a:rPr>
              <a:t>Presentazione del libro</a:t>
            </a:r>
          </a:p>
        </p:txBody>
      </p:sp>
      <p:sp>
        <p:nvSpPr>
          <p:cNvPr id="6" name="Segnaposto data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BB70EE-1AF0-4A11-A407-0EF285A86ED0}" type="datetime1">
              <a:rPr lang="it-IT" smtClean="0"/>
              <a:pPr/>
              <a:t>19/06/2026</a:t>
            </a:fld>
            <a:endParaRPr lang="it-IT" dirty="0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>
          <a:xfrm>
            <a:off x="6553200" y="6356349"/>
            <a:ext cx="2133600" cy="365125"/>
          </a:xfrm>
        </p:spPr>
        <p:txBody>
          <a:bodyPr/>
          <a:lstStyle/>
          <a:p>
            <a:fld id="{D638F805-12A6-466B-AD68-3BADDF56A04F}" type="slidenum">
              <a:rPr lang="it-IT" smtClean="0"/>
              <a:pPr/>
              <a:t>1</a:t>
            </a:fld>
            <a:endParaRPr lang="it-IT"/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BEDC2955-B4C2-E145-1C8F-7DBAA4D6D25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3768" y="698079"/>
            <a:ext cx="4176464" cy="5871672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79512" y="188640"/>
            <a:ext cx="8712968" cy="531440"/>
          </a:xfrm>
        </p:spPr>
        <p:txBody>
          <a:bodyPr>
            <a:normAutofit fontScale="55000" lnSpcReduction="20000"/>
          </a:bodyPr>
          <a:lstStyle/>
          <a:p>
            <a:r>
              <a:rPr lang="it-IT" sz="4400" b="1" dirty="0">
                <a:solidFill>
                  <a:srgbClr val="FF0000"/>
                </a:solidFill>
              </a:rPr>
              <a:t>Solo una scuola che accoglie e integra può istruire e educare</a:t>
            </a:r>
            <a:endParaRPr lang="it-IT" sz="7200" b="1" dirty="0">
              <a:solidFill>
                <a:srgbClr val="FF0000"/>
              </a:solidFill>
            </a:endParaRPr>
          </a:p>
          <a:p>
            <a:endParaRPr lang="it-IT" sz="4400" b="1" dirty="0">
              <a:solidFill>
                <a:srgbClr val="FF0000"/>
              </a:solidFill>
            </a:endParaRPr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F23F75-3F5A-47A8-AD06-6B094D0645FA}" type="datetime1">
              <a:rPr lang="it-IT" smtClean="0"/>
              <a:pPr/>
              <a:t>19/06/2026</a:t>
            </a:fld>
            <a:endParaRPr lang="it-IT" dirty="0"/>
          </a:p>
        </p:txBody>
      </p:sp>
      <p:sp>
        <p:nvSpPr>
          <p:cNvPr id="8" name="Segnaposto numero diapositiva 7"/>
          <p:cNvSpPr>
            <a:spLocks noGrp="1"/>
          </p:cNvSpPr>
          <p:nvPr>
            <p:ph type="sldNum" sz="quarter" idx="12"/>
          </p:nvPr>
        </p:nvSpPr>
        <p:spPr>
          <a:xfrm>
            <a:off x="6595872" y="6358500"/>
            <a:ext cx="2133600" cy="365125"/>
          </a:xfrm>
        </p:spPr>
        <p:txBody>
          <a:bodyPr/>
          <a:lstStyle/>
          <a:p>
            <a:fld id="{D638F805-12A6-466B-AD68-3BADDF56A04F}" type="slidenum">
              <a:rPr lang="it-IT" smtClean="0"/>
              <a:pPr/>
              <a:t>10</a:t>
            </a:fld>
            <a:endParaRPr lang="it-IT" dirty="0"/>
          </a:p>
        </p:txBody>
      </p:sp>
      <p:sp>
        <p:nvSpPr>
          <p:cNvPr id="9" name="CasellaDiTesto 8"/>
          <p:cNvSpPr txBox="1"/>
          <p:nvPr/>
        </p:nvSpPr>
        <p:spPr>
          <a:xfrm>
            <a:off x="539552" y="566482"/>
            <a:ext cx="79928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800" b="1" dirty="0">
                <a:solidFill>
                  <a:srgbClr val="002060"/>
                </a:solidFill>
              </a:rPr>
              <a:t>Capitolo 6. </a:t>
            </a:r>
            <a:r>
              <a:rPr lang="it-IT" sz="2400" b="1" dirty="0"/>
              <a:t>Una scuola inclusiva e di qualità </a:t>
            </a:r>
            <a:endParaRPr lang="it-IT" sz="2800" b="1" dirty="0">
              <a:solidFill>
                <a:srgbClr val="C00000"/>
              </a:solidFill>
            </a:endParaRPr>
          </a:p>
        </p:txBody>
      </p:sp>
      <p:sp>
        <p:nvSpPr>
          <p:cNvPr id="11" name="Freccia a destra 10"/>
          <p:cNvSpPr/>
          <p:nvPr/>
        </p:nvSpPr>
        <p:spPr>
          <a:xfrm>
            <a:off x="251520" y="1484784"/>
            <a:ext cx="5112568" cy="57606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it-IT" b="1" dirty="0">
                <a:solidFill>
                  <a:srgbClr val="FFFF00"/>
                </a:solidFill>
                <a:ea typeface="Calibri" pitchFamily="34" charset="0"/>
                <a:cs typeface="Times New Roman" pitchFamily="18" charset="0"/>
              </a:rPr>
              <a:t>Come intercettare i bisogni degli studenti</a:t>
            </a:r>
            <a:endParaRPr lang="it-IT" b="1" dirty="0">
              <a:solidFill>
                <a:srgbClr val="FFFF00"/>
              </a:solidFill>
            </a:endParaRPr>
          </a:p>
        </p:txBody>
      </p:sp>
      <p:sp>
        <p:nvSpPr>
          <p:cNvPr id="13" name="Freccia a destra 12"/>
          <p:cNvSpPr/>
          <p:nvPr/>
        </p:nvSpPr>
        <p:spPr>
          <a:xfrm>
            <a:off x="251520" y="4941168"/>
            <a:ext cx="5112568" cy="57606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it-IT" b="1" dirty="0">
                <a:solidFill>
                  <a:srgbClr val="FFFF00"/>
                </a:solidFill>
                <a:ea typeface="Calibri" pitchFamily="34" charset="0"/>
                <a:cs typeface="Times New Roman" pitchFamily="18" charset="0"/>
              </a:rPr>
              <a:t>La scuola, luogo speciale di integrazione</a:t>
            </a:r>
            <a:r>
              <a:rPr lang="it-IT" dirty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	</a:t>
            </a:r>
            <a:endParaRPr lang="it-IT" b="1" dirty="0"/>
          </a:p>
        </p:txBody>
      </p:sp>
      <p:sp>
        <p:nvSpPr>
          <p:cNvPr id="14" name="Freccia a destra 13"/>
          <p:cNvSpPr/>
          <p:nvPr/>
        </p:nvSpPr>
        <p:spPr>
          <a:xfrm>
            <a:off x="251520" y="4077072"/>
            <a:ext cx="5112568" cy="57606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it-IT" dirty="0">
              <a:solidFill>
                <a:schemeClr val="tx1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r>
              <a:rPr lang="it-IT" b="1" dirty="0">
                <a:solidFill>
                  <a:srgbClr val="FFFF00"/>
                </a:solidFill>
                <a:ea typeface="Calibri" pitchFamily="34" charset="0"/>
                <a:cs typeface="Times New Roman" pitchFamily="18" charset="0"/>
              </a:rPr>
              <a:t>Le caratteristiche della scuola inclusiva e di qualità</a:t>
            </a:r>
            <a:r>
              <a:rPr lang="it-IT" dirty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	</a:t>
            </a:r>
            <a:endParaRPr lang="it-IT" sz="2000" b="1" dirty="0">
              <a:solidFill>
                <a:srgbClr val="FFFF00"/>
              </a:solidFill>
            </a:endParaRPr>
          </a:p>
        </p:txBody>
      </p:sp>
      <p:sp>
        <p:nvSpPr>
          <p:cNvPr id="15" name="Freccia a destra 14"/>
          <p:cNvSpPr/>
          <p:nvPr/>
        </p:nvSpPr>
        <p:spPr>
          <a:xfrm>
            <a:off x="251520" y="3212976"/>
            <a:ext cx="5112568" cy="57606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it-IT" b="1" dirty="0">
                <a:solidFill>
                  <a:srgbClr val="FFFF00"/>
                </a:solidFill>
                <a:ea typeface="Calibri" pitchFamily="34" charset="0"/>
                <a:cs typeface="Times New Roman" pitchFamily="18" charset="0"/>
              </a:rPr>
              <a:t>La scuola inclusiva e di qualità</a:t>
            </a:r>
            <a:endParaRPr lang="it-IT" b="1" dirty="0">
              <a:solidFill>
                <a:srgbClr val="FFFF00"/>
              </a:solidFill>
            </a:endParaRPr>
          </a:p>
        </p:txBody>
      </p:sp>
      <p:sp>
        <p:nvSpPr>
          <p:cNvPr id="16" name="Freccia a destra 15"/>
          <p:cNvSpPr/>
          <p:nvPr/>
        </p:nvSpPr>
        <p:spPr>
          <a:xfrm>
            <a:off x="251520" y="2348880"/>
            <a:ext cx="5112568" cy="57606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it-IT" b="1" dirty="0">
                <a:solidFill>
                  <a:srgbClr val="FFFF00"/>
                </a:solidFill>
                <a:ea typeface="Calibri" pitchFamily="34" charset="0"/>
                <a:cs typeface="Times New Roman" pitchFamily="18" charset="0"/>
              </a:rPr>
              <a:t>La formazione integrale dei ragazzi preadolescenti</a:t>
            </a:r>
            <a:endParaRPr lang="it-IT" b="1" dirty="0">
              <a:solidFill>
                <a:srgbClr val="FFFF00"/>
              </a:solidFill>
              <a:cs typeface="Times New Roman" panose="02020603050405020304" pitchFamily="18" charset="0"/>
            </a:endParaRP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64B0DA68-384D-B5C9-164C-F9551EA99FF5}"/>
              </a:ext>
            </a:extLst>
          </p:cNvPr>
          <p:cNvSpPr txBox="1"/>
          <p:nvPr/>
        </p:nvSpPr>
        <p:spPr>
          <a:xfrm>
            <a:off x="611560" y="6356350"/>
            <a:ext cx="8712968" cy="19213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algn="just">
              <a:lnSpc>
                <a:spcPct val="115000"/>
              </a:lnSpc>
            </a:pPr>
            <a:r>
              <a:rPr lang="it-IT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					</a:t>
            </a:r>
            <a:endParaRPr lang="it-IT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algn="just">
              <a:lnSpc>
                <a:spcPct val="115000"/>
              </a:lnSpc>
              <a:spcAft>
                <a:spcPts val="1000"/>
              </a:spcAft>
            </a:pPr>
            <a:r>
              <a:rPr lang="it-IT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				</a:t>
            </a:r>
            <a:endParaRPr lang="it-IT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algn="just">
              <a:lnSpc>
                <a:spcPct val="115000"/>
              </a:lnSpc>
              <a:spcAft>
                <a:spcPts val="1000"/>
              </a:spcAft>
            </a:pPr>
            <a:r>
              <a:rPr lang="it-IT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		</a:t>
            </a:r>
            <a:endParaRPr lang="it-IT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algn="just">
              <a:lnSpc>
                <a:spcPct val="115000"/>
              </a:lnSpc>
            </a:pPr>
            <a:r>
              <a:rPr lang="it-IT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					</a:t>
            </a:r>
            <a:endParaRPr lang="it-IT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algn="just">
              <a:lnSpc>
                <a:spcPct val="115000"/>
              </a:lnSpc>
              <a:spcAft>
                <a:spcPts val="1000"/>
              </a:spcAft>
            </a:pPr>
            <a:r>
              <a:rPr lang="it-IT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							</a:t>
            </a:r>
            <a:endParaRPr lang="it-IT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5E4723BF-E8FE-5E58-C5AB-A489D5CA95EF}"/>
              </a:ext>
            </a:extLst>
          </p:cNvPr>
          <p:cNvSpPr txBox="1"/>
          <p:nvPr/>
        </p:nvSpPr>
        <p:spPr>
          <a:xfrm>
            <a:off x="5436096" y="1340768"/>
            <a:ext cx="3384376" cy="2677656"/>
          </a:xfrm>
          <a:prstGeom prst="rect">
            <a:avLst/>
          </a:prstGeom>
          <a:solidFill>
            <a:srgbClr val="FFFF00"/>
          </a:solidFill>
          <a:ln w="254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it-IT" sz="1200" dirty="0"/>
              <a:t>I decreti delegati sono sei provvedimenti normativi che hanno riformato la scuola italiana nel 1974, introducendo la gestione democratica e partecipativa. Hanno istituito gli organi collegiali (consigli di classe, d’istituto, collegio docenti), permettendo a genitori e studenti di partecipare alla gestione scolastica. Quei decreti rappresentarono una piccola rivoluzione nella scuola che chiamava i genitori e gli studenti (delle scuole superiori) a partecipare attivamente  agli organi collegiali della scuola. La storia, a distanza di oltre cinquant’anni, ci dice che gli obiettivi di quella importante riforma legislativa non sono stati raggiunti, se non in minima parte. </a:t>
            </a:r>
          </a:p>
        </p:txBody>
      </p:sp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0" y="-171510"/>
            <a:ext cx="4070345" cy="8002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			94</a:t>
            </a:r>
            <a:endParaRPr kumimoji="0" lang="it-IT" sz="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		96</a:t>
            </a:r>
            <a:endParaRPr kumimoji="0" lang="it-IT" sz="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				100</a:t>
            </a:r>
            <a:endParaRPr kumimoji="0" lang="it-IT" sz="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	101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sz="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endParaRPr kumimoji="0" lang="it-IT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9218" name="Picture 2" descr="D:\Documenti\Desktop\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36095" y="4077072"/>
            <a:ext cx="3393377" cy="2088232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3" grpId="0" animBg="1"/>
      <p:bldP spid="14" grpId="0" animBg="1"/>
      <p:bldP spid="15" grpId="0" animBg="1"/>
      <p:bldP spid="16" grpId="0" animBg="1"/>
      <p:bldP spid="1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79512" y="188640"/>
            <a:ext cx="8712968" cy="531440"/>
          </a:xfrm>
        </p:spPr>
        <p:txBody>
          <a:bodyPr>
            <a:normAutofit fontScale="55000" lnSpcReduction="20000"/>
          </a:bodyPr>
          <a:lstStyle/>
          <a:p>
            <a:r>
              <a:rPr lang="it-IT" sz="4400" b="1" dirty="0">
                <a:solidFill>
                  <a:srgbClr val="FF0000"/>
                </a:solidFill>
              </a:rPr>
              <a:t>Solo una scuola che accoglie e integra può istruire e educare</a:t>
            </a:r>
            <a:endParaRPr lang="it-IT" sz="7200" b="1" dirty="0">
              <a:solidFill>
                <a:srgbClr val="FF0000"/>
              </a:solidFill>
            </a:endParaRPr>
          </a:p>
          <a:p>
            <a:endParaRPr lang="it-IT" sz="4400" b="1" dirty="0">
              <a:solidFill>
                <a:srgbClr val="FF0000"/>
              </a:solidFill>
            </a:endParaRPr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F23F75-3F5A-47A8-AD06-6B094D0645FA}" type="datetime1">
              <a:rPr lang="it-IT" smtClean="0"/>
              <a:pPr/>
              <a:t>19/06/2026</a:t>
            </a:fld>
            <a:endParaRPr lang="it-IT" dirty="0"/>
          </a:p>
        </p:txBody>
      </p:sp>
      <p:sp>
        <p:nvSpPr>
          <p:cNvPr id="8" name="Segnaposto numero diapositiva 7"/>
          <p:cNvSpPr>
            <a:spLocks noGrp="1"/>
          </p:cNvSpPr>
          <p:nvPr>
            <p:ph type="sldNum" sz="quarter" idx="12"/>
          </p:nvPr>
        </p:nvSpPr>
        <p:spPr>
          <a:xfrm>
            <a:off x="6595872" y="6358500"/>
            <a:ext cx="2133600" cy="365125"/>
          </a:xfrm>
        </p:spPr>
        <p:txBody>
          <a:bodyPr/>
          <a:lstStyle/>
          <a:p>
            <a:fld id="{D638F805-12A6-466B-AD68-3BADDF56A04F}" type="slidenum">
              <a:rPr lang="it-IT" smtClean="0"/>
              <a:pPr/>
              <a:t>11</a:t>
            </a:fld>
            <a:endParaRPr lang="it-IT" dirty="0"/>
          </a:p>
        </p:txBody>
      </p:sp>
      <p:sp>
        <p:nvSpPr>
          <p:cNvPr id="9" name="CasellaDiTesto 8"/>
          <p:cNvSpPr txBox="1"/>
          <p:nvPr/>
        </p:nvSpPr>
        <p:spPr>
          <a:xfrm>
            <a:off x="539552" y="566482"/>
            <a:ext cx="79928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800" b="1" dirty="0">
                <a:solidFill>
                  <a:srgbClr val="002060"/>
                </a:solidFill>
              </a:rPr>
              <a:t>Capitolo 7.</a:t>
            </a:r>
            <a:r>
              <a:rPr lang="it-IT" sz="2800" b="1" dirty="0"/>
              <a:t> </a:t>
            </a:r>
            <a:r>
              <a:rPr lang="it-IT" sz="2400" b="1" dirty="0"/>
              <a:t>Una scuola che prepara alla vita</a:t>
            </a:r>
            <a:endParaRPr lang="it-IT" sz="2800" b="1" dirty="0">
              <a:solidFill>
                <a:srgbClr val="C00000"/>
              </a:solidFill>
            </a:endParaRPr>
          </a:p>
        </p:txBody>
      </p:sp>
      <p:sp>
        <p:nvSpPr>
          <p:cNvPr id="11" name="Freccia a destra 10"/>
          <p:cNvSpPr/>
          <p:nvPr/>
        </p:nvSpPr>
        <p:spPr>
          <a:xfrm>
            <a:off x="251520" y="1052736"/>
            <a:ext cx="5184576" cy="57606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it-IT" b="1" dirty="0">
                <a:solidFill>
                  <a:srgbClr val="FFFF00"/>
                </a:solidFill>
                <a:ea typeface="Calibri" pitchFamily="34" charset="0"/>
                <a:cs typeface="Times New Roman" pitchFamily="18" charset="0"/>
              </a:rPr>
              <a:t>Le priorità da dare alla scuola</a:t>
            </a:r>
            <a:r>
              <a:rPr lang="it-IT" dirty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	</a:t>
            </a:r>
            <a:endParaRPr lang="it-IT" b="1" dirty="0">
              <a:solidFill>
                <a:srgbClr val="FFFF00"/>
              </a:solidFill>
            </a:endParaRPr>
          </a:p>
        </p:txBody>
      </p:sp>
      <p:sp>
        <p:nvSpPr>
          <p:cNvPr id="13" name="Freccia a destra 12"/>
          <p:cNvSpPr/>
          <p:nvPr/>
        </p:nvSpPr>
        <p:spPr>
          <a:xfrm>
            <a:off x="251520" y="4221088"/>
            <a:ext cx="5184576" cy="57606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it-IT" b="1" dirty="0">
                <a:solidFill>
                  <a:srgbClr val="FFFF00"/>
                </a:solidFill>
                <a:ea typeface="Calibri" pitchFamily="34" charset="0"/>
                <a:cs typeface="Times New Roman" pitchFamily="18" charset="0"/>
              </a:rPr>
              <a:t>Scuola pubblica statale e scuola pubblica paritaria</a:t>
            </a:r>
            <a:endParaRPr lang="it-IT" b="1" dirty="0">
              <a:solidFill>
                <a:srgbClr val="FFFF00"/>
              </a:solidFill>
            </a:endParaRPr>
          </a:p>
        </p:txBody>
      </p:sp>
      <p:sp>
        <p:nvSpPr>
          <p:cNvPr id="14" name="Freccia a destra 13"/>
          <p:cNvSpPr/>
          <p:nvPr/>
        </p:nvSpPr>
        <p:spPr>
          <a:xfrm>
            <a:off x="251520" y="3429000"/>
            <a:ext cx="5184576" cy="57606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it-IT" b="1" dirty="0">
                <a:solidFill>
                  <a:srgbClr val="FFFF00"/>
                </a:solidFill>
                <a:ea typeface="Calibri" pitchFamily="34" charset="0"/>
                <a:cs typeface="Times New Roman" pitchFamily="18" charset="0"/>
              </a:rPr>
              <a:t>Fissare standard professionali specifici</a:t>
            </a:r>
            <a:endParaRPr lang="it-IT" sz="2000" b="1" dirty="0">
              <a:solidFill>
                <a:srgbClr val="FFFF00"/>
              </a:solidFill>
            </a:endParaRPr>
          </a:p>
        </p:txBody>
      </p:sp>
      <p:sp>
        <p:nvSpPr>
          <p:cNvPr id="15" name="Freccia a destra 14"/>
          <p:cNvSpPr/>
          <p:nvPr/>
        </p:nvSpPr>
        <p:spPr>
          <a:xfrm>
            <a:off x="251520" y="2636912"/>
            <a:ext cx="5184576" cy="57606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it-IT" b="1" dirty="0">
                <a:solidFill>
                  <a:srgbClr val="FFFF00"/>
                </a:solidFill>
                <a:ea typeface="Calibri" pitchFamily="34" charset="0"/>
                <a:cs typeface="Times New Roman" pitchFamily="18" charset="0"/>
              </a:rPr>
              <a:t>Coinvolgere i migranti</a:t>
            </a:r>
            <a:endParaRPr lang="it-IT" b="1" i="1" dirty="0">
              <a:solidFill>
                <a:srgbClr val="FFFF00"/>
              </a:solidFill>
            </a:endParaRPr>
          </a:p>
        </p:txBody>
      </p:sp>
      <p:sp>
        <p:nvSpPr>
          <p:cNvPr id="16" name="Freccia a destra 15"/>
          <p:cNvSpPr/>
          <p:nvPr/>
        </p:nvSpPr>
        <p:spPr>
          <a:xfrm>
            <a:off x="251520" y="1844824"/>
            <a:ext cx="5184576" cy="57606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it-IT" b="1" dirty="0">
                <a:solidFill>
                  <a:srgbClr val="FFFF00"/>
                </a:solidFill>
                <a:ea typeface="Calibri" pitchFamily="34" charset="0"/>
                <a:cs typeface="Times New Roman" pitchFamily="18" charset="0"/>
              </a:rPr>
              <a:t>Educare gli studenti a diventare persone autonome</a:t>
            </a:r>
            <a:endParaRPr lang="it-IT" b="1" dirty="0">
              <a:solidFill>
                <a:srgbClr val="FFFF00"/>
              </a:solidFill>
              <a:cs typeface="Times New Roman" panose="02020603050405020304" pitchFamily="18" charset="0"/>
            </a:endParaRP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64B0DA68-384D-B5C9-164C-F9551EA99FF5}"/>
              </a:ext>
            </a:extLst>
          </p:cNvPr>
          <p:cNvSpPr txBox="1"/>
          <p:nvPr/>
        </p:nvSpPr>
        <p:spPr>
          <a:xfrm>
            <a:off x="611560" y="6356350"/>
            <a:ext cx="8712968" cy="19213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algn="just">
              <a:lnSpc>
                <a:spcPct val="115000"/>
              </a:lnSpc>
            </a:pPr>
            <a:r>
              <a:rPr lang="it-IT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					</a:t>
            </a:r>
            <a:endParaRPr lang="it-IT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algn="just">
              <a:lnSpc>
                <a:spcPct val="115000"/>
              </a:lnSpc>
              <a:spcAft>
                <a:spcPts val="1000"/>
              </a:spcAft>
            </a:pPr>
            <a:r>
              <a:rPr lang="it-IT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				</a:t>
            </a:r>
            <a:endParaRPr lang="it-IT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algn="just">
              <a:lnSpc>
                <a:spcPct val="115000"/>
              </a:lnSpc>
              <a:spcAft>
                <a:spcPts val="1000"/>
              </a:spcAft>
            </a:pPr>
            <a:r>
              <a:rPr lang="it-IT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		</a:t>
            </a:r>
            <a:endParaRPr lang="it-IT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algn="just">
              <a:lnSpc>
                <a:spcPct val="115000"/>
              </a:lnSpc>
            </a:pPr>
            <a:r>
              <a:rPr lang="it-IT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					</a:t>
            </a:r>
            <a:endParaRPr lang="it-IT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algn="just">
              <a:lnSpc>
                <a:spcPct val="115000"/>
              </a:lnSpc>
              <a:spcAft>
                <a:spcPts val="1000"/>
              </a:spcAft>
            </a:pPr>
            <a:r>
              <a:rPr lang="it-IT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							</a:t>
            </a:r>
            <a:endParaRPr lang="it-IT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5E4723BF-E8FE-5E58-C5AB-A489D5CA95EF}"/>
              </a:ext>
            </a:extLst>
          </p:cNvPr>
          <p:cNvSpPr txBox="1"/>
          <p:nvPr/>
        </p:nvSpPr>
        <p:spPr>
          <a:xfrm>
            <a:off x="5508104" y="1196752"/>
            <a:ext cx="3456384" cy="2677656"/>
          </a:xfrm>
          <a:prstGeom prst="rect">
            <a:avLst/>
          </a:prstGeom>
          <a:solidFill>
            <a:srgbClr val="FFFF00"/>
          </a:solidFill>
          <a:ln w="254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it-IT" sz="1200" dirty="0"/>
              <a:t>In una società come la nostra in cui il ruolo di ciascuno dipenderà dalle conoscenze acquisite, l’investimento nell’intelligenza, nell’istruzione e nella formazione avrà ruolo chiave per far sì che ciascun individuo possa costruire la propria qualifica nell’attuale “società conoscitiva”.</a:t>
            </a:r>
            <a:br>
              <a:rPr lang="it-IT" sz="1200" dirty="0"/>
            </a:br>
            <a:r>
              <a:rPr lang="it-IT" sz="1200" dirty="0"/>
              <a:t>Pertanto, l’attenzione ai bisogni concreti delle persone ci induce a sottolineare l’importanza della scuola e del sistema formativo delle nuove generazioni. Colpevolmente la politica di questi anni se ne è dimenticata. Quindi, la scuola torni a educare e l’università persegua un equilibrio tra specializzazione e sviluppo umano, senza mai perdere di vista la “società della conoscenza”. </a:t>
            </a:r>
          </a:p>
        </p:txBody>
      </p:sp>
      <p:sp>
        <p:nvSpPr>
          <p:cNvPr id="17" name="Freccia a destra 16"/>
          <p:cNvSpPr/>
          <p:nvPr/>
        </p:nvSpPr>
        <p:spPr>
          <a:xfrm>
            <a:off x="251520" y="5085184"/>
            <a:ext cx="5184576" cy="57606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it-IT" b="1" dirty="0">
                <a:solidFill>
                  <a:srgbClr val="FFFF00"/>
                </a:solidFill>
                <a:ea typeface="Calibri" pitchFamily="34" charset="0"/>
                <a:cs typeface="Times New Roman" pitchFamily="18" charset="0"/>
              </a:rPr>
              <a:t>L’assurdo conflitto: scuole statali contro private</a:t>
            </a:r>
            <a:r>
              <a:rPr lang="it-IT" b="1" dirty="0">
                <a:solidFill>
                  <a:srgbClr val="FFFF00"/>
                </a:solidFill>
                <a:cs typeface="Arial" pitchFamily="34" charset="0"/>
              </a:rPr>
              <a:t> </a:t>
            </a:r>
          </a:p>
        </p:txBody>
      </p:sp>
      <p:pic>
        <p:nvPicPr>
          <p:cNvPr id="10242" name="Picture 2" descr="D:\Documenti\Desktop\1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08104" y="3933056"/>
            <a:ext cx="3460242" cy="1944216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3" grpId="0" animBg="1"/>
      <p:bldP spid="14" grpId="0" animBg="1"/>
      <p:bldP spid="15" grpId="0" animBg="1"/>
      <p:bldP spid="16" grpId="0" animBg="1"/>
      <p:bldP spid="10" grpId="0" animBg="1"/>
      <p:bldP spid="1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79512" y="188640"/>
            <a:ext cx="8712968" cy="531440"/>
          </a:xfrm>
        </p:spPr>
        <p:txBody>
          <a:bodyPr>
            <a:normAutofit fontScale="55000" lnSpcReduction="20000"/>
          </a:bodyPr>
          <a:lstStyle/>
          <a:p>
            <a:r>
              <a:rPr lang="it-IT" sz="4400" b="1" dirty="0">
                <a:solidFill>
                  <a:srgbClr val="FF0000"/>
                </a:solidFill>
              </a:rPr>
              <a:t>Solo una scuola che accoglie e integra può istruire e educare</a:t>
            </a:r>
            <a:endParaRPr lang="it-IT" sz="7200" b="1" dirty="0">
              <a:solidFill>
                <a:srgbClr val="FF0000"/>
              </a:solidFill>
            </a:endParaRPr>
          </a:p>
          <a:p>
            <a:endParaRPr lang="it-IT" sz="4400" b="1" dirty="0">
              <a:solidFill>
                <a:srgbClr val="FF0000"/>
              </a:solidFill>
            </a:endParaRPr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F23F75-3F5A-47A8-AD06-6B094D0645FA}" type="datetime1">
              <a:rPr lang="it-IT" smtClean="0"/>
              <a:pPr/>
              <a:t>19/06/2026</a:t>
            </a:fld>
            <a:endParaRPr lang="it-IT" dirty="0"/>
          </a:p>
        </p:txBody>
      </p:sp>
      <p:sp>
        <p:nvSpPr>
          <p:cNvPr id="8" name="Segnaposto numero diapositiva 7"/>
          <p:cNvSpPr>
            <a:spLocks noGrp="1"/>
          </p:cNvSpPr>
          <p:nvPr>
            <p:ph type="sldNum" sz="quarter" idx="12"/>
          </p:nvPr>
        </p:nvSpPr>
        <p:spPr>
          <a:xfrm>
            <a:off x="6595872" y="6358500"/>
            <a:ext cx="2133600" cy="365125"/>
          </a:xfrm>
        </p:spPr>
        <p:txBody>
          <a:bodyPr/>
          <a:lstStyle/>
          <a:p>
            <a:fld id="{D638F805-12A6-466B-AD68-3BADDF56A04F}" type="slidenum">
              <a:rPr lang="it-IT" smtClean="0"/>
              <a:pPr/>
              <a:t>12</a:t>
            </a:fld>
            <a:endParaRPr lang="it-IT" dirty="0"/>
          </a:p>
        </p:txBody>
      </p:sp>
      <p:sp>
        <p:nvSpPr>
          <p:cNvPr id="9" name="CasellaDiTesto 8"/>
          <p:cNvSpPr txBox="1"/>
          <p:nvPr/>
        </p:nvSpPr>
        <p:spPr>
          <a:xfrm>
            <a:off x="539552" y="566482"/>
            <a:ext cx="79928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800" b="1" dirty="0">
                <a:solidFill>
                  <a:srgbClr val="002060"/>
                </a:solidFill>
              </a:rPr>
              <a:t>Capitolo 8.</a:t>
            </a:r>
            <a:r>
              <a:rPr lang="it-IT" sz="2800" b="1" dirty="0"/>
              <a:t> </a:t>
            </a:r>
            <a:r>
              <a:rPr lang="it-IT" sz="2400" b="1" dirty="0"/>
              <a:t>Verso una scuola alunno-centrica</a:t>
            </a:r>
            <a:r>
              <a:rPr lang="it-IT" sz="2800" b="1" dirty="0"/>
              <a:t>	</a:t>
            </a:r>
            <a:endParaRPr lang="it-IT" sz="2800" b="1" dirty="0">
              <a:solidFill>
                <a:srgbClr val="C00000"/>
              </a:solidFill>
            </a:endParaRPr>
          </a:p>
        </p:txBody>
      </p:sp>
      <p:sp>
        <p:nvSpPr>
          <p:cNvPr id="11" name="Freccia a destra 10"/>
          <p:cNvSpPr/>
          <p:nvPr/>
        </p:nvSpPr>
        <p:spPr>
          <a:xfrm>
            <a:off x="251520" y="1484784"/>
            <a:ext cx="4392488" cy="57606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it-IT" b="1" dirty="0">
                <a:solidFill>
                  <a:srgbClr val="FFFF00"/>
                </a:solidFill>
                <a:ea typeface="Calibri" pitchFamily="34" charset="0"/>
                <a:cs typeface="Times New Roman" pitchFamily="18" charset="0"/>
              </a:rPr>
              <a:t>La trasmissione del sapere deve rinnovarsi</a:t>
            </a:r>
            <a:endParaRPr lang="it-IT" b="1" dirty="0">
              <a:solidFill>
                <a:srgbClr val="FFFF00"/>
              </a:solidFill>
            </a:endParaRPr>
          </a:p>
        </p:txBody>
      </p:sp>
      <p:sp>
        <p:nvSpPr>
          <p:cNvPr id="13" name="Freccia a destra 12"/>
          <p:cNvSpPr/>
          <p:nvPr/>
        </p:nvSpPr>
        <p:spPr>
          <a:xfrm>
            <a:off x="251520" y="4941168"/>
            <a:ext cx="4392488" cy="57606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it-IT" b="1" dirty="0">
                <a:solidFill>
                  <a:srgbClr val="FFFF00"/>
                </a:solidFill>
                <a:ea typeface="Calibri" pitchFamily="34" charset="0"/>
                <a:cs typeface="Times New Roman" pitchFamily="18" charset="0"/>
              </a:rPr>
              <a:t>Lo studente tutor	</a:t>
            </a:r>
            <a:endParaRPr lang="it-IT" b="1" dirty="0">
              <a:solidFill>
                <a:srgbClr val="FFFF00"/>
              </a:solidFill>
            </a:endParaRPr>
          </a:p>
        </p:txBody>
      </p:sp>
      <p:sp>
        <p:nvSpPr>
          <p:cNvPr id="14" name="Freccia a destra 13"/>
          <p:cNvSpPr/>
          <p:nvPr/>
        </p:nvSpPr>
        <p:spPr>
          <a:xfrm>
            <a:off x="251520" y="4077072"/>
            <a:ext cx="4392488" cy="57606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it-IT" b="1" dirty="0">
                <a:solidFill>
                  <a:srgbClr val="FFFF00"/>
                </a:solidFill>
                <a:ea typeface="Calibri" pitchFamily="34" charset="0"/>
                <a:cs typeface="Times New Roman" pitchFamily="18" charset="0"/>
              </a:rPr>
              <a:t>Valorizzare le risorse disponibili</a:t>
            </a:r>
            <a:r>
              <a:rPr lang="it-IT" dirty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	</a:t>
            </a:r>
            <a:endParaRPr lang="it-IT" sz="2000" b="1" dirty="0">
              <a:solidFill>
                <a:srgbClr val="FFFF00"/>
              </a:solidFill>
            </a:endParaRPr>
          </a:p>
        </p:txBody>
      </p:sp>
      <p:sp>
        <p:nvSpPr>
          <p:cNvPr id="15" name="Freccia a destra 14"/>
          <p:cNvSpPr/>
          <p:nvPr/>
        </p:nvSpPr>
        <p:spPr>
          <a:xfrm>
            <a:off x="251520" y="3212976"/>
            <a:ext cx="4392488" cy="57606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it-IT" b="1" dirty="0">
                <a:solidFill>
                  <a:srgbClr val="FFFF00"/>
                </a:solidFill>
                <a:ea typeface="Calibri" pitchFamily="34" charset="0"/>
                <a:cs typeface="Times New Roman" pitchFamily="18" charset="0"/>
              </a:rPr>
              <a:t>Il peer educator</a:t>
            </a:r>
            <a:endParaRPr lang="it-IT" b="1" dirty="0">
              <a:solidFill>
                <a:srgbClr val="FFFF00"/>
              </a:solidFill>
            </a:endParaRPr>
          </a:p>
        </p:txBody>
      </p:sp>
      <p:sp>
        <p:nvSpPr>
          <p:cNvPr id="16" name="Freccia a destra 15"/>
          <p:cNvSpPr/>
          <p:nvPr/>
        </p:nvSpPr>
        <p:spPr>
          <a:xfrm>
            <a:off x="251520" y="2348880"/>
            <a:ext cx="4392488" cy="57606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it-IT" b="1" dirty="0">
                <a:solidFill>
                  <a:srgbClr val="FFFF00"/>
                </a:solidFill>
                <a:ea typeface="Calibri" pitchFamily="34" charset="0"/>
                <a:cs typeface="Times New Roman" pitchFamily="18" charset="0"/>
              </a:rPr>
              <a:t>L’educazione tra pari</a:t>
            </a:r>
            <a:endParaRPr lang="it-IT" b="1" dirty="0">
              <a:solidFill>
                <a:srgbClr val="FFFF00"/>
              </a:solidFill>
              <a:cs typeface="Times New Roman" panose="02020603050405020304" pitchFamily="18" charset="0"/>
            </a:endParaRP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64B0DA68-384D-B5C9-164C-F9551EA99FF5}"/>
              </a:ext>
            </a:extLst>
          </p:cNvPr>
          <p:cNvSpPr txBox="1"/>
          <p:nvPr/>
        </p:nvSpPr>
        <p:spPr>
          <a:xfrm>
            <a:off x="611560" y="6356350"/>
            <a:ext cx="8712968" cy="19213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algn="just">
              <a:lnSpc>
                <a:spcPct val="115000"/>
              </a:lnSpc>
            </a:pPr>
            <a:r>
              <a:rPr lang="it-IT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					</a:t>
            </a:r>
            <a:endParaRPr lang="it-IT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algn="just">
              <a:lnSpc>
                <a:spcPct val="115000"/>
              </a:lnSpc>
              <a:spcAft>
                <a:spcPts val="1000"/>
              </a:spcAft>
            </a:pPr>
            <a:r>
              <a:rPr lang="it-IT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				</a:t>
            </a:r>
            <a:endParaRPr lang="it-IT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algn="just">
              <a:lnSpc>
                <a:spcPct val="115000"/>
              </a:lnSpc>
              <a:spcAft>
                <a:spcPts val="1000"/>
              </a:spcAft>
            </a:pPr>
            <a:r>
              <a:rPr lang="it-IT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		</a:t>
            </a:r>
            <a:endParaRPr lang="it-IT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algn="just">
              <a:lnSpc>
                <a:spcPct val="115000"/>
              </a:lnSpc>
            </a:pPr>
            <a:r>
              <a:rPr lang="it-IT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					</a:t>
            </a:r>
            <a:endParaRPr lang="it-IT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algn="just">
              <a:lnSpc>
                <a:spcPct val="115000"/>
              </a:lnSpc>
              <a:spcAft>
                <a:spcPts val="1000"/>
              </a:spcAft>
            </a:pPr>
            <a:r>
              <a:rPr lang="it-IT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							</a:t>
            </a:r>
            <a:endParaRPr lang="it-IT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5E4723BF-E8FE-5E58-C5AB-A489D5CA95EF}"/>
              </a:ext>
            </a:extLst>
          </p:cNvPr>
          <p:cNvSpPr txBox="1"/>
          <p:nvPr/>
        </p:nvSpPr>
        <p:spPr>
          <a:xfrm>
            <a:off x="4788024" y="1196752"/>
            <a:ext cx="4104456" cy="2308324"/>
          </a:xfrm>
          <a:prstGeom prst="rect">
            <a:avLst/>
          </a:prstGeom>
          <a:solidFill>
            <a:srgbClr val="FFFF00"/>
          </a:solidFill>
          <a:ln w="254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just" fontAlgn="base"/>
            <a:r>
              <a:rPr lang="it-IT" sz="1200" dirty="0"/>
              <a:t>Una scuola alunno-centrica (o studente-centrica) è un modello educativo che pone i bisogni, gli interessi e le capacità di ogni studente al centro del processo di apprendimento, valorizzandone i talenti individuali. Questo approccio trasforma il docente da semplice trasmettitore di conoscenze a facilitatore, promuovendo una didattica inclusiva e personalizzata. Nell’ultimo decennio il rapido progresso tecnologico ha cambiato profondamente il volto della società. All’interno di questo panorama anche la scuola ha subito importanti cambiamenti. L’esigenza della scuola di oggi è quella di fornire un metodo di apprendimento al passo con i tempi, per garantire ai giovani un futuro all’altezza delle aspettative.</a:t>
            </a:r>
          </a:p>
        </p:txBody>
      </p:sp>
      <p:sp>
        <p:nvSpPr>
          <p:cNvPr id="17" name="Freccia a destra 16"/>
          <p:cNvSpPr/>
          <p:nvPr/>
        </p:nvSpPr>
        <p:spPr>
          <a:xfrm>
            <a:off x="251520" y="5805264"/>
            <a:ext cx="4392488" cy="57606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it-IT" b="1" dirty="0">
                <a:solidFill>
                  <a:srgbClr val="FFFF00"/>
                </a:solidFill>
                <a:ea typeface="Calibri" pitchFamily="34" charset="0"/>
                <a:cs typeface="Times New Roman" pitchFamily="18" charset="0"/>
              </a:rPr>
              <a:t>Don Milani e la scuola di Barbiana</a:t>
            </a:r>
            <a:endParaRPr lang="it-IT" b="1" dirty="0">
              <a:solidFill>
                <a:srgbClr val="FFFF00"/>
              </a:solidFill>
            </a:endParaRPr>
          </a:p>
        </p:txBody>
      </p:sp>
      <p:pic>
        <p:nvPicPr>
          <p:cNvPr id="11266" name="Picture 2" descr="D:\Documenti\Desktop\1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32040" y="3573016"/>
            <a:ext cx="3744416" cy="2804698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3" grpId="0" animBg="1"/>
      <p:bldP spid="14" grpId="0" animBg="1"/>
      <p:bldP spid="15" grpId="0" animBg="1"/>
      <p:bldP spid="16" grpId="0" animBg="1"/>
      <p:bldP spid="10" grpId="0" animBg="1"/>
      <p:bldP spid="1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79512" y="116632"/>
            <a:ext cx="8712968" cy="603448"/>
          </a:xfrm>
        </p:spPr>
        <p:txBody>
          <a:bodyPr>
            <a:normAutofit fontScale="55000" lnSpcReduction="20000"/>
          </a:bodyPr>
          <a:lstStyle/>
          <a:p>
            <a:r>
              <a:rPr lang="it-IT" sz="4400" b="1" dirty="0">
                <a:solidFill>
                  <a:srgbClr val="FF0000"/>
                </a:solidFill>
              </a:rPr>
              <a:t>Solo una scuola che accoglie e integra può istruire e educare</a:t>
            </a:r>
            <a:endParaRPr lang="it-IT" sz="7200" b="1" dirty="0">
              <a:solidFill>
                <a:srgbClr val="FF0000"/>
              </a:solidFill>
            </a:endParaRPr>
          </a:p>
          <a:p>
            <a:endParaRPr lang="it-IT" sz="4400" b="1" dirty="0">
              <a:solidFill>
                <a:srgbClr val="FF0000"/>
              </a:solidFill>
            </a:endParaRPr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FE3454-469E-4B8A-828B-013F96A93C55}" type="datetime1">
              <a:rPr lang="it-IT" smtClean="0"/>
              <a:pPr/>
              <a:t>19/06/2026</a:t>
            </a:fld>
            <a:endParaRPr lang="it-IT" dirty="0"/>
          </a:p>
        </p:txBody>
      </p:sp>
      <p:sp>
        <p:nvSpPr>
          <p:cNvPr id="8" name="Segnaposto numero diapositiva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38F805-12A6-466B-AD68-3BADDF56A04F}" type="slidenum">
              <a:rPr lang="it-IT" smtClean="0"/>
              <a:pPr/>
              <a:t>13</a:t>
            </a:fld>
            <a:endParaRPr lang="it-IT" dirty="0"/>
          </a:p>
        </p:txBody>
      </p:sp>
      <p:sp>
        <p:nvSpPr>
          <p:cNvPr id="30" name="CasellaDiTesto 29"/>
          <p:cNvSpPr txBox="1"/>
          <p:nvPr/>
        </p:nvSpPr>
        <p:spPr>
          <a:xfrm>
            <a:off x="251519" y="620688"/>
            <a:ext cx="857599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800" b="1" dirty="0">
                <a:solidFill>
                  <a:srgbClr val="002060"/>
                </a:solidFill>
              </a:rPr>
              <a:t>Questo è solo un assaggio, il resto lo trovate nel libro.</a:t>
            </a:r>
          </a:p>
        </p:txBody>
      </p:sp>
      <p:sp>
        <p:nvSpPr>
          <p:cNvPr id="39" name="CasellaDiTesto 38"/>
          <p:cNvSpPr txBox="1"/>
          <p:nvPr/>
        </p:nvSpPr>
        <p:spPr>
          <a:xfrm>
            <a:off x="3797914" y="5762210"/>
            <a:ext cx="15481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4000" b="1" dirty="0">
                <a:solidFill>
                  <a:srgbClr val="FF0000"/>
                </a:solidFill>
              </a:rPr>
              <a:t>FINE</a:t>
            </a: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DE700B58-7BCD-5E57-0D14-1C8EDF2AC8A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8325" y="1224136"/>
            <a:ext cx="6347350" cy="4549546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F08FE2-57E4-43B3-9CC2-FD4262198CDB}" type="datetime1">
              <a:rPr lang="it-IT" smtClean="0"/>
              <a:pPr/>
              <a:t>19/06/2026</a:t>
            </a:fld>
            <a:endParaRPr lang="it-IT"/>
          </a:p>
        </p:txBody>
      </p:sp>
      <p:sp>
        <p:nvSpPr>
          <p:cNvPr id="8" name="Segnaposto numero diapositiva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38F805-12A6-466B-AD68-3BADDF56A04F}" type="slidenum">
              <a:rPr lang="it-IT" smtClean="0"/>
              <a:pPr/>
              <a:t>2</a:t>
            </a:fld>
            <a:endParaRPr lang="it-IT" dirty="0"/>
          </a:p>
        </p:txBody>
      </p:sp>
      <p:sp>
        <p:nvSpPr>
          <p:cNvPr id="9" name="CasellaDiTesto 8"/>
          <p:cNvSpPr txBox="1"/>
          <p:nvPr/>
        </p:nvSpPr>
        <p:spPr>
          <a:xfrm>
            <a:off x="1475656" y="1556792"/>
            <a:ext cx="63367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800" b="1" dirty="0">
                <a:solidFill>
                  <a:srgbClr val="002060"/>
                </a:solidFill>
              </a:rPr>
              <a:t>Perché questo libro? Primo  obiettivo:</a:t>
            </a:r>
          </a:p>
        </p:txBody>
      </p:sp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7DA9F171-958D-F811-47CB-EBECEDE6EDB0}"/>
              </a:ext>
            </a:extLst>
          </p:cNvPr>
          <p:cNvSpPr txBox="1"/>
          <p:nvPr/>
        </p:nvSpPr>
        <p:spPr>
          <a:xfrm>
            <a:off x="179512" y="116632"/>
            <a:ext cx="8759316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it-IT" sz="4400" b="1" dirty="0">
                <a:solidFill>
                  <a:srgbClr val="FF0000"/>
                </a:solidFill>
              </a:rPr>
              <a:t>Solo una scuola che accoglie e integra può istruire e educare</a:t>
            </a:r>
          </a:p>
        </p:txBody>
      </p:sp>
      <p:sp>
        <p:nvSpPr>
          <p:cNvPr id="11" name="CasellaDiTesto 10"/>
          <p:cNvSpPr txBox="1"/>
          <p:nvPr/>
        </p:nvSpPr>
        <p:spPr>
          <a:xfrm>
            <a:off x="323528" y="2132856"/>
            <a:ext cx="856895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sz="2000" b="1" dirty="0"/>
              <a:t>Recuperare il prestigio sociale del corpo docente e incrementare gli stipendi che continuano ad essere i più bassi d’Europa; contrastare le aggressioni verbali e fisiche, insulti sui social, di studenti e genitori, promuovendo una efficace comunità educante capace di operare un’attenta azione preventiva</a:t>
            </a:r>
          </a:p>
        </p:txBody>
      </p:sp>
      <p:pic>
        <p:nvPicPr>
          <p:cNvPr id="1026" name="Picture 2" descr="D:\Documenti\Desktop\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55776" y="3501008"/>
            <a:ext cx="3960440" cy="2635493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</p:pic>
    </p:spTree>
    <p:extLst>
      <p:ext uri="{BB962C8B-B14F-4D97-AF65-F5344CB8AC3E}">
        <p14:creationId xmlns:p14="http://schemas.microsoft.com/office/powerpoint/2010/main" val="30352972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F08FE2-57E4-43B3-9CC2-FD4262198CDB}" type="datetime1">
              <a:rPr lang="it-IT" smtClean="0"/>
              <a:pPr/>
              <a:t>19/06/2026</a:t>
            </a:fld>
            <a:endParaRPr lang="it-IT"/>
          </a:p>
        </p:txBody>
      </p:sp>
      <p:sp>
        <p:nvSpPr>
          <p:cNvPr id="8" name="Segnaposto numero diapositiva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38F805-12A6-466B-AD68-3BADDF56A04F}" type="slidenum">
              <a:rPr lang="it-IT" smtClean="0"/>
              <a:pPr/>
              <a:t>3</a:t>
            </a:fld>
            <a:endParaRPr lang="it-IT" dirty="0"/>
          </a:p>
        </p:txBody>
      </p:sp>
      <p:sp>
        <p:nvSpPr>
          <p:cNvPr id="9" name="CasellaDiTesto 8"/>
          <p:cNvSpPr txBox="1"/>
          <p:nvPr/>
        </p:nvSpPr>
        <p:spPr>
          <a:xfrm>
            <a:off x="1475656" y="1556792"/>
            <a:ext cx="63367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800" b="1" dirty="0">
                <a:solidFill>
                  <a:srgbClr val="002060"/>
                </a:solidFill>
              </a:rPr>
              <a:t>Perché questo libro? Secondo  obiettivo:</a:t>
            </a:r>
          </a:p>
        </p:txBody>
      </p:sp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7DA9F171-958D-F811-47CB-EBECEDE6EDB0}"/>
              </a:ext>
            </a:extLst>
          </p:cNvPr>
          <p:cNvSpPr txBox="1"/>
          <p:nvPr/>
        </p:nvSpPr>
        <p:spPr>
          <a:xfrm>
            <a:off x="179512" y="116632"/>
            <a:ext cx="8759316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it-IT" sz="4400" b="1" dirty="0">
                <a:solidFill>
                  <a:srgbClr val="FF0000"/>
                </a:solidFill>
              </a:rPr>
              <a:t>Solo una scuola che accoglie e integra può istruire e educare</a:t>
            </a:r>
          </a:p>
        </p:txBody>
      </p:sp>
      <p:sp>
        <p:nvSpPr>
          <p:cNvPr id="11" name="CasellaDiTesto 10"/>
          <p:cNvSpPr txBox="1"/>
          <p:nvPr/>
        </p:nvSpPr>
        <p:spPr>
          <a:xfrm>
            <a:off x="323528" y="2132856"/>
            <a:ext cx="856895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sz="2000" b="1" dirty="0"/>
              <a:t>Incrementare gli investimenti economici in grado di invertire i poderosi tagli operati negli ultimi anni; aggiornare i programmi di studio obsoleti e troppo teorici; ampliare e adeguare le dotazioni tecnologiche; rendere sicura e confortevole l’edilizia scolastica e sfoltire le classi sovraffollate. </a:t>
            </a:r>
          </a:p>
        </p:txBody>
      </p:sp>
      <p:pic>
        <p:nvPicPr>
          <p:cNvPr id="2050" name="Picture 2" descr="D:\Documenti\Desktop\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11760" y="3645024"/>
            <a:ext cx="4423603" cy="2304256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</p:pic>
    </p:spTree>
    <p:extLst>
      <p:ext uri="{BB962C8B-B14F-4D97-AF65-F5344CB8AC3E}">
        <p14:creationId xmlns:p14="http://schemas.microsoft.com/office/powerpoint/2010/main" val="30352972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F08FE2-57E4-43B3-9CC2-FD4262198CDB}" type="datetime1">
              <a:rPr lang="it-IT" smtClean="0"/>
              <a:pPr/>
              <a:t>19/06/2026</a:t>
            </a:fld>
            <a:endParaRPr lang="it-IT"/>
          </a:p>
        </p:txBody>
      </p:sp>
      <p:sp>
        <p:nvSpPr>
          <p:cNvPr id="8" name="Segnaposto numero diapositiva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38F805-12A6-466B-AD68-3BADDF56A04F}" type="slidenum">
              <a:rPr lang="it-IT" smtClean="0"/>
              <a:pPr/>
              <a:t>4</a:t>
            </a:fld>
            <a:endParaRPr lang="it-IT" dirty="0"/>
          </a:p>
        </p:txBody>
      </p:sp>
      <p:sp>
        <p:nvSpPr>
          <p:cNvPr id="9" name="CasellaDiTesto 8"/>
          <p:cNvSpPr txBox="1"/>
          <p:nvPr/>
        </p:nvSpPr>
        <p:spPr>
          <a:xfrm>
            <a:off x="1475656" y="1556792"/>
            <a:ext cx="63367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800" b="1" dirty="0">
                <a:solidFill>
                  <a:srgbClr val="002060"/>
                </a:solidFill>
              </a:rPr>
              <a:t>Perché questo libro? Terzo  obiettivo:</a:t>
            </a:r>
          </a:p>
        </p:txBody>
      </p:sp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7DA9F171-958D-F811-47CB-EBECEDE6EDB0}"/>
              </a:ext>
            </a:extLst>
          </p:cNvPr>
          <p:cNvSpPr txBox="1"/>
          <p:nvPr/>
        </p:nvSpPr>
        <p:spPr>
          <a:xfrm>
            <a:off x="179512" y="116632"/>
            <a:ext cx="8759316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it-IT" sz="4400" b="1" dirty="0">
                <a:solidFill>
                  <a:srgbClr val="FF0000"/>
                </a:solidFill>
              </a:rPr>
              <a:t>Solo una scuola che accoglie e integra può istruire e educare</a:t>
            </a:r>
            <a:endParaRPr lang="it-IT" sz="7200" b="1" dirty="0">
              <a:solidFill>
                <a:srgbClr val="FF0000"/>
              </a:solidFill>
            </a:endParaRPr>
          </a:p>
        </p:txBody>
      </p:sp>
      <p:sp>
        <p:nvSpPr>
          <p:cNvPr id="10" name="CasellaDiTesto 9"/>
          <p:cNvSpPr txBox="1"/>
          <p:nvPr/>
        </p:nvSpPr>
        <p:spPr>
          <a:xfrm>
            <a:off x="323528" y="2204864"/>
            <a:ext cx="8568952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sz="2000" b="1" dirty="0"/>
              <a:t>Favorire che l’integrazione sociale e culturale degli alunni stranieri perché questo ha delle positive ricadute  anche nell’ambito familiare; facilita l’integrazione dei genitori, in modo particolare nell’apprendimento della lingua, e offre a tutti gli altri familiari la possibilità di una buona integrazione sociale e culturale.</a:t>
            </a:r>
          </a:p>
        </p:txBody>
      </p:sp>
      <p:pic>
        <p:nvPicPr>
          <p:cNvPr id="3075" name="Picture 3" descr="D:\Documenti\Desktop\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55776" y="3789040"/>
            <a:ext cx="4229184" cy="2376264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</p:pic>
    </p:spTree>
    <p:extLst>
      <p:ext uri="{BB962C8B-B14F-4D97-AF65-F5344CB8AC3E}">
        <p14:creationId xmlns:p14="http://schemas.microsoft.com/office/powerpoint/2010/main" val="30352972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79512" y="116632"/>
            <a:ext cx="8712968" cy="603448"/>
          </a:xfrm>
        </p:spPr>
        <p:txBody>
          <a:bodyPr>
            <a:normAutofit fontScale="55000" lnSpcReduction="20000"/>
          </a:bodyPr>
          <a:lstStyle/>
          <a:p>
            <a:r>
              <a:rPr lang="it-IT" sz="4400" b="1" dirty="0">
                <a:solidFill>
                  <a:srgbClr val="FF0000"/>
                </a:solidFill>
              </a:rPr>
              <a:t>Solo </a:t>
            </a:r>
            <a:r>
              <a:rPr lang="it-IT" sz="4400" b="1">
                <a:solidFill>
                  <a:srgbClr val="FF0000"/>
                </a:solidFill>
              </a:rPr>
              <a:t>una scuola che accoglie e </a:t>
            </a:r>
            <a:r>
              <a:rPr lang="it-IT" sz="4400" b="1" dirty="0">
                <a:solidFill>
                  <a:srgbClr val="FF0000"/>
                </a:solidFill>
              </a:rPr>
              <a:t>integra può istruire e educare</a:t>
            </a:r>
            <a:endParaRPr lang="it-IT" sz="7200" b="1" dirty="0">
              <a:solidFill>
                <a:srgbClr val="FF0000"/>
              </a:solidFill>
            </a:endParaRPr>
          </a:p>
          <a:p>
            <a:endParaRPr lang="it-IT" sz="4400" b="1" dirty="0">
              <a:solidFill>
                <a:srgbClr val="FF0000"/>
              </a:solidFill>
            </a:endParaRPr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F23F75-3F5A-47A8-AD06-6B094D0645FA}" type="datetime1">
              <a:rPr lang="it-IT" smtClean="0"/>
              <a:pPr/>
              <a:t>19/06/2026</a:t>
            </a:fld>
            <a:endParaRPr lang="it-IT" dirty="0"/>
          </a:p>
        </p:txBody>
      </p:sp>
      <p:sp>
        <p:nvSpPr>
          <p:cNvPr id="8" name="Segnaposto numero diapositiva 7"/>
          <p:cNvSpPr>
            <a:spLocks noGrp="1"/>
          </p:cNvSpPr>
          <p:nvPr>
            <p:ph type="sldNum" sz="quarter" idx="12"/>
          </p:nvPr>
        </p:nvSpPr>
        <p:spPr>
          <a:xfrm>
            <a:off x="6595872" y="6358500"/>
            <a:ext cx="2133600" cy="365125"/>
          </a:xfrm>
        </p:spPr>
        <p:txBody>
          <a:bodyPr/>
          <a:lstStyle/>
          <a:p>
            <a:fld id="{D638F805-12A6-466B-AD68-3BADDF56A04F}" type="slidenum">
              <a:rPr lang="it-IT" smtClean="0"/>
              <a:pPr/>
              <a:t>5</a:t>
            </a:fld>
            <a:endParaRPr lang="it-IT" dirty="0"/>
          </a:p>
        </p:txBody>
      </p:sp>
      <p:sp>
        <p:nvSpPr>
          <p:cNvPr id="9" name="CasellaDiTesto 8"/>
          <p:cNvSpPr txBox="1"/>
          <p:nvPr/>
        </p:nvSpPr>
        <p:spPr>
          <a:xfrm>
            <a:off x="539552" y="566483"/>
            <a:ext cx="799288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sz="2800" b="1" dirty="0">
                <a:solidFill>
                  <a:srgbClr val="002060"/>
                </a:solidFill>
              </a:rPr>
              <a:t>Capitolo 1.	</a:t>
            </a:r>
            <a:r>
              <a:rPr lang="it-IT" sz="2400" b="1" dirty="0"/>
              <a:t>Breve storia della scuola italiana, segnata                        		da tante riforme</a:t>
            </a:r>
            <a:r>
              <a:rPr lang="it-IT" sz="2800" b="1" dirty="0"/>
              <a:t>	</a:t>
            </a:r>
            <a:endParaRPr lang="it-IT" sz="2800" b="1" dirty="0">
              <a:solidFill>
                <a:srgbClr val="002060"/>
              </a:solidFill>
            </a:endParaRPr>
          </a:p>
        </p:txBody>
      </p:sp>
      <p:sp>
        <p:nvSpPr>
          <p:cNvPr id="11" name="Freccia a destra 10"/>
          <p:cNvSpPr/>
          <p:nvPr/>
        </p:nvSpPr>
        <p:spPr>
          <a:xfrm>
            <a:off x="251520" y="1484784"/>
            <a:ext cx="3888432" cy="57606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it-IT" b="1" dirty="0">
                <a:solidFill>
                  <a:srgbClr val="FFFF00"/>
                </a:solidFill>
                <a:ea typeface="Times New Roman" pitchFamily="18" charset="0"/>
                <a:cs typeface="Arial" pitchFamily="34" charset="0"/>
              </a:rPr>
              <a:t>La scuola durante il Rinascimento</a:t>
            </a:r>
            <a:endParaRPr lang="it-IT" b="1" dirty="0">
              <a:solidFill>
                <a:srgbClr val="FFFF00"/>
              </a:solidFill>
            </a:endParaRPr>
          </a:p>
        </p:txBody>
      </p:sp>
      <p:sp>
        <p:nvSpPr>
          <p:cNvPr id="13" name="Freccia a destra 12"/>
          <p:cNvSpPr/>
          <p:nvPr/>
        </p:nvSpPr>
        <p:spPr>
          <a:xfrm>
            <a:off x="251520" y="4797152"/>
            <a:ext cx="3888432" cy="57606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it-IT" b="1" dirty="0">
                <a:solidFill>
                  <a:srgbClr val="FFFF00"/>
                </a:solidFill>
                <a:ea typeface="Times New Roman" pitchFamily="18" charset="0"/>
                <a:cs typeface="Arial" pitchFamily="34" charset="0"/>
              </a:rPr>
              <a:t>Le riforme dopo l’Unità d’Italia</a:t>
            </a:r>
            <a:endParaRPr lang="it-IT" b="1" dirty="0">
              <a:solidFill>
                <a:srgbClr val="FFFF00"/>
              </a:solidFill>
            </a:endParaRPr>
          </a:p>
        </p:txBody>
      </p:sp>
      <p:sp>
        <p:nvSpPr>
          <p:cNvPr id="14" name="Freccia a destra 13"/>
          <p:cNvSpPr/>
          <p:nvPr/>
        </p:nvSpPr>
        <p:spPr>
          <a:xfrm>
            <a:off x="251520" y="4005064"/>
            <a:ext cx="3888432" cy="57606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it-IT" b="1" dirty="0">
                <a:solidFill>
                  <a:srgbClr val="FFFF00"/>
                </a:solidFill>
                <a:ea typeface="Times New Roman" pitchFamily="18" charset="0"/>
                <a:cs typeface="Arial" pitchFamily="34" charset="0"/>
              </a:rPr>
              <a:t>Il periodo della Rivoluzione Francese</a:t>
            </a:r>
            <a:endParaRPr lang="it-IT" b="1" dirty="0">
              <a:solidFill>
                <a:srgbClr val="FFFF00"/>
              </a:solidFill>
            </a:endParaRPr>
          </a:p>
        </p:txBody>
      </p:sp>
      <p:sp>
        <p:nvSpPr>
          <p:cNvPr id="15" name="Freccia a destra 14"/>
          <p:cNvSpPr/>
          <p:nvPr/>
        </p:nvSpPr>
        <p:spPr>
          <a:xfrm>
            <a:off x="251520" y="3212976"/>
            <a:ext cx="3888432" cy="57606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it-IT" b="1" dirty="0">
              <a:solidFill>
                <a:srgbClr val="FFFF00"/>
              </a:solidFill>
              <a:ea typeface="Times New Roman" pitchFamily="18" charset="0"/>
              <a:cs typeface="Arial" pitchFamily="34" charset="0"/>
            </a:endParaRPr>
          </a:p>
          <a:p>
            <a:r>
              <a:rPr lang="it-IT" b="1" dirty="0">
                <a:solidFill>
                  <a:srgbClr val="FFFF00"/>
                </a:solidFill>
                <a:ea typeface="Times New Roman" pitchFamily="18" charset="0"/>
                <a:cs typeface="Arial" pitchFamily="34" charset="0"/>
              </a:rPr>
              <a:t>La riforma dei principi illuminati</a:t>
            </a:r>
            <a:r>
              <a:rPr lang="it-IT" dirty="0">
                <a:solidFill>
                  <a:schemeClr val="tx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	</a:t>
            </a:r>
            <a:endParaRPr lang="it-IT" sz="2000" b="1" dirty="0">
              <a:solidFill>
                <a:srgbClr val="FFFF00"/>
              </a:solidFill>
            </a:endParaRPr>
          </a:p>
        </p:txBody>
      </p:sp>
      <p:sp>
        <p:nvSpPr>
          <p:cNvPr id="16" name="Freccia a destra 15"/>
          <p:cNvSpPr/>
          <p:nvPr/>
        </p:nvSpPr>
        <p:spPr>
          <a:xfrm>
            <a:off x="251520" y="2348880"/>
            <a:ext cx="3888432" cy="57606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it-IT" b="1" dirty="0">
                <a:solidFill>
                  <a:srgbClr val="FFFF00"/>
                </a:solidFill>
                <a:ea typeface="Times New Roman" pitchFamily="18" charset="0"/>
                <a:cs typeface="Arial" pitchFamily="34" charset="0"/>
              </a:rPr>
              <a:t>La scuola della Riforma Cattolica</a:t>
            </a:r>
            <a:endParaRPr lang="it-IT" b="1" dirty="0">
              <a:solidFill>
                <a:srgbClr val="FFFF00"/>
              </a:solidFill>
              <a:cs typeface="Times New Roman" panose="02020603050405020304" pitchFamily="18" charset="0"/>
            </a:endParaRP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64B0DA68-384D-B5C9-164C-F9551EA99FF5}"/>
              </a:ext>
            </a:extLst>
          </p:cNvPr>
          <p:cNvSpPr txBox="1"/>
          <p:nvPr/>
        </p:nvSpPr>
        <p:spPr>
          <a:xfrm>
            <a:off x="611560" y="6356350"/>
            <a:ext cx="8712968" cy="19213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algn="just">
              <a:lnSpc>
                <a:spcPct val="115000"/>
              </a:lnSpc>
            </a:pPr>
            <a:r>
              <a:rPr lang="it-IT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					</a:t>
            </a:r>
            <a:endParaRPr lang="it-IT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algn="just">
              <a:lnSpc>
                <a:spcPct val="115000"/>
              </a:lnSpc>
              <a:spcAft>
                <a:spcPts val="1000"/>
              </a:spcAft>
            </a:pPr>
            <a:r>
              <a:rPr lang="it-IT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				</a:t>
            </a:r>
            <a:endParaRPr lang="it-IT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algn="just">
              <a:lnSpc>
                <a:spcPct val="115000"/>
              </a:lnSpc>
              <a:spcAft>
                <a:spcPts val="1000"/>
              </a:spcAft>
            </a:pPr>
            <a:r>
              <a:rPr lang="it-IT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		</a:t>
            </a:r>
            <a:endParaRPr lang="it-IT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algn="just">
              <a:lnSpc>
                <a:spcPct val="115000"/>
              </a:lnSpc>
            </a:pPr>
            <a:r>
              <a:rPr lang="it-IT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					</a:t>
            </a:r>
            <a:endParaRPr lang="it-IT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algn="just">
              <a:lnSpc>
                <a:spcPct val="115000"/>
              </a:lnSpc>
              <a:spcAft>
                <a:spcPts val="1000"/>
              </a:spcAft>
            </a:pPr>
            <a:r>
              <a:rPr lang="it-IT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							</a:t>
            </a:r>
            <a:endParaRPr lang="it-IT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5E4723BF-E8FE-5E58-C5AB-A489D5CA95EF}"/>
              </a:ext>
            </a:extLst>
          </p:cNvPr>
          <p:cNvSpPr txBox="1"/>
          <p:nvPr/>
        </p:nvSpPr>
        <p:spPr>
          <a:xfrm>
            <a:off x="4283968" y="1556792"/>
            <a:ext cx="4608512" cy="461665"/>
          </a:xfrm>
          <a:prstGeom prst="rect">
            <a:avLst/>
          </a:prstGeom>
          <a:solidFill>
            <a:srgbClr val="FFFF00"/>
          </a:solidFill>
          <a:ln w="254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it-IT" sz="1200" dirty="0"/>
              <a:t>In questo capitolo ripercorreremo il cammino e la storia dell’istruzione in Italia a partire dal periodo medioevale fino ai giorni nostri.</a:t>
            </a:r>
          </a:p>
        </p:txBody>
      </p:sp>
      <p:pic>
        <p:nvPicPr>
          <p:cNvPr id="4098" name="Picture 2" descr="D:\Documenti\Desktop\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55976" y="2132856"/>
            <a:ext cx="4472759" cy="3024336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3" grpId="0" animBg="1"/>
      <p:bldP spid="14" grpId="0" animBg="1"/>
      <p:bldP spid="15" grpId="0" animBg="1"/>
      <p:bldP spid="16" grpId="0" animBg="1"/>
      <p:bldP spid="1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79512" y="116632"/>
            <a:ext cx="8712968" cy="603448"/>
          </a:xfrm>
        </p:spPr>
        <p:txBody>
          <a:bodyPr>
            <a:normAutofit fontScale="55000" lnSpcReduction="20000"/>
          </a:bodyPr>
          <a:lstStyle/>
          <a:p>
            <a:r>
              <a:rPr lang="it-IT" sz="4400" b="1" dirty="0">
                <a:solidFill>
                  <a:srgbClr val="FF0000"/>
                </a:solidFill>
              </a:rPr>
              <a:t>Solo una scuola che accoglie e integra può istruire e educare</a:t>
            </a:r>
            <a:endParaRPr lang="it-IT" sz="7200" b="1" dirty="0">
              <a:solidFill>
                <a:srgbClr val="FF0000"/>
              </a:solidFill>
            </a:endParaRPr>
          </a:p>
          <a:p>
            <a:endParaRPr lang="it-IT" sz="4400" b="1" dirty="0">
              <a:solidFill>
                <a:srgbClr val="FF0000"/>
              </a:solidFill>
            </a:endParaRPr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F23F75-3F5A-47A8-AD06-6B094D0645FA}" type="datetime1">
              <a:rPr lang="it-IT" smtClean="0"/>
              <a:pPr/>
              <a:t>19/06/2026</a:t>
            </a:fld>
            <a:endParaRPr lang="it-IT" dirty="0"/>
          </a:p>
        </p:txBody>
      </p:sp>
      <p:sp>
        <p:nvSpPr>
          <p:cNvPr id="8" name="Segnaposto numero diapositiva 7"/>
          <p:cNvSpPr>
            <a:spLocks noGrp="1"/>
          </p:cNvSpPr>
          <p:nvPr>
            <p:ph type="sldNum" sz="quarter" idx="12"/>
          </p:nvPr>
        </p:nvSpPr>
        <p:spPr>
          <a:xfrm>
            <a:off x="6595872" y="6358500"/>
            <a:ext cx="2133600" cy="365125"/>
          </a:xfrm>
        </p:spPr>
        <p:txBody>
          <a:bodyPr/>
          <a:lstStyle/>
          <a:p>
            <a:fld id="{D638F805-12A6-466B-AD68-3BADDF56A04F}" type="slidenum">
              <a:rPr lang="it-IT" smtClean="0"/>
              <a:pPr/>
              <a:t>6</a:t>
            </a:fld>
            <a:endParaRPr lang="it-IT" dirty="0"/>
          </a:p>
        </p:txBody>
      </p:sp>
      <p:sp>
        <p:nvSpPr>
          <p:cNvPr id="9" name="CasellaDiTesto 8"/>
          <p:cNvSpPr txBox="1"/>
          <p:nvPr/>
        </p:nvSpPr>
        <p:spPr>
          <a:xfrm>
            <a:off x="179512" y="566482"/>
            <a:ext cx="878497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b="1" dirty="0">
                <a:solidFill>
                  <a:srgbClr val="002060"/>
                </a:solidFill>
              </a:rPr>
              <a:t>Capitolo 2.</a:t>
            </a:r>
            <a:r>
              <a:rPr lang="it-IT" sz="2800" b="1" dirty="0"/>
              <a:t> 	</a:t>
            </a:r>
            <a:r>
              <a:rPr lang="it-IT" sz="2400" b="1" dirty="0"/>
              <a:t>Grandi pedagogisti del passato che hanno lasciato   		un’impronta nella scuola italiana		</a:t>
            </a:r>
            <a:r>
              <a:rPr lang="it-IT" sz="2800" b="1" dirty="0"/>
              <a:t>		</a:t>
            </a:r>
            <a:r>
              <a:rPr lang="it-IT" sz="2800" b="1" dirty="0">
                <a:solidFill>
                  <a:srgbClr val="002060"/>
                </a:solidFill>
              </a:rPr>
              <a:t> </a:t>
            </a:r>
            <a:endParaRPr lang="it-IT" sz="2800" b="1" dirty="0">
              <a:solidFill>
                <a:srgbClr val="C00000"/>
              </a:solidFill>
            </a:endParaRPr>
          </a:p>
        </p:txBody>
      </p:sp>
      <p:sp>
        <p:nvSpPr>
          <p:cNvPr id="11" name="Freccia a destra 10"/>
          <p:cNvSpPr/>
          <p:nvPr/>
        </p:nvSpPr>
        <p:spPr>
          <a:xfrm>
            <a:off x="323528" y="1556792"/>
            <a:ext cx="3672408" cy="57606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it-IT" b="1" dirty="0">
                <a:solidFill>
                  <a:srgbClr val="FFFF00"/>
                </a:solidFill>
              </a:rPr>
              <a:t>Elenco di grandi pedagogisti</a:t>
            </a:r>
          </a:p>
        </p:txBody>
      </p:sp>
      <p:sp>
        <p:nvSpPr>
          <p:cNvPr id="14" name="Freccia a destra 13"/>
          <p:cNvSpPr/>
          <p:nvPr/>
        </p:nvSpPr>
        <p:spPr>
          <a:xfrm>
            <a:off x="251520" y="4221088"/>
            <a:ext cx="3744416" cy="57606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it-IT" b="1" dirty="0">
                <a:solidFill>
                  <a:srgbClr val="FFFF00"/>
                </a:solidFill>
                <a:ea typeface="Calibri" pitchFamily="34" charset="0"/>
                <a:cs typeface="Times New Roman" pitchFamily="18" charset="0"/>
              </a:rPr>
              <a:t>Don Lorenzo Milani</a:t>
            </a:r>
            <a:r>
              <a:rPr lang="it-IT" b="1" dirty="0">
                <a:solidFill>
                  <a:srgbClr val="FFFF00"/>
                </a:solidFill>
                <a:cs typeface="Arial" pitchFamily="34" charset="0"/>
              </a:rPr>
              <a:t> </a:t>
            </a:r>
          </a:p>
        </p:txBody>
      </p:sp>
      <p:sp>
        <p:nvSpPr>
          <p:cNvPr id="15" name="Freccia a destra 14"/>
          <p:cNvSpPr/>
          <p:nvPr/>
        </p:nvSpPr>
        <p:spPr>
          <a:xfrm>
            <a:off x="251520" y="3284984"/>
            <a:ext cx="3744416" cy="57606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it-IT" b="1" dirty="0">
                <a:solidFill>
                  <a:srgbClr val="FFFF00"/>
                </a:solidFill>
                <a:ea typeface="Calibri" pitchFamily="34" charset="0"/>
                <a:cs typeface="Times New Roman" pitchFamily="18" charset="0"/>
              </a:rPr>
              <a:t>Maria Tecla Artemisia Montessori</a:t>
            </a:r>
            <a:endParaRPr lang="it-IT" b="1" dirty="0">
              <a:solidFill>
                <a:srgbClr val="FFFF00"/>
              </a:solidFill>
            </a:endParaRPr>
          </a:p>
        </p:txBody>
      </p:sp>
      <p:sp>
        <p:nvSpPr>
          <p:cNvPr id="16" name="Freccia a destra 15"/>
          <p:cNvSpPr/>
          <p:nvPr/>
        </p:nvSpPr>
        <p:spPr>
          <a:xfrm>
            <a:off x="251520" y="2420888"/>
            <a:ext cx="3744416" cy="57606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it-IT" b="1" dirty="0">
              <a:solidFill>
                <a:srgbClr val="FFFF00"/>
              </a:solidFill>
              <a:ea typeface="Calibri" pitchFamily="34" charset="0"/>
              <a:cs typeface="Times New Roman" pitchFamily="18" charset="0"/>
            </a:endParaRPr>
          </a:p>
          <a:p>
            <a:r>
              <a:rPr lang="it-IT" b="1" dirty="0">
                <a:solidFill>
                  <a:srgbClr val="FFFF00"/>
                </a:solidFill>
                <a:ea typeface="Calibri" pitchFamily="34" charset="0"/>
                <a:cs typeface="Times New Roman" pitchFamily="18" charset="0"/>
              </a:rPr>
              <a:t>Il Sistema preventivo di Don Bosco</a:t>
            </a:r>
            <a:r>
              <a:rPr lang="it-IT" sz="1600" dirty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	</a:t>
            </a:r>
            <a:endParaRPr lang="it-IT" sz="1600" b="1" dirty="0">
              <a:solidFill>
                <a:srgbClr val="FFFF00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64B0DA68-384D-B5C9-164C-F9551EA99FF5}"/>
              </a:ext>
            </a:extLst>
          </p:cNvPr>
          <p:cNvSpPr txBox="1"/>
          <p:nvPr/>
        </p:nvSpPr>
        <p:spPr>
          <a:xfrm>
            <a:off x="611560" y="6356350"/>
            <a:ext cx="8712968" cy="19213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algn="just">
              <a:lnSpc>
                <a:spcPct val="115000"/>
              </a:lnSpc>
            </a:pPr>
            <a:r>
              <a:rPr lang="it-IT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					</a:t>
            </a:r>
            <a:endParaRPr lang="it-IT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algn="just">
              <a:lnSpc>
                <a:spcPct val="115000"/>
              </a:lnSpc>
              <a:spcAft>
                <a:spcPts val="1000"/>
              </a:spcAft>
            </a:pPr>
            <a:r>
              <a:rPr lang="it-IT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				</a:t>
            </a:r>
            <a:endParaRPr lang="it-IT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algn="just">
              <a:lnSpc>
                <a:spcPct val="115000"/>
              </a:lnSpc>
              <a:spcAft>
                <a:spcPts val="1000"/>
              </a:spcAft>
            </a:pPr>
            <a:r>
              <a:rPr lang="it-IT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		</a:t>
            </a:r>
            <a:endParaRPr lang="it-IT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algn="just">
              <a:lnSpc>
                <a:spcPct val="115000"/>
              </a:lnSpc>
            </a:pPr>
            <a:r>
              <a:rPr lang="it-IT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					</a:t>
            </a:r>
            <a:endParaRPr lang="it-IT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algn="just">
              <a:lnSpc>
                <a:spcPct val="115000"/>
              </a:lnSpc>
              <a:spcAft>
                <a:spcPts val="1000"/>
              </a:spcAft>
            </a:pPr>
            <a:r>
              <a:rPr lang="it-IT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							</a:t>
            </a:r>
            <a:endParaRPr lang="it-IT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5E4723BF-E8FE-5E58-C5AB-A489D5CA95EF}"/>
              </a:ext>
            </a:extLst>
          </p:cNvPr>
          <p:cNvSpPr txBox="1"/>
          <p:nvPr/>
        </p:nvSpPr>
        <p:spPr>
          <a:xfrm>
            <a:off x="4139952" y="1628800"/>
            <a:ext cx="4680520" cy="2123658"/>
          </a:xfrm>
          <a:prstGeom prst="rect">
            <a:avLst/>
          </a:prstGeom>
          <a:solidFill>
            <a:srgbClr val="FFFF00"/>
          </a:solidFill>
          <a:ln w="254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it-IT" sz="1200" dirty="0"/>
              <a:t>In questo capitolo presenteremo alcune figure di pedagogisti che, nell’arco dell’ultimo secolo, hanno influenzato il mondo della scuola, in modo particolare a livello europeo, e contribuito ad esplorare e indagare il  vissuto dei bambini, le loro esigenze primarie e le capacità innate di cui sono portatori. Dobbiamo constatare che nonostante i grandi e significativi apporti delle scienze pedagogiche, di seguito richiamati, la scuola italiana rimane un progetto non ancora pienamente realizzato e le tante riforme ricordate nel primo capitolo non sono riuscite a renderla attrattiva per gli studenti e le famiglie; piacevole per tutto ciò che si insegna; bella, a causa delle infrastrutture carenti e che a volte si presentano obsolete e anche pericolose. </a:t>
            </a:r>
          </a:p>
        </p:txBody>
      </p:sp>
      <p:pic>
        <p:nvPicPr>
          <p:cNvPr id="5122" name="Picture 2" descr="D:\Documenti\Desktop\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16016" y="3861048"/>
            <a:ext cx="3384376" cy="2535015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4" grpId="0" animBg="1"/>
      <p:bldP spid="15" grpId="0" animBg="1"/>
      <p:bldP spid="16" grpId="0" animBg="1"/>
      <p:bldP spid="1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79512" y="188640"/>
            <a:ext cx="8712968" cy="531440"/>
          </a:xfrm>
        </p:spPr>
        <p:txBody>
          <a:bodyPr>
            <a:normAutofit fontScale="55000" lnSpcReduction="20000"/>
          </a:bodyPr>
          <a:lstStyle/>
          <a:p>
            <a:r>
              <a:rPr lang="it-IT" sz="4400" b="1" dirty="0">
                <a:solidFill>
                  <a:srgbClr val="FF0000"/>
                </a:solidFill>
              </a:rPr>
              <a:t>Solo una scuola che accoglie e integra può istruire e educare</a:t>
            </a:r>
            <a:endParaRPr lang="it-IT" sz="7200" b="1" dirty="0">
              <a:solidFill>
                <a:srgbClr val="FF0000"/>
              </a:solidFill>
            </a:endParaRPr>
          </a:p>
          <a:p>
            <a:endParaRPr lang="it-IT" sz="4400" b="1" dirty="0">
              <a:solidFill>
                <a:srgbClr val="FF0000"/>
              </a:solidFill>
            </a:endParaRPr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F23F75-3F5A-47A8-AD06-6B094D0645FA}" type="datetime1">
              <a:rPr lang="it-IT" smtClean="0"/>
              <a:pPr/>
              <a:t>19/06/2026</a:t>
            </a:fld>
            <a:endParaRPr lang="it-IT" dirty="0"/>
          </a:p>
        </p:txBody>
      </p:sp>
      <p:sp>
        <p:nvSpPr>
          <p:cNvPr id="8" name="Segnaposto numero diapositiva 7"/>
          <p:cNvSpPr>
            <a:spLocks noGrp="1"/>
          </p:cNvSpPr>
          <p:nvPr>
            <p:ph type="sldNum" sz="quarter" idx="12"/>
          </p:nvPr>
        </p:nvSpPr>
        <p:spPr>
          <a:xfrm>
            <a:off x="6595872" y="6358500"/>
            <a:ext cx="2133600" cy="365125"/>
          </a:xfrm>
        </p:spPr>
        <p:txBody>
          <a:bodyPr/>
          <a:lstStyle/>
          <a:p>
            <a:fld id="{D638F805-12A6-466B-AD68-3BADDF56A04F}" type="slidenum">
              <a:rPr lang="it-IT" smtClean="0"/>
              <a:pPr/>
              <a:t>7</a:t>
            </a:fld>
            <a:endParaRPr lang="it-IT" dirty="0"/>
          </a:p>
        </p:txBody>
      </p:sp>
      <p:sp>
        <p:nvSpPr>
          <p:cNvPr id="9" name="CasellaDiTesto 8"/>
          <p:cNvSpPr txBox="1"/>
          <p:nvPr/>
        </p:nvSpPr>
        <p:spPr>
          <a:xfrm>
            <a:off x="539552" y="566482"/>
            <a:ext cx="799288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b="1" dirty="0">
                <a:solidFill>
                  <a:srgbClr val="002060"/>
                </a:solidFill>
              </a:rPr>
              <a:t>Capitolo 3.</a:t>
            </a:r>
            <a:r>
              <a:rPr lang="it-IT" sz="2800" b="1" dirty="0"/>
              <a:t> 	</a:t>
            </a:r>
            <a:r>
              <a:rPr lang="it-IT" sz="2400" b="1" dirty="0"/>
              <a:t>I tanti problemi che ancora affliggono la scuola  		italiana</a:t>
            </a:r>
            <a:endParaRPr lang="it-IT" sz="2400" b="1" dirty="0">
              <a:solidFill>
                <a:srgbClr val="C00000"/>
              </a:solidFill>
            </a:endParaRPr>
          </a:p>
          <a:p>
            <a:r>
              <a:rPr lang="it-IT" sz="2800" dirty="0"/>
              <a:t>	</a:t>
            </a:r>
            <a:endParaRPr lang="it-IT" sz="2800" b="1" dirty="0">
              <a:solidFill>
                <a:srgbClr val="002060"/>
              </a:solidFill>
            </a:endParaRPr>
          </a:p>
        </p:txBody>
      </p:sp>
      <p:sp>
        <p:nvSpPr>
          <p:cNvPr id="11" name="Freccia a destra 10"/>
          <p:cNvSpPr/>
          <p:nvPr/>
        </p:nvSpPr>
        <p:spPr>
          <a:xfrm>
            <a:off x="251520" y="1484784"/>
            <a:ext cx="5472608" cy="57606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it-IT" b="1" dirty="0">
                <a:solidFill>
                  <a:srgbClr val="FFFF00"/>
                </a:solidFill>
                <a:ea typeface="Calibri" pitchFamily="34" charset="0"/>
                <a:cs typeface="Times New Roman" pitchFamily="18" charset="0"/>
              </a:rPr>
              <a:t>Il tema dell’inclusione</a:t>
            </a:r>
            <a:endParaRPr lang="it-IT" b="1" dirty="0">
              <a:solidFill>
                <a:srgbClr val="FFFF00"/>
              </a:solidFill>
            </a:endParaRPr>
          </a:p>
        </p:txBody>
      </p:sp>
      <p:sp>
        <p:nvSpPr>
          <p:cNvPr id="14" name="Freccia a destra 13"/>
          <p:cNvSpPr/>
          <p:nvPr/>
        </p:nvSpPr>
        <p:spPr>
          <a:xfrm>
            <a:off x="251520" y="4005064"/>
            <a:ext cx="5472608" cy="57606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it-IT" b="1" dirty="0">
                <a:solidFill>
                  <a:srgbClr val="FFFF00"/>
                </a:solidFill>
                <a:ea typeface="Calibri" pitchFamily="34" charset="0"/>
                <a:cs typeface="Times New Roman" pitchFamily="18" charset="0"/>
              </a:rPr>
              <a:t>I numeri Invalsi raccontano la crisi dell’istruzione</a:t>
            </a:r>
            <a:endParaRPr lang="it-IT" sz="2000" b="1" dirty="0">
              <a:solidFill>
                <a:srgbClr val="FFFF00"/>
              </a:solidFill>
            </a:endParaRPr>
          </a:p>
        </p:txBody>
      </p:sp>
      <p:sp>
        <p:nvSpPr>
          <p:cNvPr id="15" name="Freccia a destra 14"/>
          <p:cNvSpPr/>
          <p:nvPr/>
        </p:nvSpPr>
        <p:spPr>
          <a:xfrm>
            <a:off x="251520" y="3212976"/>
            <a:ext cx="5472608" cy="57606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it-IT" b="1" dirty="0">
                <a:solidFill>
                  <a:srgbClr val="FFFF00"/>
                </a:solidFill>
                <a:ea typeface="Calibri" pitchFamily="34" charset="0"/>
                <a:cs typeface="Times New Roman" pitchFamily="18" charset="0"/>
              </a:rPr>
              <a:t>Gli investimenti nella scuola</a:t>
            </a:r>
            <a:r>
              <a:rPr lang="it-IT" sz="2000" b="1" dirty="0">
                <a:solidFill>
                  <a:srgbClr val="FFFF00"/>
                </a:solidFill>
                <a:ea typeface="Calibri" pitchFamily="34" charset="0"/>
                <a:cs typeface="Times New Roman" pitchFamily="18" charset="0"/>
              </a:rPr>
              <a:t>	</a:t>
            </a:r>
            <a:endParaRPr lang="it-IT" sz="2000" b="1" dirty="0">
              <a:solidFill>
                <a:srgbClr val="FFFF00"/>
              </a:solidFill>
            </a:endParaRPr>
          </a:p>
        </p:txBody>
      </p:sp>
      <p:sp>
        <p:nvSpPr>
          <p:cNvPr id="16" name="Freccia a destra 15"/>
          <p:cNvSpPr/>
          <p:nvPr/>
        </p:nvSpPr>
        <p:spPr>
          <a:xfrm>
            <a:off x="251520" y="2420888"/>
            <a:ext cx="5472608" cy="57606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it-IT" b="1" dirty="0">
                <a:solidFill>
                  <a:srgbClr val="FFFF00"/>
                </a:solidFill>
                <a:ea typeface="Calibri" pitchFamily="34" charset="0"/>
                <a:cs typeface="Times New Roman" pitchFamily="18" charset="0"/>
              </a:rPr>
              <a:t>La situazione degli insegnanti</a:t>
            </a:r>
            <a:endParaRPr lang="it-IT" b="1" dirty="0">
              <a:solidFill>
                <a:srgbClr val="FFFF00"/>
              </a:solidFill>
              <a:cs typeface="Times New Roman" panose="02020603050405020304" pitchFamily="18" charset="0"/>
            </a:endParaRP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64B0DA68-384D-B5C9-164C-F9551EA99FF5}"/>
              </a:ext>
            </a:extLst>
          </p:cNvPr>
          <p:cNvSpPr txBox="1"/>
          <p:nvPr/>
        </p:nvSpPr>
        <p:spPr>
          <a:xfrm>
            <a:off x="611560" y="6356350"/>
            <a:ext cx="8712968" cy="19213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algn="just">
              <a:lnSpc>
                <a:spcPct val="115000"/>
              </a:lnSpc>
            </a:pPr>
            <a:r>
              <a:rPr lang="it-IT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					</a:t>
            </a:r>
            <a:endParaRPr lang="it-IT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algn="just">
              <a:lnSpc>
                <a:spcPct val="115000"/>
              </a:lnSpc>
              <a:spcAft>
                <a:spcPts val="1000"/>
              </a:spcAft>
            </a:pPr>
            <a:r>
              <a:rPr lang="it-IT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				</a:t>
            </a:r>
            <a:endParaRPr lang="it-IT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algn="just">
              <a:lnSpc>
                <a:spcPct val="115000"/>
              </a:lnSpc>
              <a:spcAft>
                <a:spcPts val="1000"/>
              </a:spcAft>
            </a:pPr>
            <a:r>
              <a:rPr lang="it-IT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		</a:t>
            </a:r>
            <a:endParaRPr lang="it-IT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algn="just">
              <a:lnSpc>
                <a:spcPct val="115000"/>
              </a:lnSpc>
            </a:pPr>
            <a:r>
              <a:rPr lang="it-IT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					</a:t>
            </a:r>
            <a:endParaRPr lang="it-IT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algn="just">
              <a:lnSpc>
                <a:spcPct val="115000"/>
              </a:lnSpc>
              <a:spcAft>
                <a:spcPts val="1000"/>
              </a:spcAft>
            </a:pPr>
            <a:r>
              <a:rPr lang="it-IT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							</a:t>
            </a:r>
            <a:endParaRPr lang="it-IT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9" name="CasellaDiTesto 18">
            <a:extLst>
              <a:ext uri="{FF2B5EF4-FFF2-40B4-BE49-F238E27FC236}">
                <a16:creationId xmlns:a16="http://schemas.microsoft.com/office/drawing/2014/main" id="{5E4723BF-E8FE-5E58-C5AB-A489D5CA95EF}"/>
              </a:ext>
            </a:extLst>
          </p:cNvPr>
          <p:cNvSpPr txBox="1"/>
          <p:nvPr/>
        </p:nvSpPr>
        <p:spPr>
          <a:xfrm>
            <a:off x="5868144" y="1124744"/>
            <a:ext cx="3132856" cy="2123658"/>
          </a:xfrm>
          <a:prstGeom prst="rect">
            <a:avLst/>
          </a:prstGeom>
          <a:solidFill>
            <a:srgbClr val="FFFF00"/>
          </a:solidFill>
          <a:ln w="254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it-IT" sz="1200" dirty="0"/>
              <a:t>In un editoriale di Nicolò Govoni, pubblicato sul suo sito (</a:t>
            </a:r>
            <a:r>
              <a:rPr lang="it-IT" sz="1200" u="sng" dirty="0">
                <a:solidFill>
                  <a:srgbClr val="FF0000"/>
                </a:solidFill>
                <a:hlinkClick r:id="rId2"/>
              </a:rPr>
              <a:t>www.nicologovoni.com</a:t>
            </a:r>
            <a:r>
              <a:rPr lang="it-IT" sz="1200" dirty="0"/>
              <a:t>, in data 26 ottobre 2024), alla domanda: “Cosa salveresti della scuola italiana?”, risponde in modo lapidario: Nulla. La rivoluzione si fa in un solo modo: decapitando il re. Farò imbestialire una marea di persone con questo scritto. Così sia. Qualcuno deve dirlo. Questi sono i dati, le statistiche e le fonti che dimostrano perché la scuola italiana debba crollare - e crollerà - prima di poter rinascere. </a:t>
            </a:r>
          </a:p>
        </p:txBody>
      </p:sp>
      <p:sp>
        <p:nvSpPr>
          <p:cNvPr id="22" name="Freccia a destra 21"/>
          <p:cNvSpPr/>
          <p:nvPr/>
        </p:nvSpPr>
        <p:spPr>
          <a:xfrm>
            <a:off x="251520" y="4797152"/>
            <a:ext cx="5472608" cy="57606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it-IT" b="1" dirty="0">
                <a:solidFill>
                  <a:srgbClr val="FFFF00"/>
                </a:solidFill>
                <a:ea typeface="Calibri" pitchFamily="34" charset="0"/>
                <a:cs typeface="Times New Roman" pitchFamily="18" charset="0"/>
              </a:rPr>
              <a:t>Un sistema educativo forte è la chiave per il progresso</a:t>
            </a:r>
            <a:r>
              <a:rPr lang="it-IT" b="1" dirty="0">
                <a:solidFill>
                  <a:srgbClr val="FFFF00"/>
                </a:solidFill>
                <a:cs typeface="Arial" pitchFamily="34" charset="0"/>
              </a:rPr>
              <a:t> </a:t>
            </a:r>
          </a:p>
        </p:txBody>
      </p:sp>
      <p:pic>
        <p:nvPicPr>
          <p:cNvPr id="6146" name="Picture 2" descr="D:\Documenti\Desktop\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56176" y="3284984"/>
            <a:ext cx="2520280" cy="3147215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4" grpId="0" animBg="1"/>
      <p:bldP spid="15" grpId="0" animBg="1"/>
      <p:bldP spid="16" grpId="0" animBg="1"/>
      <p:bldP spid="19" grpId="0" animBg="1"/>
      <p:bldP spid="2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79512" y="260648"/>
            <a:ext cx="8712968" cy="459432"/>
          </a:xfrm>
        </p:spPr>
        <p:txBody>
          <a:bodyPr>
            <a:normAutofit fontScale="55000" lnSpcReduction="20000"/>
          </a:bodyPr>
          <a:lstStyle/>
          <a:p>
            <a:r>
              <a:rPr lang="it-IT" sz="4400" b="1" dirty="0">
                <a:solidFill>
                  <a:srgbClr val="FF0000"/>
                </a:solidFill>
              </a:rPr>
              <a:t>Solo una scuola che accoglie e integra può istruire e educare</a:t>
            </a:r>
            <a:endParaRPr lang="it-IT" sz="7200" b="1" dirty="0">
              <a:solidFill>
                <a:srgbClr val="FF0000"/>
              </a:solidFill>
            </a:endParaRPr>
          </a:p>
          <a:p>
            <a:endParaRPr lang="it-IT" sz="4400" b="1" dirty="0">
              <a:solidFill>
                <a:srgbClr val="FF0000"/>
              </a:solidFill>
            </a:endParaRPr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F23F75-3F5A-47A8-AD06-6B094D0645FA}" type="datetime1">
              <a:rPr lang="it-IT" smtClean="0"/>
              <a:pPr/>
              <a:t>19/06/2026</a:t>
            </a:fld>
            <a:endParaRPr lang="it-IT" dirty="0"/>
          </a:p>
        </p:txBody>
      </p:sp>
      <p:sp>
        <p:nvSpPr>
          <p:cNvPr id="8" name="Segnaposto numero diapositiva 7"/>
          <p:cNvSpPr>
            <a:spLocks noGrp="1"/>
          </p:cNvSpPr>
          <p:nvPr>
            <p:ph type="sldNum" sz="quarter" idx="12"/>
          </p:nvPr>
        </p:nvSpPr>
        <p:spPr>
          <a:xfrm>
            <a:off x="6595872" y="6358500"/>
            <a:ext cx="2133600" cy="365125"/>
          </a:xfrm>
        </p:spPr>
        <p:txBody>
          <a:bodyPr/>
          <a:lstStyle/>
          <a:p>
            <a:fld id="{D638F805-12A6-466B-AD68-3BADDF56A04F}" type="slidenum">
              <a:rPr lang="it-IT" smtClean="0"/>
              <a:pPr/>
              <a:t>8</a:t>
            </a:fld>
            <a:endParaRPr lang="it-IT" dirty="0"/>
          </a:p>
        </p:txBody>
      </p:sp>
      <p:sp>
        <p:nvSpPr>
          <p:cNvPr id="9" name="CasellaDiTesto 8"/>
          <p:cNvSpPr txBox="1"/>
          <p:nvPr/>
        </p:nvSpPr>
        <p:spPr>
          <a:xfrm>
            <a:off x="539552" y="566482"/>
            <a:ext cx="799288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b="1" dirty="0">
                <a:solidFill>
                  <a:srgbClr val="002060"/>
                </a:solidFill>
              </a:rPr>
              <a:t>Capitolo 4.</a:t>
            </a:r>
            <a:r>
              <a:rPr lang="it-IT" sz="2800" b="1" dirty="0"/>
              <a:t> 	La scuola alle prese con vecchie e nuove </a:t>
            </a:r>
            <a:endParaRPr lang="it-IT" sz="2800" dirty="0"/>
          </a:p>
          <a:p>
            <a:r>
              <a:rPr lang="it-IT" sz="2800" b="1" dirty="0"/>
              <a:t>		emergenze	</a:t>
            </a:r>
            <a:endParaRPr lang="it-IT" sz="2800" b="1" dirty="0">
              <a:solidFill>
                <a:srgbClr val="C00000"/>
              </a:solidFill>
            </a:endParaRPr>
          </a:p>
          <a:p>
            <a:pPr algn="ctr"/>
            <a:endParaRPr lang="it-IT" sz="2800" b="1" dirty="0">
              <a:solidFill>
                <a:srgbClr val="002060"/>
              </a:solidFill>
            </a:endParaRPr>
          </a:p>
        </p:txBody>
      </p:sp>
      <p:sp>
        <p:nvSpPr>
          <p:cNvPr id="11" name="Freccia a destra 10"/>
          <p:cNvSpPr/>
          <p:nvPr/>
        </p:nvSpPr>
        <p:spPr>
          <a:xfrm>
            <a:off x="251520" y="1556792"/>
            <a:ext cx="4968552" cy="57606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it-IT" b="1" dirty="0">
                <a:solidFill>
                  <a:srgbClr val="FFFF00"/>
                </a:solidFill>
                <a:ea typeface="Calibri" pitchFamily="34" charset="0"/>
                <a:cs typeface="Times New Roman" pitchFamily="18" charset="0"/>
              </a:rPr>
              <a:t>Infrastrutture mancanti, obsolete e pericolose</a:t>
            </a:r>
            <a:endParaRPr lang="it-IT" b="1" dirty="0">
              <a:solidFill>
                <a:srgbClr val="FFFF00"/>
              </a:solidFill>
            </a:endParaRPr>
          </a:p>
        </p:txBody>
      </p:sp>
      <p:sp>
        <p:nvSpPr>
          <p:cNvPr id="14" name="Freccia a destra 13"/>
          <p:cNvSpPr/>
          <p:nvPr/>
        </p:nvSpPr>
        <p:spPr>
          <a:xfrm>
            <a:off x="251520" y="5013176"/>
            <a:ext cx="4968552" cy="57606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it-IT" b="1" dirty="0">
                <a:solidFill>
                  <a:srgbClr val="FFFF00"/>
                </a:solidFill>
                <a:ea typeface="Calibri" pitchFamily="34" charset="0"/>
                <a:cs typeface="Times New Roman" pitchFamily="18" charset="0"/>
              </a:rPr>
              <a:t>Il ruolo delle istituzioni scolastiche</a:t>
            </a:r>
            <a:endParaRPr lang="it-IT" b="1" dirty="0">
              <a:solidFill>
                <a:srgbClr val="FFFF00"/>
              </a:solidFill>
            </a:endParaRPr>
          </a:p>
        </p:txBody>
      </p:sp>
      <p:sp>
        <p:nvSpPr>
          <p:cNvPr id="15" name="Freccia a destra 14"/>
          <p:cNvSpPr/>
          <p:nvPr/>
        </p:nvSpPr>
        <p:spPr>
          <a:xfrm>
            <a:off x="251520" y="4149080"/>
            <a:ext cx="4968552" cy="57606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it-IT" b="1" dirty="0">
                <a:solidFill>
                  <a:srgbClr val="FFFF00"/>
                </a:solidFill>
                <a:ea typeface="Calibri" pitchFamily="34" charset="0"/>
                <a:cs typeface="Times New Roman" pitchFamily="18" charset="0"/>
              </a:rPr>
              <a:t>Uso dell’AI affidabile e trasparente</a:t>
            </a:r>
            <a:r>
              <a:rPr lang="it-IT" dirty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	</a:t>
            </a:r>
            <a:endParaRPr lang="it-IT" sz="2000" b="1" dirty="0">
              <a:solidFill>
                <a:srgbClr val="FFFF00"/>
              </a:solidFill>
            </a:endParaRPr>
          </a:p>
        </p:txBody>
      </p:sp>
      <p:sp>
        <p:nvSpPr>
          <p:cNvPr id="16" name="Freccia a destra 15"/>
          <p:cNvSpPr/>
          <p:nvPr/>
        </p:nvSpPr>
        <p:spPr>
          <a:xfrm>
            <a:off x="251520" y="2420888"/>
            <a:ext cx="4968552" cy="57606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it-IT" b="1" dirty="0">
                <a:solidFill>
                  <a:srgbClr val="FFFF00"/>
                </a:solidFill>
                <a:ea typeface="Calibri" pitchFamily="34" charset="0"/>
                <a:cs typeface="Times New Roman" pitchFamily="18" charset="0"/>
              </a:rPr>
              <a:t>Dieci cose che non possono mancare nella scuola</a:t>
            </a:r>
            <a:endParaRPr lang="it-IT" b="1" dirty="0">
              <a:solidFill>
                <a:srgbClr val="FFFF00"/>
              </a:solidFill>
              <a:cs typeface="Times New Roman" panose="02020603050405020304" pitchFamily="18" charset="0"/>
            </a:endParaRP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64B0DA68-384D-B5C9-164C-F9551EA99FF5}"/>
              </a:ext>
            </a:extLst>
          </p:cNvPr>
          <p:cNvSpPr txBox="1"/>
          <p:nvPr/>
        </p:nvSpPr>
        <p:spPr>
          <a:xfrm>
            <a:off x="611560" y="6356350"/>
            <a:ext cx="8712968" cy="19213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algn="just">
              <a:lnSpc>
                <a:spcPct val="115000"/>
              </a:lnSpc>
            </a:pPr>
            <a:r>
              <a:rPr lang="it-IT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					</a:t>
            </a:r>
            <a:endParaRPr lang="it-IT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algn="just">
              <a:lnSpc>
                <a:spcPct val="115000"/>
              </a:lnSpc>
              <a:spcAft>
                <a:spcPts val="1000"/>
              </a:spcAft>
            </a:pPr>
            <a:r>
              <a:rPr lang="it-IT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				</a:t>
            </a:r>
            <a:endParaRPr lang="it-IT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algn="just">
              <a:lnSpc>
                <a:spcPct val="115000"/>
              </a:lnSpc>
              <a:spcAft>
                <a:spcPts val="1000"/>
              </a:spcAft>
            </a:pPr>
            <a:r>
              <a:rPr lang="it-IT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		</a:t>
            </a:r>
            <a:endParaRPr lang="it-IT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algn="just">
              <a:lnSpc>
                <a:spcPct val="115000"/>
              </a:lnSpc>
            </a:pPr>
            <a:r>
              <a:rPr lang="it-IT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					</a:t>
            </a:r>
            <a:endParaRPr lang="it-IT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algn="just">
              <a:lnSpc>
                <a:spcPct val="115000"/>
              </a:lnSpc>
              <a:spcAft>
                <a:spcPts val="1000"/>
              </a:spcAft>
            </a:pPr>
            <a:r>
              <a:rPr lang="it-IT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							</a:t>
            </a:r>
            <a:endParaRPr lang="it-IT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5E4723BF-E8FE-5E58-C5AB-A489D5CA95EF}"/>
              </a:ext>
            </a:extLst>
          </p:cNvPr>
          <p:cNvSpPr txBox="1"/>
          <p:nvPr/>
        </p:nvSpPr>
        <p:spPr>
          <a:xfrm>
            <a:off x="5364088" y="1484784"/>
            <a:ext cx="3528392" cy="2862322"/>
          </a:xfrm>
          <a:prstGeom prst="rect">
            <a:avLst/>
          </a:prstGeom>
          <a:solidFill>
            <a:srgbClr val="FFFF00"/>
          </a:solidFill>
          <a:ln w="254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it-IT" sz="1200" dirty="0"/>
              <a:t>Secondo il report </a:t>
            </a:r>
            <a:r>
              <a:rPr lang="it-IT" sz="1200" i="1" dirty="0"/>
              <a:t>Ecosistema Scuola</a:t>
            </a:r>
            <a:r>
              <a:rPr lang="it-IT" sz="1200" dirty="0"/>
              <a:t> 2024 di  Legambiente, uno su tre degli edifici scolastici in Italia necessiterebbe di interventi urgenti, con il dato che sale al 50% nelle regioni del Sud e nelle Isole. Questo squilibrio tra le diverse aree del Paese è il risultato di decenni di sottoinvestimenti, ma anche di un sistema di gestione e programmazione che fatica a rispondere alle necessità di rinnovamento. Se a questo si aggiungono i ritardi sul fronte della sostenibilità energetica e ambientale, le carenze nell’ efficientamento energetico e il ritardo  della transizione ecologica nelle scuole,  diventa evidente che l’Italia è ben lontana dal garantire ai suoi studenti strutture moderne, sicure e in grado di affrontare le sfide future.</a:t>
            </a:r>
          </a:p>
        </p:txBody>
      </p:sp>
      <p:sp>
        <p:nvSpPr>
          <p:cNvPr id="17" name="Freccia a destra 16"/>
          <p:cNvSpPr/>
          <p:nvPr/>
        </p:nvSpPr>
        <p:spPr>
          <a:xfrm>
            <a:off x="251520" y="3284984"/>
            <a:ext cx="4968552" cy="57606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it-IT" b="1" dirty="0">
                <a:solidFill>
                  <a:srgbClr val="FFFF00"/>
                </a:solidFill>
              </a:rPr>
              <a:t>Rapporto Ecosistema Scuola di Legambiente</a:t>
            </a:r>
            <a:endParaRPr lang="it-IT" sz="2000" b="1" dirty="0">
              <a:solidFill>
                <a:srgbClr val="FFFF00"/>
              </a:solidFill>
            </a:endParaRPr>
          </a:p>
        </p:txBody>
      </p:sp>
      <p:pic>
        <p:nvPicPr>
          <p:cNvPr id="7170" name="Picture 2" descr="D:\Documenti\Desktop\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64087" y="4437112"/>
            <a:ext cx="3532893" cy="1800200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4" grpId="0" animBg="1"/>
      <p:bldP spid="15" grpId="0" animBg="1"/>
      <p:bldP spid="16" grpId="0" animBg="1"/>
      <p:bldP spid="10" grpId="0" animBg="1"/>
      <p:bldP spid="1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79512" y="188640"/>
            <a:ext cx="8712968" cy="531440"/>
          </a:xfrm>
        </p:spPr>
        <p:txBody>
          <a:bodyPr>
            <a:normAutofit fontScale="55000" lnSpcReduction="20000"/>
          </a:bodyPr>
          <a:lstStyle/>
          <a:p>
            <a:r>
              <a:rPr lang="it-IT" sz="4400" b="1" dirty="0">
                <a:solidFill>
                  <a:srgbClr val="FF0000"/>
                </a:solidFill>
              </a:rPr>
              <a:t>Solo una scuola che accoglie e integra può istruire e educare</a:t>
            </a:r>
            <a:endParaRPr lang="it-IT" sz="7200" b="1" dirty="0">
              <a:solidFill>
                <a:srgbClr val="FF0000"/>
              </a:solidFill>
            </a:endParaRPr>
          </a:p>
          <a:p>
            <a:endParaRPr lang="it-IT" sz="4400" b="1" dirty="0">
              <a:solidFill>
                <a:srgbClr val="FF0000"/>
              </a:solidFill>
            </a:endParaRPr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F23F75-3F5A-47A8-AD06-6B094D0645FA}" type="datetime1">
              <a:rPr lang="it-IT" smtClean="0"/>
              <a:pPr/>
              <a:t>19/06/2026</a:t>
            </a:fld>
            <a:endParaRPr lang="it-IT" dirty="0"/>
          </a:p>
        </p:txBody>
      </p:sp>
      <p:sp>
        <p:nvSpPr>
          <p:cNvPr id="8" name="Segnaposto numero diapositiva 7"/>
          <p:cNvSpPr>
            <a:spLocks noGrp="1"/>
          </p:cNvSpPr>
          <p:nvPr>
            <p:ph type="sldNum" sz="quarter" idx="12"/>
          </p:nvPr>
        </p:nvSpPr>
        <p:spPr>
          <a:xfrm>
            <a:off x="6595872" y="6358500"/>
            <a:ext cx="2133600" cy="365125"/>
          </a:xfrm>
        </p:spPr>
        <p:txBody>
          <a:bodyPr/>
          <a:lstStyle/>
          <a:p>
            <a:fld id="{D638F805-12A6-466B-AD68-3BADDF56A04F}" type="slidenum">
              <a:rPr lang="it-IT" smtClean="0"/>
              <a:pPr/>
              <a:t>9</a:t>
            </a:fld>
            <a:endParaRPr lang="it-IT" dirty="0"/>
          </a:p>
        </p:txBody>
      </p:sp>
      <p:sp>
        <p:nvSpPr>
          <p:cNvPr id="9" name="CasellaDiTesto 8"/>
          <p:cNvSpPr txBox="1"/>
          <p:nvPr/>
        </p:nvSpPr>
        <p:spPr>
          <a:xfrm>
            <a:off x="251520" y="566482"/>
            <a:ext cx="864096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sz="2800" b="1" dirty="0">
                <a:solidFill>
                  <a:srgbClr val="002060"/>
                </a:solidFill>
              </a:rPr>
              <a:t>Capitolo 5.</a:t>
            </a:r>
            <a:r>
              <a:rPr lang="it-IT" sz="2800" b="1" dirty="0"/>
              <a:t> 	</a:t>
            </a:r>
            <a:r>
              <a:rPr lang="it-IT" sz="2400" b="1" dirty="0"/>
              <a:t>La crisi di identità dei docenti e la diminuita 			rilevanza sociale</a:t>
            </a:r>
            <a:r>
              <a:rPr lang="it-IT" sz="2800" b="1" dirty="0"/>
              <a:t>	</a:t>
            </a:r>
            <a:endParaRPr lang="it-IT" sz="2800" b="1" dirty="0">
              <a:solidFill>
                <a:srgbClr val="002060"/>
              </a:solidFill>
            </a:endParaRPr>
          </a:p>
        </p:txBody>
      </p:sp>
      <p:sp>
        <p:nvSpPr>
          <p:cNvPr id="11" name="Freccia a destra 10"/>
          <p:cNvSpPr/>
          <p:nvPr/>
        </p:nvSpPr>
        <p:spPr>
          <a:xfrm>
            <a:off x="251520" y="1628800"/>
            <a:ext cx="4824536" cy="57606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it-IT" b="1" dirty="0">
                <a:solidFill>
                  <a:srgbClr val="FFFF00"/>
                </a:solidFill>
                <a:ea typeface="Calibri" pitchFamily="34" charset="0"/>
                <a:cs typeface="Times New Roman" pitchFamily="18" charset="0"/>
              </a:rPr>
              <a:t>La democratizzazione della scuola</a:t>
            </a:r>
            <a:endParaRPr lang="it-IT" b="1" dirty="0">
              <a:solidFill>
                <a:srgbClr val="FFFF00"/>
              </a:solidFill>
            </a:endParaRPr>
          </a:p>
        </p:txBody>
      </p:sp>
      <p:sp>
        <p:nvSpPr>
          <p:cNvPr id="13" name="Freccia a destra 12"/>
          <p:cNvSpPr/>
          <p:nvPr/>
        </p:nvSpPr>
        <p:spPr>
          <a:xfrm>
            <a:off x="251520" y="4941168"/>
            <a:ext cx="4824536" cy="57606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it-IT" b="1" dirty="0">
                <a:solidFill>
                  <a:srgbClr val="FFFF00"/>
                </a:solidFill>
                <a:ea typeface="Calibri" pitchFamily="34" charset="0"/>
                <a:cs typeface="Times New Roman" pitchFamily="18" charset="0"/>
              </a:rPr>
              <a:t>Burn-out a scuola: il fenomeno è molto diffuso</a:t>
            </a:r>
            <a:endParaRPr lang="it-IT" b="1" dirty="0">
              <a:solidFill>
                <a:srgbClr val="FFFF00"/>
              </a:solidFill>
            </a:endParaRPr>
          </a:p>
        </p:txBody>
      </p:sp>
      <p:sp>
        <p:nvSpPr>
          <p:cNvPr id="14" name="Freccia a destra 13"/>
          <p:cNvSpPr/>
          <p:nvPr/>
        </p:nvSpPr>
        <p:spPr>
          <a:xfrm>
            <a:off x="251520" y="4077072"/>
            <a:ext cx="4824536" cy="57606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it-IT" b="1" dirty="0">
                <a:solidFill>
                  <a:srgbClr val="FFFF00"/>
                </a:solidFill>
                <a:ea typeface="Calibri" pitchFamily="34" charset="0"/>
                <a:cs typeface="Times New Roman" pitchFamily="18" charset="0"/>
              </a:rPr>
              <a:t>Precariato e conseguenze</a:t>
            </a:r>
            <a:endParaRPr lang="it-IT" b="1" dirty="0">
              <a:solidFill>
                <a:srgbClr val="FFFF00"/>
              </a:solidFill>
            </a:endParaRPr>
          </a:p>
        </p:txBody>
      </p:sp>
      <p:sp>
        <p:nvSpPr>
          <p:cNvPr id="15" name="Freccia a destra 14"/>
          <p:cNvSpPr/>
          <p:nvPr/>
        </p:nvSpPr>
        <p:spPr>
          <a:xfrm>
            <a:off x="251520" y="3284984"/>
            <a:ext cx="4824536" cy="57606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it-IT" b="1" dirty="0">
                <a:solidFill>
                  <a:srgbClr val="FFFF00"/>
                </a:solidFill>
                <a:ea typeface="Calibri" pitchFamily="34" charset="0"/>
                <a:cs typeface="Times New Roman" pitchFamily="18" charset="0"/>
              </a:rPr>
              <a:t>Il ruolo dei docenti: ieri e oggi</a:t>
            </a:r>
            <a:r>
              <a:rPr lang="it-IT" dirty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	</a:t>
            </a:r>
            <a:endParaRPr lang="it-IT" b="1" dirty="0">
              <a:solidFill>
                <a:srgbClr val="FFFF00"/>
              </a:solidFill>
            </a:endParaRPr>
          </a:p>
        </p:txBody>
      </p:sp>
      <p:sp>
        <p:nvSpPr>
          <p:cNvPr id="16" name="Freccia a destra 15"/>
          <p:cNvSpPr/>
          <p:nvPr/>
        </p:nvSpPr>
        <p:spPr>
          <a:xfrm>
            <a:off x="251520" y="2420888"/>
            <a:ext cx="4824536" cy="57606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it-IT" b="1" dirty="0">
                <a:solidFill>
                  <a:srgbClr val="FFFF00"/>
                </a:solidFill>
                <a:ea typeface="Calibri" pitchFamily="34" charset="0"/>
                <a:cs typeface="Times New Roman" pitchFamily="18" charset="0"/>
              </a:rPr>
              <a:t>Dall’esclusività alle classi pollaio</a:t>
            </a:r>
            <a:r>
              <a:rPr lang="it-IT" sz="2000" dirty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	</a:t>
            </a:r>
            <a:endParaRPr lang="it-IT" sz="2000" b="1" dirty="0">
              <a:solidFill>
                <a:srgbClr val="FFFF00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64B0DA68-384D-B5C9-164C-F9551EA99FF5}"/>
              </a:ext>
            </a:extLst>
          </p:cNvPr>
          <p:cNvSpPr txBox="1"/>
          <p:nvPr/>
        </p:nvSpPr>
        <p:spPr>
          <a:xfrm>
            <a:off x="611560" y="6356350"/>
            <a:ext cx="8712968" cy="19213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algn="just">
              <a:lnSpc>
                <a:spcPct val="115000"/>
              </a:lnSpc>
            </a:pPr>
            <a:r>
              <a:rPr lang="it-IT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					</a:t>
            </a:r>
            <a:endParaRPr lang="it-IT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algn="just">
              <a:lnSpc>
                <a:spcPct val="115000"/>
              </a:lnSpc>
              <a:spcAft>
                <a:spcPts val="1000"/>
              </a:spcAft>
            </a:pPr>
            <a:r>
              <a:rPr lang="it-IT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				</a:t>
            </a:r>
            <a:endParaRPr lang="it-IT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algn="just">
              <a:lnSpc>
                <a:spcPct val="115000"/>
              </a:lnSpc>
              <a:spcAft>
                <a:spcPts val="1000"/>
              </a:spcAft>
            </a:pPr>
            <a:r>
              <a:rPr lang="it-IT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		</a:t>
            </a:r>
            <a:endParaRPr lang="it-IT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algn="just">
              <a:lnSpc>
                <a:spcPct val="115000"/>
              </a:lnSpc>
            </a:pPr>
            <a:r>
              <a:rPr lang="it-IT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					</a:t>
            </a:r>
            <a:endParaRPr lang="it-IT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algn="just">
              <a:lnSpc>
                <a:spcPct val="115000"/>
              </a:lnSpc>
              <a:spcAft>
                <a:spcPts val="1000"/>
              </a:spcAft>
            </a:pPr>
            <a:r>
              <a:rPr lang="it-IT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							</a:t>
            </a:r>
            <a:endParaRPr lang="it-IT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5E4723BF-E8FE-5E58-C5AB-A489D5CA95EF}"/>
              </a:ext>
            </a:extLst>
          </p:cNvPr>
          <p:cNvSpPr txBox="1"/>
          <p:nvPr/>
        </p:nvSpPr>
        <p:spPr>
          <a:xfrm>
            <a:off x="5220072" y="1772816"/>
            <a:ext cx="3600400" cy="1754326"/>
          </a:xfrm>
          <a:prstGeom prst="rect">
            <a:avLst/>
          </a:prstGeom>
          <a:solidFill>
            <a:srgbClr val="FFFF00"/>
          </a:solidFill>
          <a:ln w="254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it-IT" sz="1200" dirty="0"/>
              <a:t>La crisi di identità dei docenti italiani deriva dalla perdita del ruolo tradizionale di unica fonte del sapere, acuitasi con l’avvento del digitale, e con le grandi trasformazioni sociali e culturali avvenute negli ultimi decenni. La scarsa rilevanza sociale, oltre che al declino del prestigio, è legata anche alle  retribuzioni spesso non adeguate, al precariato e a una crescente burocratizzazione, che hanno trasformato l’insegnante da figura autorevole a “impiegato” del sapere. </a:t>
            </a:r>
          </a:p>
        </p:txBody>
      </p:sp>
      <p:sp>
        <p:nvSpPr>
          <p:cNvPr id="17" name="Freccia a destra 16"/>
          <p:cNvSpPr/>
          <p:nvPr/>
        </p:nvSpPr>
        <p:spPr>
          <a:xfrm>
            <a:off x="251520" y="5805264"/>
            <a:ext cx="4824536" cy="57606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it-IT" b="1" dirty="0">
                <a:solidFill>
                  <a:srgbClr val="FFFF00"/>
                </a:solidFill>
                <a:ea typeface="Calibri" pitchFamily="34" charset="0"/>
                <a:cs typeface="Times New Roman" pitchFamily="18" charset="0"/>
              </a:rPr>
              <a:t>La violenza nelle scuole contro gli insegnanti</a:t>
            </a:r>
            <a:endParaRPr lang="it-IT" b="1" dirty="0">
              <a:solidFill>
                <a:srgbClr val="FFFF00"/>
              </a:solidFill>
            </a:endParaRPr>
          </a:p>
        </p:txBody>
      </p:sp>
      <p:pic>
        <p:nvPicPr>
          <p:cNvPr id="8194" name="Picture 2" descr="D:\Documenti\Desktop\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20072" y="3789040"/>
            <a:ext cx="3570889" cy="2376264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3" grpId="0" animBg="1"/>
      <p:bldP spid="14" grpId="0" animBg="1"/>
      <p:bldP spid="15" grpId="0" animBg="1"/>
      <p:bldP spid="16" grpId="0" animBg="1"/>
      <p:bldP spid="10" grpId="0" animBg="1"/>
      <p:bldP spid="17" grpId="0" animBg="1"/>
    </p:bld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2014</TotalTime>
  <Words>1710</Words>
  <Application>Microsoft Office PowerPoint</Application>
  <PresentationFormat>Presentazione su schermo (4:3)</PresentationFormat>
  <Paragraphs>156</Paragraphs>
  <Slides>13</Slides>
  <Notes>1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3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13</vt:i4>
      </vt:variant>
    </vt:vector>
  </HeadingPairs>
  <TitlesOfParts>
    <vt:vector size="17" baseType="lpstr">
      <vt:lpstr>Arial</vt:lpstr>
      <vt:lpstr>Calibri</vt:lpstr>
      <vt:lpstr>Times New Roman</vt:lpstr>
      <vt:lpstr>Tema di Office</vt:lpstr>
      <vt:lpstr>Presentazione del libro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Master</dc:creator>
  <cp:lastModifiedBy>Utente</cp:lastModifiedBy>
  <cp:revision>193</cp:revision>
  <dcterms:created xsi:type="dcterms:W3CDTF">2022-10-09T12:05:23Z</dcterms:created>
  <dcterms:modified xsi:type="dcterms:W3CDTF">2026-06-19T13:29:18Z</dcterms:modified>
</cp:coreProperties>
</file>