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1" r:id="rId3"/>
    <p:sldId id="272" r:id="rId4"/>
    <p:sldId id="269" r:id="rId5"/>
    <p:sldId id="258" r:id="rId6"/>
    <p:sldId id="259" r:id="rId7"/>
    <p:sldId id="277" r:id="rId8"/>
    <p:sldId id="278" r:id="rId9"/>
    <p:sldId id="261" r:id="rId10"/>
    <p:sldId id="268"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B0EFB-1E29-44C0-B8C4-98C16773DB9D}" type="datetimeFigureOut">
              <a:rPr lang="it-IT" smtClean="0"/>
              <a:pPr/>
              <a:t>24/09/2024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5A04FF-51AB-4BB0-9A24-56D72CE7CF1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EB99EE8-E81B-479E-97B0-CF4547280FA0}" type="datetime1">
              <a:rPr lang="it-IT" smtClean="0"/>
              <a:pPr/>
              <a:t>24/09/2024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B062CE-6F9D-42C9-AB8D-1261485A5BC7}" type="datetime1">
              <a:rPr lang="it-IT" smtClean="0"/>
              <a:pPr/>
              <a:t>24/09/2024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85EB7DC-D97F-4ECA-BDEF-CFF9A2E93908}" type="datetime1">
              <a:rPr lang="it-IT" smtClean="0"/>
              <a:pPr/>
              <a:t>24/09/2024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FA6A020-A895-4095-BD6C-3EFA913F56C2}" type="datetime1">
              <a:rPr lang="it-IT" smtClean="0"/>
              <a:pPr/>
              <a:t>24/09/2024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0C6444F-7F22-4B87-AD9E-195389829BBF}" type="datetime1">
              <a:rPr lang="it-IT" smtClean="0"/>
              <a:pPr/>
              <a:t>24/09/2024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DB4E33-FB0E-404F-AE3B-1C5C8DF93187}" type="datetime1">
              <a:rPr lang="it-IT" smtClean="0"/>
              <a:pPr/>
              <a:t>24/09/2024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3B2F87C-40B7-4FFC-BF91-A4F5E1E94B72}" type="datetime1">
              <a:rPr lang="it-IT" smtClean="0"/>
              <a:pPr/>
              <a:t>24/09/2024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EA8B237-F7B7-475D-9855-6ED9A9CD98B2}" type="datetime1">
              <a:rPr lang="it-IT" smtClean="0"/>
              <a:pPr/>
              <a:t>24/09/2024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6FA2E85-20C9-4046-BD8B-D81B21B0259C}" type="datetime1">
              <a:rPr lang="it-IT" smtClean="0"/>
              <a:pPr/>
              <a:t>24/09/2024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02E9423-D73E-4A3E-B922-5A8A9BCA45DA}" type="datetime1">
              <a:rPr lang="it-IT" smtClean="0"/>
              <a:pPr/>
              <a:t>24/09/2024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DBD8131-3327-4548-9776-0B180C6C52D0}" type="datetime1">
              <a:rPr lang="it-IT" smtClean="0"/>
              <a:pPr/>
              <a:t>24/09/2024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638F805-12A6-466B-AD68-3BADDF56A04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12E68-897E-4F47-B9EC-0A712CB2F894}" type="datetime1">
              <a:rPr lang="it-IT" smtClean="0"/>
              <a:pPr/>
              <a:t>24/09/2024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8F805-12A6-466B-AD68-3BADDF56A04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2843808" y="136525"/>
            <a:ext cx="4176464" cy="412155"/>
          </a:xfrm>
        </p:spPr>
        <p:txBody>
          <a:bodyPr>
            <a:normAutofit fontScale="90000"/>
          </a:bodyPr>
          <a:lstStyle/>
          <a:p>
            <a:r>
              <a:rPr lang="it-IT" sz="3200" b="1" dirty="0">
                <a:solidFill>
                  <a:srgbClr val="002060"/>
                </a:solidFill>
              </a:rPr>
              <a:t>Presentazione del libro</a:t>
            </a:r>
          </a:p>
        </p:txBody>
      </p:sp>
      <p:sp>
        <p:nvSpPr>
          <p:cNvPr id="6" name="Segnaposto data 5"/>
          <p:cNvSpPr>
            <a:spLocks noGrp="1"/>
          </p:cNvSpPr>
          <p:nvPr>
            <p:ph type="dt" sz="half" idx="10"/>
          </p:nvPr>
        </p:nvSpPr>
        <p:spPr/>
        <p:txBody>
          <a:bodyPr/>
          <a:lstStyle/>
          <a:p>
            <a:fld id="{72BB70EE-1AF0-4A11-A407-0EF285A86ED0}" type="datetime1">
              <a:rPr lang="it-IT" smtClean="0"/>
              <a:pPr/>
              <a:t>24/09/2024</a:t>
            </a:fld>
            <a:endParaRPr lang="it-IT" dirty="0"/>
          </a:p>
        </p:txBody>
      </p:sp>
      <p:sp>
        <p:nvSpPr>
          <p:cNvPr id="7" name="Segnaposto numero diapositiva 6"/>
          <p:cNvSpPr>
            <a:spLocks noGrp="1"/>
          </p:cNvSpPr>
          <p:nvPr>
            <p:ph type="sldNum" sz="quarter" idx="12"/>
          </p:nvPr>
        </p:nvSpPr>
        <p:spPr>
          <a:xfrm>
            <a:off x="6553200" y="6356349"/>
            <a:ext cx="2133600" cy="365125"/>
          </a:xfrm>
        </p:spPr>
        <p:txBody>
          <a:bodyPr/>
          <a:lstStyle/>
          <a:p>
            <a:fld id="{D638F805-12A6-466B-AD68-3BADDF56A04F}" type="slidenum">
              <a:rPr lang="it-IT" smtClean="0"/>
              <a:pPr/>
              <a:t>1</a:t>
            </a:fld>
            <a:endParaRPr lang="it-IT"/>
          </a:p>
        </p:txBody>
      </p:sp>
      <p:pic>
        <p:nvPicPr>
          <p:cNvPr id="3" name="Picture 2" descr="D:\Documenti\Desktop\Pubblicazione libri\Scusate ragazzi se vi abbiamo ingannato\Copertina.jpg"/>
          <p:cNvPicPr>
            <a:picLocks noChangeAspect="1" noChangeArrowheads="1"/>
          </p:cNvPicPr>
          <p:nvPr/>
        </p:nvPicPr>
        <p:blipFill>
          <a:blip r:embed="rId2" cstate="print"/>
          <a:srcRect/>
          <a:stretch>
            <a:fillRect/>
          </a:stretch>
        </p:blipFill>
        <p:spPr bwMode="auto">
          <a:xfrm>
            <a:off x="2915816" y="620688"/>
            <a:ext cx="4032448" cy="600223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fontScale="85000" lnSpcReduction="10000"/>
          </a:bodyPr>
          <a:lstStyle/>
          <a:p>
            <a:r>
              <a:rPr lang="it-IT" sz="4400" b="1" dirty="0" smtClean="0">
                <a:solidFill>
                  <a:srgbClr val="00B050"/>
                </a:solidFill>
              </a:rPr>
              <a:t>Scusate ragazzi se vi abbiamo ingannato</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54FE3454-469E-4B8A-828B-013F96A93C55}" type="datetime1">
              <a:rPr lang="it-IT" smtClean="0"/>
              <a:pPr/>
              <a:t>24/09/2024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10</a:t>
            </a:fld>
            <a:endParaRPr lang="it-IT" dirty="0"/>
          </a:p>
        </p:txBody>
      </p:sp>
      <p:sp>
        <p:nvSpPr>
          <p:cNvPr id="30" name="CasellaDiTesto 29"/>
          <p:cNvSpPr txBox="1"/>
          <p:nvPr/>
        </p:nvSpPr>
        <p:spPr>
          <a:xfrm>
            <a:off x="251519" y="620688"/>
            <a:ext cx="8575997" cy="523220"/>
          </a:xfrm>
          <a:prstGeom prst="rect">
            <a:avLst/>
          </a:prstGeom>
          <a:noFill/>
        </p:spPr>
        <p:txBody>
          <a:bodyPr wrap="square" rtlCol="0">
            <a:spAutoFit/>
          </a:bodyPr>
          <a:lstStyle/>
          <a:p>
            <a:pPr algn="ctr"/>
            <a:r>
              <a:rPr lang="it-IT" sz="2800" b="1" dirty="0">
                <a:solidFill>
                  <a:srgbClr val="002060"/>
                </a:solidFill>
              </a:rPr>
              <a:t>Questo è solo un assaggio, il resto lo trovate nel libro.</a:t>
            </a:r>
          </a:p>
        </p:txBody>
      </p:sp>
      <p:sp>
        <p:nvSpPr>
          <p:cNvPr id="39" name="CasellaDiTesto 38"/>
          <p:cNvSpPr txBox="1"/>
          <p:nvPr/>
        </p:nvSpPr>
        <p:spPr>
          <a:xfrm>
            <a:off x="3455876" y="5546081"/>
            <a:ext cx="2160240" cy="1015663"/>
          </a:xfrm>
          <a:prstGeom prst="rect">
            <a:avLst/>
          </a:prstGeom>
          <a:noFill/>
        </p:spPr>
        <p:txBody>
          <a:bodyPr wrap="square" rtlCol="0">
            <a:spAutoFit/>
          </a:bodyPr>
          <a:lstStyle/>
          <a:p>
            <a:pPr algn="ctr"/>
            <a:r>
              <a:rPr lang="it-IT" sz="6000" b="1" dirty="0">
                <a:solidFill>
                  <a:srgbClr val="FF0000"/>
                </a:solidFill>
              </a:rPr>
              <a:t>FINE</a:t>
            </a:r>
          </a:p>
        </p:txBody>
      </p:sp>
      <p:pic>
        <p:nvPicPr>
          <p:cNvPr id="2050" name="Picture 2" descr="D:\Documenti\Desktop\Pubblicazione libri\Scusate ragazzi se vi abbiamo ingannato\Copertina completa.jpg"/>
          <p:cNvPicPr>
            <a:picLocks noChangeAspect="1" noChangeArrowheads="1"/>
          </p:cNvPicPr>
          <p:nvPr/>
        </p:nvPicPr>
        <p:blipFill>
          <a:blip r:embed="rId2" cstate="print"/>
          <a:srcRect/>
          <a:stretch>
            <a:fillRect/>
          </a:stretch>
        </p:blipFill>
        <p:spPr bwMode="auto">
          <a:xfrm>
            <a:off x="2123728" y="1124744"/>
            <a:ext cx="5592489" cy="449542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31032" y="0"/>
            <a:ext cx="8712968" cy="720080"/>
          </a:xfrm>
        </p:spPr>
        <p:txBody>
          <a:bodyPr>
            <a:normAutofit/>
          </a:bodyPr>
          <a:lstStyle/>
          <a:p>
            <a:r>
              <a:rPr lang="it-IT" sz="3600" b="1" dirty="0" smtClean="0">
                <a:solidFill>
                  <a:srgbClr val="00B050"/>
                </a:solidFill>
              </a:rPr>
              <a:t>Scusate ragazzi se vi abbiamo ingannato</a:t>
            </a:r>
            <a:endParaRPr lang="it-IT" sz="3600" b="1" dirty="0">
              <a:solidFill>
                <a:srgbClr val="00B050"/>
              </a:solidFill>
            </a:endParaRPr>
          </a:p>
          <a:p>
            <a:endParaRPr lang="it-IT" sz="4400" b="1" dirty="0">
              <a:solidFill>
                <a:srgbClr val="FF0000"/>
              </a:solidFill>
            </a:endParaRPr>
          </a:p>
        </p:txBody>
      </p:sp>
      <p:sp>
        <p:nvSpPr>
          <p:cNvPr id="5" name="CasellaDiTesto 4"/>
          <p:cNvSpPr txBox="1"/>
          <p:nvPr/>
        </p:nvSpPr>
        <p:spPr>
          <a:xfrm>
            <a:off x="323528" y="1391080"/>
            <a:ext cx="8496944" cy="1384995"/>
          </a:xfrm>
          <a:prstGeom prst="rect">
            <a:avLst/>
          </a:prstGeom>
          <a:noFill/>
        </p:spPr>
        <p:txBody>
          <a:bodyPr wrap="square" rtlCol="0">
            <a:spAutoFit/>
          </a:bodyPr>
          <a:lstStyle/>
          <a:p>
            <a:pPr algn="just"/>
            <a:r>
              <a:rPr lang="it-IT" sz="2800" b="1" dirty="0" smtClean="0">
                <a:solidFill>
                  <a:srgbClr val="FF0000"/>
                </a:solidFill>
              </a:rPr>
              <a:t>Mettere in atto </a:t>
            </a:r>
            <a:r>
              <a:rPr lang="it-IT" sz="2800" b="1" dirty="0" smtClean="0"/>
              <a:t>una sorta di azione riparativa per i troppi fardelli  che noi adulti abbiamo lasciato in eredità alle giovani generazioni</a:t>
            </a:r>
            <a:endParaRPr lang="it-IT" sz="2800" b="1" dirty="0"/>
          </a:p>
        </p:txBody>
      </p:sp>
      <p:sp>
        <p:nvSpPr>
          <p:cNvPr id="7" name="Segnaposto data 6"/>
          <p:cNvSpPr>
            <a:spLocks noGrp="1"/>
          </p:cNvSpPr>
          <p:nvPr>
            <p:ph type="dt" sz="half" idx="10"/>
          </p:nvPr>
        </p:nvSpPr>
        <p:spPr/>
        <p:txBody>
          <a:bodyPr/>
          <a:lstStyle/>
          <a:p>
            <a:fld id="{8A1C183A-2F73-4794-83D3-FEB83ACB178C}" type="datetime1">
              <a:rPr lang="it-IT" smtClean="0"/>
              <a:pPr/>
              <a:t>24/09/2024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2</a:t>
            </a:fld>
            <a:endParaRPr lang="it-IT" dirty="0"/>
          </a:p>
        </p:txBody>
      </p:sp>
      <p:sp>
        <p:nvSpPr>
          <p:cNvPr id="9" name="CasellaDiTesto 8"/>
          <p:cNvSpPr txBox="1"/>
          <p:nvPr/>
        </p:nvSpPr>
        <p:spPr>
          <a:xfrm>
            <a:off x="323528" y="692696"/>
            <a:ext cx="8363272" cy="523220"/>
          </a:xfrm>
          <a:prstGeom prst="rect">
            <a:avLst/>
          </a:prstGeom>
          <a:noFill/>
        </p:spPr>
        <p:txBody>
          <a:bodyPr wrap="square" rtlCol="0">
            <a:spAutoFit/>
          </a:bodyPr>
          <a:lstStyle/>
          <a:p>
            <a:pPr algn="ctr"/>
            <a:r>
              <a:rPr lang="it-IT" sz="2800" b="1" dirty="0">
                <a:solidFill>
                  <a:srgbClr val="002060"/>
                </a:solidFill>
              </a:rPr>
              <a:t>Perché questo libro? Primo obiettivo:</a:t>
            </a:r>
          </a:p>
        </p:txBody>
      </p:sp>
      <p:pic>
        <p:nvPicPr>
          <p:cNvPr id="3075" name="Picture 3" descr="D:\Documenti\Desktop\triste.jpg"/>
          <p:cNvPicPr>
            <a:picLocks noChangeAspect="1" noChangeArrowheads="1"/>
          </p:cNvPicPr>
          <p:nvPr/>
        </p:nvPicPr>
        <p:blipFill>
          <a:blip r:embed="rId2" cstate="print"/>
          <a:srcRect/>
          <a:stretch>
            <a:fillRect/>
          </a:stretch>
        </p:blipFill>
        <p:spPr bwMode="auto">
          <a:xfrm>
            <a:off x="2627784" y="2852936"/>
            <a:ext cx="4624421" cy="3024336"/>
          </a:xfrm>
          <a:prstGeom prst="rect">
            <a:avLst/>
          </a:prstGeom>
          <a:noFill/>
          <a:ln w="25400">
            <a:solidFill>
              <a:srgbClr val="FF0000"/>
            </a:solidFill>
          </a:ln>
        </p:spPr>
      </p:pic>
    </p:spTree>
    <p:extLst>
      <p:ext uri="{BB962C8B-B14F-4D97-AF65-F5344CB8AC3E}">
        <p14:creationId xmlns="" xmlns:p14="http://schemas.microsoft.com/office/powerpoint/2010/main" val="33597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5" name="CasellaDiTesto 4"/>
          <p:cNvSpPr txBox="1"/>
          <p:nvPr/>
        </p:nvSpPr>
        <p:spPr>
          <a:xfrm>
            <a:off x="179512" y="1277753"/>
            <a:ext cx="8808150" cy="1384995"/>
          </a:xfrm>
          <a:prstGeom prst="rect">
            <a:avLst/>
          </a:prstGeom>
          <a:noFill/>
        </p:spPr>
        <p:txBody>
          <a:bodyPr wrap="square" rtlCol="0">
            <a:spAutoFit/>
          </a:bodyPr>
          <a:lstStyle/>
          <a:p>
            <a:pPr algn="just"/>
            <a:r>
              <a:rPr lang="it-IT" sz="2800" b="1" dirty="0" smtClean="0">
                <a:solidFill>
                  <a:srgbClr val="FF0000"/>
                </a:solidFill>
              </a:rPr>
              <a:t>Indagare</a:t>
            </a:r>
            <a:r>
              <a:rPr lang="it-IT" sz="2800" b="1" dirty="0" smtClean="0">
                <a:solidFill>
                  <a:srgbClr val="00B050"/>
                </a:solidFill>
              </a:rPr>
              <a:t> </a:t>
            </a:r>
            <a:r>
              <a:rPr lang="it-IT" sz="2800" b="1" dirty="0" smtClean="0"/>
              <a:t>sulle cause che hanno portato i ragazzi e le ragazze al disincanto e alla fuga dai     valori fondamentali della vita.</a:t>
            </a:r>
            <a:endParaRPr lang="it-IT" sz="4000" b="1" dirty="0"/>
          </a:p>
        </p:txBody>
      </p:sp>
      <p:sp>
        <p:nvSpPr>
          <p:cNvPr id="7" name="Segnaposto data 6"/>
          <p:cNvSpPr>
            <a:spLocks noGrp="1"/>
          </p:cNvSpPr>
          <p:nvPr>
            <p:ph type="dt" sz="half" idx="10"/>
          </p:nvPr>
        </p:nvSpPr>
        <p:spPr/>
        <p:txBody>
          <a:bodyPr/>
          <a:lstStyle/>
          <a:p>
            <a:fld id="{EFF08FE2-57E4-43B3-9CC2-FD4262198CDB}" type="datetime1">
              <a:rPr lang="it-IT" smtClean="0"/>
              <a:pPr/>
              <a:t>24/09/2024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3</a:t>
            </a:fld>
            <a:endParaRPr lang="it-IT" dirty="0"/>
          </a:p>
        </p:txBody>
      </p:sp>
      <p:sp>
        <p:nvSpPr>
          <p:cNvPr id="9" name="CasellaDiTesto 8"/>
          <p:cNvSpPr txBox="1"/>
          <p:nvPr/>
        </p:nvSpPr>
        <p:spPr>
          <a:xfrm>
            <a:off x="1619672" y="692696"/>
            <a:ext cx="6336704" cy="523220"/>
          </a:xfrm>
          <a:prstGeom prst="rect">
            <a:avLst/>
          </a:prstGeom>
          <a:noFill/>
        </p:spPr>
        <p:txBody>
          <a:bodyPr wrap="square" rtlCol="0">
            <a:spAutoFit/>
          </a:bodyPr>
          <a:lstStyle/>
          <a:p>
            <a:pPr algn="ctr"/>
            <a:r>
              <a:rPr lang="it-IT" sz="2800" b="1" dirty="0">
                <a:solidFill>
                  <a:srgbClr val="002060"/>
                </a:solidFill>
              </a:rPr>
              <a:t>Perché questo libro? Secondo  obiettivo:</a:t>
            </a:r>
          </a:p>
        </p:txBody>
      </p:sp>
      <p:sp>
        <p:nvSpPr>
          <p:cNvPr id="12" name="CasellaDiTesto 11">
            <a:extLst>
              <a:ext uri="{FF2B5EF4-FFF2-40B4-BE49-F238E27FC236}">
                <a16:creationId xmlns="" xmlns:a16="http://schemas.microsoft.com/office/drawing/2014/main" id="{7DA9F171-958D-F811-47CB-EBECEDE6EDB0}"/>
              </a:ext>
            </a:extLst>
          </p:cNvPr>
          <p:cNvSpPr txBox="1"/>
          <p:nvPr/>
        </p:nvSpPr>
        <p:spPr>
          <a:xfrm>
            <a:off x="588386" y="-76745"/>
            <a:ext cx="8399276" cy="1323439"/>
          </a:xfrm>
          <a:prstGeom prst="rect">
            <a:avLst/>
          </a:prstGeom>
          <a:noFill/>
        </p:spPr>
        <p:txBody>
          <a:bodyPr wrap="square">
            <a:spAutoFit/>
          </a:bodyPr>
          <a:lstStyle/>
          <a:p>
            <a:r>
              <a:rPr lang="it-IT" sz="3600" b="1" dirty="0" smtClean="0">
                <a:solidFill>
                  <a:srgbClr val="00B050"/>
                </a:solidFill>
              </a:rPr>
              <a:t>Scusate ragazzi se vi abbiamo ingannato</a:t>
            </a:r>
          </a:p>
          <a:p>
            <a:pPr algn="ctr"/>
            <a:endParaRPr lang="it-IT" sz="4400" b="1" dirty="0">
              <a:solidFill>
                <a:srgbClr val="FF0000"/>
              </a:solidFill>
            </a:endParaRPr>
          </a:p>
        </p:txBody>
      </p:sp>
      <p:pic>
        <p:nvPicPr>
          <p:cNvPr id="4099" name="Picture 3" descr="D:\Documenti\Desktop\download (1).jfif"/>
          <p:cNvPicPr>
            <a:picLocks noChangeAspect="1" noChangeArrowheads="1"/>
          </p:cNvPicPr>
          <p:nvPr/>
        </p:nvPicPr>
        <p:blipFill>
          <a:blip r:embed="rId2" cstate="print"/>
          <a:srcRect/>
          <a:stretch>
            <a:fillRect/>
          </a:stretch>
        </p:blipFill>
        <p:spPr bwMode="auto">
          <a:xfrm>
            <a:off x="2555776" y="2780928"/>
            <a:ext cx="4820746" cy="3456384"/>
          </a:xfrm>
          <a:prstGeom prst="rect">
            <a:avLst/>
          </a:prstGeom>
          <a:noFill/>
          <a:ln w="25400">
            <a:solidFill>
              <a:srgbClr val="FF0000"/>
            </a:solidFill>
          </a:ln>
        </p:spPr>
      </p:pic>
    </p:spTree>
    <p:extLst>
      <p:ext uri="{BB962C8B-B14F-4D97-AF65-F5344CB8AC3E}">
        <p14:creationId xmlns="" xmlns:p14="http://schemas.microsoft.com/office/powerpoint/2010/main" val="303529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31032" y="0"/>
            <a:ext cx="8712968" cy="720080"/>
          </a:xfrm>
        </p:spPr>
        <p:txBody>
          <a:bodyPr>
            <a:normAutofit fontScale="85000" lnSpcReduction="10000"/>
          </a:bodyPr>
          <a:lstStyle/>
          <a:p>
            <a:r>
              <a:rPr lang="it-IT" sz="4400" b="1" dirty="0" smtClean="0">
                <a:solidFill>
                  <a:srgbClr val="00B050"/>
                </a:solidFill>
              </a:rPr>
              <a:t>Scusate ragazzi se vi abbiamo ingannato</a:t>
            </a:r>
            <a:endParaRPr lang="it-IT" sz="4400" b="1" dirty="0">
              <a:solidFill>
                <a:srgbClr val="00B050"/>
              </a:solidFill>
            </a:endParaRPr>
          </a:p>
        </p:txBody>
      </p:sp>
      <p:sp>
        <p:nvSpPr>
          <p:cNvPr id="5" name="CasellaDiTesto 4"/>
          <p:cNvSpPr txBox="1"/>
          <p:nvPr/>
        </p:nvSpPr>
        <p:spPr>
          <a:xfrm>
            <a:off x="189856" y="1291445"/>
            <a:ext cx="8496944" cy="2246769"/>
          </a:xfrm>
          <a:prstGeom prst="rect">
            <a:avLst/>
          </a:prstGeom>
          <a:noFill/>
        </p:spPr>
        <p:txBody>
          <a:bodyPr wrap="square" rtlCol="0">
            <a:spAutoFit/>
          </a:bodyPr>
          <a:lstStyle/>
          <a:p>
            <a:pPr algn="just"/>
            <a:r>
              <a:rPr lang="it-IT" sz="2800" b="1" dirty="0">
                <a:solidFill>
                  <a:srgbClr val="FF0000"/>
                </a:solidFill>
              </a:rPr>
              <a:t>Stimolare</a:t>
            </a:r>
            <a:r>
              <a:rPr lang="it-IT" sz="2800" b="1" dirty="0"/>
              <a:t> </a:t>
            </a:r>
            <a:r>
              <a:rPr lang="it-IT" sz="2800" b="1" dirty="0" smtClean="0"/>
              <a:t>gli educatori affinché, nonostante i cambiamenti e la complessità delle relazioni familiari, culturali e sociali in atto, sappiano trasmettere ai giovani un solido bagaglio educativo tale da renderli veramente liberi, responsabili e felici. </a:t>
            </a:r>
            <a:endParaRPr lang="it-IT" sz="4000" b="1" dirty="0"/>
          </a:p>
        </p:txBody>
      </p:sp>
      <p:sp>
        <p:nvSpPr>
          <p:cNvPr id="7" name="Segnaposto data 6"/>
          <p:cNvSpPr>
            <a:spLocks noGrp="1"/>
          </p:cNvSpPr>
          <p:nvPr>
            <p:ph type="dt" sz="half" idx="10"/>
          </p:nvPr>
        </p:nvSpPr>
        <p:spPr/>
        <p:txBody>
          <a:bodyPr/>
          <a:lstStyle/>
          <a:p>
            <a:fld id="{1DCC21F6-F3A8-421D-99D5-4340F1DF621A}" type="datetime1">
              <a:rPr lang="it-IT" smtClean="0"/>
              <a:pPr/>
              <a:t>24/09/2024</a:t>
            </a:fld>
            <a:endParaRPr lang="it-IT"/>
          </a:p>
        </p:txBody>
      </p:sp>
      <p:sp>
        <p:nvSpPr>
          <p:cNvPr id="8" name="Segnaposto numero diapositiva 7"/>
          <p:cNvSpPr>
            <a:spLocks noGrp="1"/>
          </p:cNvSpPr>
          <p:nvPr>
            <p:ph type="sldNum" sz="quarter" idx="12"/>
          </p:nvPr>
        </p:nvSpPr>
        <p:spPr/>
        <p:txBody>
          <a:bodyPr/>
          <a:lstStyle/>
          <a:p>
            <a:fld id="{D638F805-12A6-466B-AD68-3BADDF56A04F}" type="slidenum">
              <a:rPr lang="it-IT" smtClean="0"/>
              <a:pPr/>
              <a:t>4</a:t>
            </a:fld>
            <a:endParaRPr lang="it-IT" dirty="0"/>
          </a:p>
        </p:txBody>
      </p:sp>
      <p:sp>
        <p:nvSpPr>
          <p:cNvPr id="9" name="CasellaDiTesto 8"/>
          <p:cNvSpPr txBox="1"/>
          <p:nvPr/>
        </p:nvSpPr>
        <p:spPr>
          <a:xfrm>
            <a:off x="323528" y="692696"/>
            <a:ext cx="8363272" cy="523220"/>
          </a:xfrm>
          <a:prstGeom prst="rect">
            <a:avLst/>
          </a:prstGeom>
          <a:noFill/>
        </p:spPr>
        <p:txBody>
          <a:bodyPr wrap="square" rtlCol="0">
            <a:spAutoFit/>
          </a:bodyPr>
          <a:lstStyle/>
          <a:p>
            <a:pPr algn="ctr"/>
            <a:r>
              <a:rPr lang="it-IT" sz="2800" b="1" dirty="0">
                <a:solidFill>
                  <a:srgbClr val="002060"/>
                </a:solidFill>
              </a:rPr>
              <a:t>Perché questo libro? Terzo obiettivo:</a:t>
            </a:r>
          </a:p>
        </p:txBody>
      </p:sp>
      <p:pic>
        <p:nvPicPr>
          <p:cNvPr id="5122" name="Picture 2" descr="D:\Documenti\Desktop\download (2).jfif"/>
          <p:cNvPicPr>
            <a:picLocks noChangeAspect="1" noChangeArrowheads="1"/>
          </p:cNvPicPr>
          <p:nvPr/>
        </p:nvPicPr>
        <p:blipFill>
          <a:blip r:embed="rId2" cstate="print"/>
          <a:srcRect/>
          <a:stretch>
            <a:fillRect/>
          </a:stretch>
        </p:blipFill>
        <p:spPr bwMode="auto">
          <a:xfrm>
            <a:off x="2699792" y="3573016"/>
            <a:ext cx="3679097" cy="2448272"/>
          </a:xfrm>
          <a:prstGeom prst="rect">
            <a:avLst/>
          </a:prstGeom>
          <a:noFill/>
          <a:ln w="25400">
            <a:solidFill>
              <a:srgbClr val="FF0000"/>
            </a:solidFill>
          </a:ln>
        </p:spPr>
      </p:pic>
    </p:spTree>
    <p:extLst>
      <p:ext uri="{BB962C8B-B14F-4D97-AF65-F5344CB8AC3E}">
        <p14:creationId xmlns="" xmlns:p14="http://schemas.microsoft.com/office/powerpoint/2010/main" val="313041549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fontScale="85000" lnSpcReduction="10000"/>
          </a:bodyPr>
          <a:lstStyle/>
          <a:p>
            <a:r>
              <a:rPr lang="it-IT" sz="4400" b="1" dirty="0" smtClean="0">
                <a:solidFill>
                  <a:srgbClr val="00B050"/>
                </a:solidFill>
              </a:rPr>
              <a:t>Scusate ragazzi se vi abbiamo ingannato</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40F23F75-3F5A-47A8-AD06-6B094D0645FA}" type="datetime1">
              <a:rPr lang="it-IT" smtClean="0"/>
              <a:pPr/>
              <a:t>24/09/2024</a:t>
            </a:fld>
            <a:endParaRPr lang="it-IT" dirty="0"/>
          </a:p>
        </p:txBody>
      </p:sp>
      <p:sp>
        <p:nvSpPr>
          <p:cNvPr id="8" name="Segnaposto numero diapositiva 7"/>
          <p:cNvSpPr>
            <a:spLocks noGrp="1"/>
          </p:cNvSpPr>
          <p:nvPr>
            <p:ph type="sldNum" sz="quarter" idx="12"/>
          </p:nvPr>
        </p:nvSpPr>
        <p:spPr>
          <a:xfrm>
            <a:off x="6595872" y="6358500"/>
            <a:ext cx="2133600" cy="365125"/>
          </a:xfrm>
        </p:spPr>
        <p:txBody>
          <a:bodyPr/>
          <a:lstStyle/>
          <a:p>
            <a:fld id="{D638F805-12A6-466B-AD68-3BADDF56A04F}" type="slidenum">
              <a:rPr lang="it-IT" smtClean="0"/>
              <a:pPr/>
              <a:t>5</a:t>
            </a:fld>
            <a:endParaRPr lang="it-IT" dirty="0"/>
          </a:p>
        </p:txBody>
      </p:sp>
      <p:sp>
        <p:nvSpPr>
          <p:cNvPr id="9" name="CasellaDiTesto 8"/>
          <p:cNvSpPr txBox="1"/>
          <p:nvPr/>
        </p:nvSpPr>
        <p:spPr>
          <a:xfrm>
            <a:off x="539552" y="566482"/>
            <a:ext cx="7992888" cy="523220"/>
          </a:xfrm>
          <a:prstGeom prst="rect">
            <a:avLst/>
          </a:prstGeom>
          <a:noFill/>
        </p:spPr>
        <p:txBody>
          <a:bodyPr wrap="square" rtlCol="0">
            <a:spAutoFit/>
          </a:bodyPr>
          <a:lstStyle/>
          <a:p>
            <a:pPr algn="ctr"/>
            <a:r>
              <a:rPr lang="it-IT" sz="2800" b="1" dirty="0">
                <a:solidFill>
                  <a:srgbClr val="002060"/>
                </a:solidFill>
              </a:rPr>
              <a:t>Capitolo 1.  </a:t>
            </a:r>
            <a:r>
              <a:rPr lang="it-IT" sz="2800" b="1" dirty="0" smtClean="0">
                <a:solidFill>
                  <a:srgbClr val="002060"/>
                </a:solidFill>
              </a:rPr>
              <a:t>Chiedere scusa ai giovani</a:t>
            </a:r>
            <a:endParaRPr lang="it-IT" sz="2800" b="1" dirty="0">
              <a:solidFill>
                <a:srgbClr val="002060"/>
              </a:solidFill>
            </a:endParaRPr>
          </a:p>
        </p:txBody>
      </p:sp>
      <p:sp>
        <p:nvSpPr>
          <p:cNvPr id="11" name="Freccia a destra 10"/>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L’altra faccia della medaglia</a:t>
            </a:r>
            <a:endParaRPr lang="it-IT" b="1" dirty="0">
              <a:solidFill>
                <a:srgbClr val="FFFF00"/>
              </a:solidFill>
            </a:endParaRPr>
          </a:p>
        </p:txBody>
      </p:sp>
      <p:sp>
        <p:nvSpPr>
          <p:cNvPr id="13" name="Freccia a destra 12"/>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Famiglie permissive e adolescenti tiranni</a:t>
            </a:r>
            <a:endParaRPr lang="it-IT" sz="4000" dirty="0" smtClean="0">
              <a:solidFill>
                <a:schemeClr val="tx1"/>
              </a:solidFill>
              <a:latin typeface="Arial" pitchFamily="34" charset="0"/>
              <a:cs typeface="Arial" pitchFamily="34" charset="0"/>
            </a:endParaRPr>
          </a:p>
        </p:txBody>
      </p:sp>
      <p:sp>
        <p:nvSpPr>
          <p:cNvPr id="14" name="Freccia a destra 13"/>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Studenti che non sanno più ragionare</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5" name="Freccia a destra 14"/>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Scusateci ragazzi</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6" name="Freccia a destra 15"/>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C’è un problema strettamente culturale</a:t>
            </a:r>
            <a:endParaRPr lang="it-IT" b="1" dirty="0">
              <a:solidFill>
                <a:srgbClr val="FFFF00"/>
              </a:solidFill>
              <a:latin typeface="+mj-lt"/>
              <a:cs typeface="Times New Roman" panose="02020603050405020304" pitchFamily="18" charset="0"/>
            </a:endParaRPr>
          </a:p>
        </p:txBody>
      </p:sp>
      <p:sp>
        <p:nvSpPr>
          <p:cNvPr id="4" name="CasellaDiTesto 3">
            <a:extLst>
              <a:ext uri="{FF2B5EF4-FFF2-40B4-BE49-F238E27FC236}">
                <a16:creationId xmlns="" xmlns:a16="http://schemas.microsoft.com/office/drawing/2014/main" id="{64B0DA68-384D-B5C9-164C-F9551EA99FF5}"/>
              </a:ext>
            </a:extLst>
          </p:cNvPr>
          <p:cNvSpPr txBox="1"/>
          <p:nvPr/>
        </p:nvSpPr>
        <p:spPr>
          <a:xfrm>
            <a:off x="611560" y="6356350"/>
            <a:ext cx="8712968" cy="1921360"/>
          </a:xfrm>
          <a:prstGeom prst="rect">
            <a:avLst/>
          </a:prstGeom>
          <a:noFill/>
        </p:spPr>
        <p:txBody>
          <a:bodyPr wrap="square">
            <a:spAutoFit/>
          </a:bodyPr>
          <a:lstStyle/>
          <a:p>
            <a:pPr marL="457200" algn="just">
              <a:lnSpc>
                <a:spcPct val="115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 xmlns:a16="http://schemas.microsoft.com/office/drawing/2014/main" id="{5E4723BF-E8FE-5E58-C5AB-A489D5CA95EF}"/>
              </a:ext>
            </a:extLst>
          </p:cNvPr>
          <p:cNvSpPr txBox="1"/>
          <p:nvPr/>
        </p:nvSpPr>
        <p:spPr>
          <a:xfrm>
            <a:off x="4788024" y="1268760"/>
            <a:ext cx="4032448" cy="2677656"/>
          </a:xfrm>
          <a:prstGeom prst="rect">
            <a:avLst/>
          </a:prstGeom>
          <a:solidFill>
            <a:srgbClr val="FFFF00"/>
          </a:solidFill>
          <a:ln w="25400">
            <a:solidFill>
              <a:srgbClr val="FF0000"/>
            </a:solidFill>
          </a:ln>
        </p:spPr>
        <p:txBody>
          <a:bodyPr wrap="square" rtlCol="0">
            <a:spAutoFit/>
          </a:bodyPr>
          <a:lstStyle/>
          <a:p>
            <a:pPr algn="just"/>
            <a:r>
              <a:rPr lang="it-IT" sz="1200" b="1" dirty="0" smtClean="0">
                <a:latin typeface="Times New Roman" pitchFamily="18" charset="0"/>
                <a:cs typeface="Times New Roman" pitchFamily="18" charset="0"/>
              </a:rPr>
              <a:t>Scusateci ragazzi se ci preoccupiamo troppo di cosa mangiate, come vi vestite, se vi sentite inclusi dai vostri amici con gli abiti firmati e gli Smartphone di ultima generazione ma non abbiamo mai il tempo di chiedervi se siete felici, se vi sentite amati. Scusateci se vi mettiamo i preservativi negli zaini in età precoce, ci preoccupiamo che nelle vostre scuole vi insegnino a difendervi dalle malattie sessuali o vi abbiamo dato la possibilità di assumere pillole per evitare o interrompere la gravidanza, ma non ci siamo mai seduti a parlare con voi per raccogliere le vostre paure, le ansie del domani. E siamo sempre pronti a rimproverarvi o a vestirci come voi, a trascorrere ore sui social invece di ascoltarvi e cercare di fare un pezzo di strada insieme.</a:t>
            </a:r>
            <a:endParaRPr lang="it-IT" sz="1400" b="1" dirty="0">
              <a:latin typeface="Times New Roman" pitchFamily="18" charset="0"/>
              <a:cs typeface="Times New Roman" pitchFamily="18" charset="0"/>
            </a:endParaRPr>
          </a:p>
        </p:txBody>
      </p:sp>
      <p:sp>
        <p:nvSpPr>
          <p:cNvPr id="17" name="Freccia a destra 16"/>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solidFill>
                  <a:schemeClr val="tx1"/>
                </a:solidFill>
                <a:latin typeface="Times New Roman" pitchFamily="18" charset="0"/>
                <a:ea typeface="Calibri" pitchFamily="34" charset="0"/>
                <a:cs typeface="Times New Roman" pitchFamily="18" charset="0"/>
              </a:rPr>
              <a:t>Adolescenti che non appartengono a nessuno</a:t>
            </a:r>
            <a:endParaRPr lang="it-IT" sz="3600" dirty="0" smtClean="0">
              <a:solidFill>
                <a:schemeClr val="tx1"/>
              </a:solidFill>
              <a:latin typeface="Arial" pitchFamily="34" charset="0"/>
              <a:cs typeface="Arial" pitchFamily="34" charset="0"/>
            </a:endParaRPr>
          </a:p>
        </p:txBody>
      </p:sp>
      <p:sp>
        <p:nvSpPr>
          <p:cNvPr id="18" name="Freccia a destra 17"/>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Nessuno aveva mai pianto per la mia vita</a:t>
            </a:r>
            <a:endParaRPr lang="it-IT" sz="4000" dirty="0" smtClean="0">
              <a:solidFill>
                <a:schemeClr val="tx1"/>
              </a:solidFill>
              <a:latin typeface="Arial" pitchFamily="34" charset="0"/>
              <a:cs typeface="Arial" pitchFamily="34" charset="0"/>
            </a:endParaRPr>
          </a:p>
        </p:txBody>
      </p:sp>
      <p:pic>
        <p:nvPicPr>
          <p:cNvPr id="6146" name="Picture 2" descr="D:\Documenti\Desktop\images.jfif"/>
          <p:cNvPicPr>
            <a:picLocks noChangeAspect="1" noChangeArrowheads="1"/>
          </p:cNvPicPr>
          <p:nvPr/>
        </p:nvPicPr>
        <p:blipFill>
          <a:blip r:embed="rId2" cstate="print"/>
          <a:srcRect/>
          <a:stretch>
            <a:fillRect/>
          </a:stretch>
        </p:blipFill>
        <p:spPr bwMode="auto">
          <a:xfrm>
            <a:off x="4788023" y="3933056"/>
            <a:ext cx="4032449"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500" fill="hold"/>
                                        <p:tgtEl>
                                          <p:spTgt spid="18"/>
                                        </p:tgtEl>
                                        <p:attrNameLst>
                                          <p:attrName>ppt_w</p:attrName>
                                        </p:attrNameLst>
                                      </p:cBhvr>
                                      <p:tavLst>
                                        <p:tav tm="0">
                                          <p:val>
                                            <p:fltVal val="0"/>
                                          </p:val>
                                        </p:tav>
                                        <p:tav tm="100000">
                                          <p:val>
                                            <p:strVal val="#ppt_w"/>
                                          </p:val>
                                        </p:tav>
                                      </p:tavLst>
                                    </p:anim>
                                    <p:anim calcmode="lin" valueType="num">
                                      <p:cBhvr>
                                        <p:cTn id="57" dur="500" fill="hold"/>
                                        <p:tgtEl>
                                          <p:spTgt spid="18"/>
                                        </p:tgtEl>
                                        <p:attrNameLst>
                                          <p:attrName>ppt_h</p:attrName>
                                        </p:attrNameLst>
                                      </p:cBhvr>
                                      <p:tavLst>
                                        <p:tav tm="0">
                                          <p:val>
                                            <p:fltVal val="0"/>
                                          </p:val>
                                        </p:tav>
                                        <p:tav tm="100000">
                                          <p:val>
                                            <p:strVal val="#ppt_h"/>
                                          </p:val>
                                        </p:tav>
                                      </p:tavLst>
                                    </p:anim>
                                    <p:animEffect transition="in" filter="fade">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10"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fontScale="85000" lnSpcReduction="10000"/>
          </a:bodyPr>
          <a:lstStyle/>
          <a:p>
            <a:r>
              <a:rPr lang="it-IT" sz="4400" b="1" dirty="0" smtClean="0">
                <a:solidFill>
                  <a:srgbClr val="00B050"/>
                </a:solidFill>
              </a:rPr>
              <a:t>Scusate ragazzi se vi abbiamo ingannato</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3283A139-15C1-4611-A733-3C236D88F037}" type="datetime1">
              <a:rPr lang="it-IT" smtClean="0"/>
              <a:pPr/>
              <a:t>24/09/2024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6</a:t>
            </a:fld>
            <a:endParaRPr lang="it-IT" dirty="0"/>
          </a:p>
        </p:txBody>
      </p:sp>
      <p:sp>
        <p:nvSpPr>
          <p:cNvPr id="9" name="CasellaDiTesto 8"/>
          <p:cNvSpPr txBox="1"/>
          <p:nvPr/>
        </p:nvSpPr>
        <p:spPr>
          <a:xfrm>
            <a:off x="899592" y="692696"/>
            <a:ext cx="7344816" cy="523220"/>
          </a:xfrm>
          <a:prstGeom prst="rect">
            <a:avLst/>
          </a:prstGeom>
          <a:noFill/>
        </p:spPr>
        <p:txBody>
          <a:bodyPr wrap="square" rtlCol="0">
            <a:spAutoFit/>
          </a:bodyPr>
          <a:lstStyle/>
          <a:p>
            <a:pPr algn="ctr"/>
            <a:r>
              <a:rPr lang="it-IT" sz="2800" b="1" dirty="0"/>
              <a:t>Capitolo 2. </a:t>
            </a:r>
            <a:r>
              <a:rPr lang="it-IT" sz="2800" b="1" dirty="0" smtClean="0"/>
              <a:t>L’età dell’adolescenza</a:t>
            </a:r>
            <a:endParaRPr lang="it-IT" sz="2800" b="1" dirty="0">
              <a:solidFill>
                <a:srgbClr val="002060"/>
              </a:solidFill>
            </a:endParaRPr>
          </a:p>
        </p:txBody>
      </p:sp>
      <p:sp>
        <p:nvSpPr>
          <p:cNvPr id="17" name="Freccia a destra 16"/>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Una fase di cambiamenti</a:t>
            </a:r>
            <a:endParaRPr lang="it-IT" b="1" dirty="0">
              <a:solidFill>
                <a:srgbClr val="FFFF00"/>
              </a:solidFill>
            </a:endParaRPr>
          </a:p>
        </p:txBody>
      </p:sp>
      <p:sp>
        <p:nvSpPr>
          <p:cNvPr id="18" name="Freccia a destra 17"/>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I genitori non vogliono problemi</a:t>
            </a:r>
            <a:endParaRPr lang="it-IT" sz="4000" dirty="0" smtClean="0">
              <a:solidFill>
                <a:schemeClr val="tx1"/>
              </a:solidFill>
              <a:latin typeface="Arial" pitchFamily="34" charset="0"/>
              <a:cs typeface="Arial" pitchFamily="34" charset="0"/>
            </a:endParaRPr>
          </a:p>
        </p:txBody>
      </p:sp>
      <p:sp>
        <p:nvSpPr>
          <p:cNvPr id="19" name="Freccia a destra 18"/>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La ribellione dell’adolescente</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3" name="Freccia a destra 22"/>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smtClean="0">
              <a:solidFill>
                <a:schemeClr val="tx1"/>
              </a:solidFill>
              <a:latin typeface="Times New Roman" pitchFamily="18" charset="0"/>
              <a:ea typeface="Calibri" pitchFamily="34" charset="0"/>
              <a:cs typeface="Times New Roman" pitchFamily="18" charset="0"/>
            </a:endParaRPr>
          </a:p>
          <a:p>
            <a:r>
              <a:rPr lang="it-IT" dirty="0" smtClean="0">
                <a:solidFill>
                  <a:schemeClr val="tx1"/>
                </a:solidFill>
                <a:latin typeface="Times New Roman" pitchFamily="18" charset="0"/>
                <a:ea typeface="Calibri" pitchFamily="34" charset="0"/>
                <a:cs typeface="Times New Roman" pitchFamily="18" charset="0"/>
              </a:rPr>
              <a:t>Promuovere il benessere degli adolescenti</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4" name="Freccia a destra 23"/>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Adolescenza e regolazione emotiva</a:t>
            </a:r>
            <a:endParaRPr lang="it-IT" b="1" dirty="0">
              <a:solidFill>
                <a:srgbClr val="FFFF00"/>
              </a:solidFill>
              <a:latin typeface="+mj-lt"/>
              <a:cs typeface="Times New Roman" panose="02020603050405020304" pitchFamily="18" charset="0"/>
            </a:endParaRPr>
          </a:p>
        </p:txBody>
      </p:sp>
      <p:sp>
        <p:nvSpPr>
          <p:cNvPr id="25" name="CasellaDiTesto 24">
            <a:extLst>
              <a:ext uri="{FF2B5EF4-FFF2-40B4-BE49-F238E27FC236}">
                <a16:creationId xmlns="" xmlns:a16="http://schemas.microsoft.com/office/drawing/2014/main" id="{5E4723BF-E8FE-5E58-C5AB-A489D5CA95EF}"/>
              </a:ext>
            </a:extLst>
          </p:cNvPr>
          <p:cNvSpPr txBox="1"/>
          <p:nvPr/>
        </p:nvSpPr>
        <p:spPr>
          <a:xfrm>
            <a:off x="4788024" y="1268760"/>
            <a:ext cx="4032448" cy="2492990"/>
          </a:xfrm>
          <a:prstGeom prst="rect">
            <a:avLst/>
          </a:prstGeom>
          <a:solidFill>
            <a:srgbClr val="FFFF00"/>
          </a:solidFill>
          <a:ln w="25400">
            <a:solidFill>
              <a:srgbClr val="FF0000"/>
            </a:solidFill>
          </a:ln>
        </p:spPr>
        <p:txBody>
          <a:bodyPr wrap="square" rtlCol="0">
            <a:spAutoFit/>
          </a:bodyPr>
          <a:lstStyle/>
          <a:p>
            <a:pPr algn="just"/>
            <a:r>
              <a:rPr lang="it-IT" sz="1200" b="1" dirty="0" smtClean="0">
                <a:latin typeface="Times New Roman" pitchFamily="18" charset="0"/>
                <a:cs typeface="Times New Roman" pitchFamily="18" charset="0"/>
              </a:rPr>
              <a:t>In questa fase dello sviluppo i ragazzi tendono a impegnarsi per ottenere una maggiore indipendenza e cominciano a sperimentare nuovi ruoli e responsabilità, i loro interessi possono cambiare e tendono a porsi domande di natura esistenziale. Affrontano i rapporti con i coetanei con maggior maturità, sono più tolleranti verso la diversità, nei rapporti affettivi si presentano nuove sfide riguardo le relazioni di coppia e la sessualità. I problemi tipici di questa fase sono ad esempio l’ansia riguardo alla scelta degli studi o l’inserimento nel mondo del lavoro, la rabbia associata al desiderio di indipendenza dalla famiglia o il senso di solitudine dovuto ai cambiamenti nei rapporti interpersonali.</a:t>
            </a:r>
            <a:endParaRPr lang="it-IT" sz="1400" b="1" dirty="0">
              <a:latin typeface="Times New Roman" pitchFamily="18" charset="0"/>
              <a:cs typeface="Times New Roman" pitchFamily="18" charset="0"/>
            </a:endParaRPr>
          </a:p>
        </p:txBody>
      </p:sp>
      <p:sp>
        <p:nvSpPr>
          <p:cNvPr id="26" name="Freccia a destra 25"/>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solidFill>
                  <a:schemeClr val="tx1"/>
                </a:solidFill>
                <a:latin typeface="Times New Roman" pitchFamily="18" charset="0"/>
                <a:ea typeface="Calibri" pitchFamily="34" charset="0"/>
                <a:cs typeface="Times New Roman" pitchFamily="18" charset="0"/>
              </a:rPr>
              <a:t>La crisi del rapporto giovani-adulti</a:t>
            </a:r>
            <a:endParaRPr lang="it-IT" sz="3600" dirty="0" smtClean="0">
              <a:solidFill>
                <a:schemeClr val="tx1"/>
              </a:solidFill>
              <a:latin typeface="Arial" pitchFamily="34" charset="0"/>
              <a:cs typeface="Arial" pitchFamily="34" charset="0"/>
            </a:endParaRPr>
          </a:p>
        </p:txBody>
      </p:sp>
      <p:sp>
        <p:nvSpPr>
          <p:cNvPr id="27" name="Freccia a destra 26"/>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L’origine psicologica della trasgressività</a:t>
            </a:r>
            <a:endParaRPr lang="it-IT" sz="4000" dirty="0" smtClean="0">
              <a:solidFill>
                <a:schemeClr val="tx1"/>
              </a:solidFill>
              <a:latin typeface="Arial" pitchFamily="34" charset="0"/>
              <a:cs typeface="Arial" pitchFamily="34" charset="0"/>
            </a:endParaRPr>
          </a:p>
        </p:txBody>
      </p:sp>
      <p:pic>
        <p:nvPicPr>
          <p:cNvPr id="7170" name="Picture 2" descr="D:\Documenti\Desktop\download.jfif"/>
          <p:cNvPicPr>
            <a:picLocks noChangeAspect="1" noChangeArrowheads="1"/>
          </p:cNvPicPr>
          <p:nvPr/>
        </p:nvPicPr>
        <p:blipFill>
          <a:blip r:embed="rId2" cstate="print"/>
          <a:srcRect/>
          <a:stretch>
            <a:fillRect/>
          </a:stretch>
        </p:blipFill>
        <p:spPr bwMode="auto">
          <a:xfrm>
            <a:off x="4788024" y="3789040"/>
            <a:ext cx="4032448" cy="259228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500" fill="hold"/>
                                        <p:tgtEl>
                                          <p:spTgt spid="17"/>
                                        </p:tgtEl>
                                        <p:attrNameLst>
                                          <p:attrName>ppt_w</p:attrName>
                                        </p:attrNameLst>
                                      </p:cBhvr>
                                      <p:tavLst>
                                        <p:tav tm="0">
                                          <p:val>
                                            <p:fltVal val="0"/>
                                          </p:val>
                                        </p:tav>
                                        <p:tav tm="100000">
                                          <p:val>
                                            <p:strVal val="#ppt_w"/>
                                          </p:val>
                                        </p:tav>
                                      </p:tavLst>
                                    </p:anim>
                                    <p:anim calcmode="lin" valueType="num">
                                      <p:cBhvr>
                                        <p:cTn id="15" dur="500" fill="hold"/>
                                        <p:tgtEl>
                                          <p:spTgt spid="17"/>
                                        </p:tgtEl>
                                        <p:attrNameLst>
                                          <p:attrName>ppt_h</p:attrName>
                                        </p:attrNameLst>
                                      </p:cBhvr>
                                      <p:tavLst>
                                        <p:tav tm="0">
                                          <p:val>
                                            <p:fltVal val="0"/>
                                          </p:val>
                                        </p:tav>
                                        <p:tav tm="100000">
                                          <p:val>
                                            <p:strVal val="#ppt_h"/>
                                          </p:val>
                                        </p:tav>
                                      </p:tavLst>
                                    </p:anim>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p:cTn id="21" dur="500" fill="hold"/>
                                        <p:tgtEl>
                                          <p:spTgt spid="24"/>
                                        </p:tgtEl>
                                        <p:attrNameLst>
                                          <p:attrName>ppt_w</p:attrName>
                                        </p:attrNameLst>
                                      </p:cBhvr>
                                      <p:tavLst>
                                        <p:tav tm="0">
                                          <p:val>
                                            <p:fltVal val="0"/>
                                          </p:val>
                                        </p:tav>
                                        <p:tav tm="100000">
                                          <p:val>
                                            <p:strVal val="#ppt_w"/>
                                          </p:val>
                                        </p:tav>
                                      </p:tavLst>
                                    </p:anim>
                                    <p:anim calcmode="lin" valueType="num">
                                      <p:cBhvr>
                                        <p:cTn id="22" dur="500" fill="hold"/>
                                        <p:tgtEl>
                                          <p:spTgt spid="24"/>
                                        </p:tgtEl>
                                        <p:attrNameLst>
                                          <p:attrName>ppt_h</p:attrName>
                                        </p:attrNameLst>
                                      </p:cBhvr>
                                      <p:tavLst>
                                        <p:tav tm="0">
                                          <p:val>
                                            <p:fltVal val="0"/>
                                          </p:val>
                                        </p:tav>
                                        <p:tav tm="100000">
                                          <p:val>
                                            <p:strVal val="#ppt_h"/>
                                          </p:val>
                                        </p:tav>
                                      </p:tavLst>
                                    </p:anim>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500" fill="hold"/>
                                        <p:tgtEl>
                                          <p:spTgt spid="18"/>
                                        </p:tgtEl>
                                        <p:attrNameLst>
                                          <p:attrName>ppt_w</p:attrName>
                                        </p:attrNameLst>
                                      </p:cBhvr>
                                      <p:tavLst>
                                        <p:tav tm="0">
                                          <p:val>
                                            <p:fltVal val="0"/>
                                          </p:val>
                                        </p:tav>
                                        <p:tav tm="100000">
                                          <p:val>
                                            <p:strVal val="#ppt_w"/>
                                          </p:val>
                                        </p:tav>
                                      </p:tavLst>
                                    </p:anim>
                                    <p:anim calcmode="lin" valueType="num">
                                      <p:cBhvr>
                                        <p:cTn id="43" dur="500" fill="hold"/>
                                        <p:tgtEl>
                                          <p:spTgt spid="18"/>
                                        </p:tgtEl>
                                        <p:attrNameLst>
                                          <p:attrName>ppt_h</p:attrName>
                                        </p:attrNameLst>
                                      </p:cBhvr>
                                      <p:tavLst>
                                        <p:tav tm="0">
                                          <p:val>
                                            <p:fltVal val="0"/>
                                          </p:val>
                                        </p:tav>
                                        <p:tav tm="100000">
                                          <p:val>
                                            <p:strVal val="#ppt_h"/>
                                          </p:val>
                                        </p:tav>
                                      </p:tavLst>
                                    </p:anim>
                                    <p:animEffect transition="in" filter="fade">
                                      <p:cBhvr>
                                        <p:cTn id="44" dur="500"/>
                                        <p:tgtEl>
                                          <p:spTgt spid="18"/>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 calcmode="lin" valueType="num">
                                      <p:cBhvr>
                                        <p:cTn id="56" dur="500" fill="hold"/>
                                        <p:tgtEl>
                                          <p:spTgt spid="27"/>
                                        </p:tgtEl>
                                        <p:attrNameLst>
                                          <p:attrName>ppt_w</p:attrName>
                                        </p:attrNameLst>
                                      </p:cBhvr>
                                      <p:tavLst>
                                        <p:tav tm="0">
                                          <p:val>
                                            <p:fltVal val="0"/>
                                          </p:val>
                                        </p:tav>
                                        <p:tav tm="100000">
                                          <p:val>
                                            <p:strVal val="#ppt_w"/>
                                          </p:val>
                                        </p:tav>
                                      </p:tavLst>
                                    </p:anim>
                                    <p:anim calcmode="lin" valueType="num">
                                      <p:cBhvr>
                                        <p:cTn id="57" dur="500" fill="hold"/>
                                        <p:tgtEl>
                                          <p:spTgt spid="27"/>
                                        </p:tgtEl>
                                        <p:attrNameLst>
                                          <p:attrName>ppt_h</p:attrName>
                                        </p:attrNameLst>
                                      </p:cBhvr>
                                      <p:tavLst>
                                        <p:tav tm="0">
                                          <p:val>
                                            <p:fltVal val="0"/>
                                          </p:val>
                                        </p:tav>
                                        <p:tav tm="100000">
                                          <p:val>
                                            <p:strVal val="#ppt_h"/>
                                          </p:val>
                                        </p:tav>
                                      </p:tavLst>
                                    </p:anim>
                                    <p:animEffect transition="in" filter="fade">
                                      <p:cBhvr>
                                        <p:cTn id="5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3" grpId="0" animBg="1"/>
      <p:bldP spid="24" grpId="0" animBg="1"/>
      <p:bldP spid="25" grpId="0" animBg="1"/>
      <p:bldP spid="26"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fontScale="85000" lnSpcReduction="10000"/>
          </a:bodyPr>
          <a:lstStyle/>
          <a:p>
            <a:r>
              <a:rPr lang="it-IT" sz="4400" b="1" dirty="0" smtClean="0">
                <a:solidFill>
                  <a:srgbClr val="00B050"/>
                </a:solidFill>
              </a:rPr>
              <a:t>Scusate ragazzi se vi abbiamo ingannato</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3283A139-15C1-4611-A733-3C236D88F037}" type="datetime1">
              <a:rPr lang="it-IT" smtClean="0"/>
              <a:pPr/>
              <a:t>24/09/2024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7</a:t>
            </a:fld>
            <a:endParaRPr lang="it-IT" dirty="0"/>
          </a:p>
        </p:txBody>
      </p:sp>
      <p:sp>
        <p:nvSpPr>
          <p:cNvPr id="9" name="CasellaDiTesto 8"/>
          <p:cNvSpPr txBox="1"/>
          <p:nvPr/>
        </p:nvSpPr>
        <p:spPr>
          <a:xfrm>
            <a:off x="899592" y="692696"/>
            <a:ext cx="7344816" cy="523220"/>
          </a:xfrm>
          <a:prstGeom prst="rect">
            <a:avLst/>
          </a:prstGeom>
          <a:noFill/>
        </p:spPr>
        <p:txBody>
          <a:bodyPr wrap="square" rtlCol="0">
            <a:spAutoFit/>
          </a:bodyPr>
          <a:lstStyle/>
          <a:p>
            <a:pPr algn="ctr"/>
            <a:r>
              <a:rPr lang="it-IT" sz="2800" b="1" dirty="0"/>
              <a:t>Capitolo </a:t>
            </a:r>
            <a:r>
              <a:rPr lang="it-IT" sz="2800" b="1" dirty="0" smtClean="0"/>
              <a:t>3. Adolescenti allo specchio</a:t>
            </a:r>
            <a:endParaRPr lang="it-IT" sz="2800" b="1" dirty="0">
              <a:solidFill>
                <a:srgbClr val="002060"/>
              </a:solidFill>
            </a:endParaRPr>
          </a:p>
        </p:txBody>
      </p:sp>
      <p:sp>
        <p:nvSpPr>
          <p:cNvPr id="18" name="Freccia a destra 17"/>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solidFill>
                  <a:schemeClr val="tx1"/>
                </a:solidFill>
                <a:latin typeface="Times New Roman" pitchFamily="18" charset="0"/>
                <a:ea typeface="Calibri" pitchFamily="34" charset="0"/>
                <a:cs typeface="Times New Roman" pitchFamily="18" charset="0"/>
              </a:rPr>
              <a:t>Benessere psicofisico</a:t>
            </a:r>
            <a:endParaRPr lang="it-IT" sz="1600" b="1" dirty="0">
              <a:solidFill>
                <a:srgbClr val="FFFF00"/>
              </a:solidFill>
            </a:endParaRPr>
          </a:p>
        </p:txBody>
      </p:sp>
      <p:sp>
        <p:nvSpPr>
          <p:cNvPr id="19" name="Freccia a destra 18"/>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Abitudini al gioco</a:t>
            </a:r>
            <a:endParaRPr lang="it-IT" sz="4000" dirty="0" smtClean="0">
              <a:solidFill>
                <a:schemeClr val="tx1"/>
              </a:solidFill>
              <a:latin typeface="Arial" pitchFamily="34" charset="0"/>
              <a:cs typeface="Arial" pitchFamily="34" charset="0"/>
            </a:endParaRPr>
          </a:p>
        </p:txBody>
      </p:sp>
      <p:sp>
        <p:nvSpPr>
          <p:cNvPr id="23" name="Freccia a destra 22"/>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Uso di sostanze psicotrope illegali</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4" name="Freccia a destra 23"/>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Abitudini al fumo e alcol</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5" name="Freccia a destra 24"/>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solidFill>
                  <a:schemeClr val="tx1"/>
                </a:solidFill>
                <a:latin typeface="Times New Roman" pitchFamily="18" charset="0"/>
                <a:ea typeface="Calibri" pitchFamily="34" charset="0"/>
                <a:cs typeface="Times New Roman" pitchFamily="18" charset="0"/>
              </a:rPr>
              <a:t>Comportamenti alla guida e infortunistica stradale</a:t>
            </a:r>
            <a:endParaRPr lang="it-IT" sz="1600" b="1" dirty="0">
              <a:solidFill>
                <a:srgbClr val="FFFF00"/>
              </a:solidFill>
              <a:latin typeface="+mj-lt"/>
              <a:cs typeface="Times New Roman" panose="02020603050405020304" pitchFamily="18" charset="0"/>
            </a:endParaRPr>
          </a:p>
        </p:txBody>
      </p:sp>
      <p:sp>
        <p:nvSpPr>
          <p:cNvPr id="26" name="CasellaDiTesto 25">
            <a:extLst>
              <a:ext uri="{FF2B5EF4-FFF2-40B4-BE49-F238E27FC236}">
                <a16:creationId xmlns="" xmlns:a16="http://schemas.microsoft.com/office/drawing/2014/main" id="{5E4723BF-E8FE-5E58-C5AB-A489D5CA95EF}"/>
              </a:ext>
            </a:extLst>
          </p:cNvPr>
          <p:cNvSpPr txBox="1"/>
          <p:nvPr/>
        </p:nvSpPr>
        <p:spPr>
          <a:xfrm>
            <a:off x="4788024" y="1268760"/>
            <a:ext cx="4032448" cy="2677656"/>
          </a:xfrm>
          <a:prstGeom prst="rect">
            <a:avLst/>
          </a:prstGeom>
          <a:solidFill>
            <a:srgbClr val="FFFF00"/>
          </a:solidFill>
          <a:ln w="25400">
            <a:solidFill>
              <a:srgbClr val="FF0000"/>
            </a:solidFill>
          </a:ln>
        </p:spPr>
        <p:txBody>
          <a:bodyPr wrap="square" rtlCol="0">
            <a:spAutoFit/>
          </a:bodyPr>
          <a:lstStyle/>
          <a:p>
            <a:pPr algn="just"/>
            <a:r>
              <a:rPr lang="it-IT" sz="1200" b="1" dirty="0" smtClean="0">
                <a:latin typeface="Times New Roman" pitchFamily="18" charset="0"/>
                <a:cs typeface="Times New Roman" pitchFamily="18" charset="0"/>
              </a:rPr>
              <a:t>L’adolescenza è un’età delicata per la formazione della persona e per la crescita psicofisica, su cui i comportamenti e gli stili di vita hanno un grande impatto, sia per i condizionamenti della fase di sviluppo che per gli effetti che possono produrre per l’età adulta.</a:t>
            </a:r>
            <a:br>
              <a:rPr lang="it-IT" sz="1200" b="1" dirty="0" smtClean="0">
                <a:latin typeface="Times New Roman" pitchFamily="18" charset="0"/>
                <a:cs typeface="Times New Roman" pitchFamily="18" charset="0"/>
              </a:rPr>
            </a:br>
            <a:r>
              <a:rPr lang="it-IT" sz="1200" b="1" dirty="0" smtClean="0">
                <a:latin typeface="Times New Roman" pitchFamily="18" charset="0"/>
                <a:cs typeface="Times New Roman" pitchFamily="18" charset="0"/>
              </a:rPr>
              <a:t>Gli stili di vita della popolazione adolescente toscana sono monitorati dall’indagine </a:t>
            </a:r>
            <a:r>
              <a:rPr lang="it-IT" sz="1200" b="1" dirty="0" err="1" smtClean="0">
                <a:latin typeface="Times New Roman" pitchFamily="18" charset="0"/>
                <a:cs typeface="Times New Roman" pitchFamily="18" charset="0"/>
              </a:rPr>
              <a:t>Edit</a:t>
            </a:r>
            <a:r>
              <a:rPr lang="it-IT" sz="1200" b="1" dirty="0" smtClean="0">
                <a:latin typeface="Times New Roman" pitchFamily="18" charset="0"/>
                <a:cs typeface="Times New Roman" pitchFamily="18" charset="0"/>
              </a:rPr>
              <a:t>, giunta alla sesta edizione nel 2022. Lo studio </a:t>
            </a:r>
            <a:r>
              <a:rPr lang="it-IT" sz="1200" b="1" dirty="0" err="1" smtClean="0">
                <a:latin typeface="Times New Roman" pitchFamily="18" charset="0"/>
                <a:cs typeface="Times New Roman" pitchFamily="18" charset="0"/>
              </a:rPr>
              <a:t>Edit</a:t>
            </a:r>
            <a:r>
              <a:rPr lang="it-IT" sz="1200" b="1" dirty="0" smtClean="0">
                <a:latin typeface="Times New Roman" pitchFamily="18" charset="0"/>
                <a:cs typeface="Times New Roman" pitchFamily="18" charset="0"/>
              </a:rPr>
              <a:t>, a partire dal 2005, si propone come uno dei principali punti di riferimento in Toscana e in Italia per la produzione di analisi e riflessioni che consentano di migliorare la conoscenza e la capacità di intervento sulla complessa e articolata realtà dei comportamenti, delle abitudini e degli stili di vita delle ragazze e dei ragazzi. </a:t>
            </a:r>
            <a:endParaRPr lang="it-IT" sz="1400" b="1" dirty="0">
              <a:latin typeface="Times New Roman" pitchFamily="18" charset="0"/>
              <a:cs typeface="Times New Roman" pitchFamily="18" charset="0"/>
            </a:endParaRPr>
          </a:p>
        </p:txBody>
      </p:sp>
      <p:sp>
        <p:nvSpPr>
          <p:cNvPr id="27" name="Freccia a destra 26"/>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solidFill>
                  <a:schemeClr val="tx1"/>
                </a:solidFill>
                <a:latin typeface="Times New Roman" pitchFamily="18" charset="0"/>
                <a:ea typeface="Calibri" pitchFamily="34" charset="0"/>
                <a:cs typeface="Times New Roman" pitchFamily="18" charset="0"/>
              </a:rPr>
              <a:t>Alimentazione, attività fisica, bullismo</a:t>
            </a:r>
            <a:endParaRPr lang="it-IT" sz="3600" dirty="0" smtClean="0">
              <a:solidFill>
                <a:schemeClr val="tx1"/>
              </a:solidFill>
              <a:latin typeface="Arial" pitchFamily="34" charset="0"/>
              <a:cs typeface="Arial" pitchFamily="34" charset="0"/>
            </a:endParaRPr>
          </a:p>
        </p:txBody>
      </p:sp>
      <p:sp>
        <p:nvSpPr>
          <p:cNvPr id="28" name="Freccia a destra 27"/>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Comportamenti sessuali</a:t>
            </a:r>
            <a:endParaRPr lang="it-IT" sz="4000" dirty="0" smtClean="0">
              <a:solidFill>
                <a:schemeClr val="tx1"/>
              </a:solidFill>
              <a:latin typeface="Arial" pitchFamily="34" charset="0"/>
              <a:cs typeface="Arial" pitchFamily="34" charset="0"/>
            </a:endParaRPr>
          </a:p>
        </p:txBody>
      </p:sp>
      <p:pic>
        <p:nvPicPr>
          <p:cNvPr id="8194" name="Picture 2" descr="D:\Documenti\Desktop\images (1).jfif"/>
          <p:cNvPicPr>
            <a:picLocks noChangeAspect="1" noChangeArrowheads="1"/>
          </p:cNvPicPr>
          <p:nvPr/>
        </p:nvPicPr>
        <p:blipFill>
          <a:blip r:embed="rId2" cstate="print"/>
          <a:srcRect/>
          <a:stretch>
            <a:fillRect/>
          </a:stretch>
        </p:blipFill>
        <p:spPr bwMode="auto">
          <a:xfrm>
            <a:off x="4788024" y="4005064"/>
            <a:ext cx="4032448" cy="243496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3" grpId="0" animBg="1"/>
      <p:bldP spid="24" grpId="0" animBg="1"/>
      <p:bldP spid="25" grpId="0" animBg="1"/>
      <p:bldP spid="26" grpId="0" animBg="1"/>
      <p:bldP spid="27"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fontScale="85000" lnSpcReduction="10000"/>
          </a:bodyPr>
          <a:lstStyle/>
          <a:p>
            <a:r>
              <a:rPr lang="it-IT" sz="4400" b="1" dirty="0" smtClean="0">
                <a:solidFill>
                  <a:srgbClr val="00B050"/>
                </a:solidFill>
              </a:rPr>
              <a:t>Scusate ragazzi se vi abbiamo ingannato</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3283A139-15C1-4611-A733-3C236D88F037}" type="datetime1">
              <a:rPr lang="it-IT" smtClean="0"/>
              <a:pPr/>
              <a:t>24/09/2024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8</a:t>
            </a:fld>
            <a:endParaRPr lang="it-IT" dirty="0"/>
          </a:p>
        </p:txBody>
      </p:sp>
      <p:sp>
        <p:nvSpPr>
          <p:cNvPr id="9" name="CasellaDiTesto 8"/>
          <p:cNvSpPr txBox="1"/>
          <p:nvPr/>
        </p:nvSpPr>
        <p:spPr>
          <a:xfrm>
            <a:off x="899592" y="692696"/>
            <a:ext cx="7344816" cy="523220"/>
          </a:xfrm>
          <a:prstGeom prst="rect">
            <a:avLst/>
          </a:prstGeom>
          <a:noFill/>
        </p:spPr>
        <p:txBody>
          <a:bodyPr wrap="square" rtlCol="0">
            <a:spAutoFit/>
          </a:bodyPr>
          <a:lstStyle/>
          <a:p>
            <a:pPr algn="ctr"/>
            <a:r>
              <a:rPr lang="it-IT" sz="2800" b="1" dirty="0" smtClean="0">
                <a:solidFill>
                  <a:srgbClr val="002060"/>
                </a:solidFill>
              </a:rPr>
              <a:t>Capitolo 4. Il disagio degli adolescenti</a:t>
            </a:r>
            <a:endParaRPr lang="it-IT" sz="2800" b="1" dirty="0">
              <a:solidFill>
                <a:srgbClr val="002060"/>
              </a:solidFill>
            </a:endParaRPr>
          </a:p>
        </p:txBody>
      </p:sp>
      <p:sp>
        <p:nvSpPr>
          <p:cNvPr id="14" name="CasellaDiTesto 13">
            <a:extLst>
              <a:ext uri="{FF2B5EF4-FFF2-40B4-BE49-F238E27FC236}">
                <a16:creationId xmlns="" xmlns:a16="http://schemas.microsoft.com/office/drawing/2014/main" id="{66CA6FAE-6C09-0946-03BC-A91A1D3E30A9}"/>
              </a:ext>
            </a:extLst>
          </p:cNvPr>
          <p:cNvSpPr txBox="1"/>
          <p:nvPr/>
        </p:nvSpPr>
        <p:spPr>
          <a:xfrm>
            <a:off x="4860032" y="1340768"/>
            <a:ext cx="4052532" cy="3231654"/>
          </a:xfrm>
          <a:prstGeom prst="rect">
            <a:avLst/>
          </a:prstGeom>
          <a:solidFill>
            <a:srgbClr val="FFFF00"/>
          </a:solidFill>
          <a:ln w="25400">
            <a:solidFill>
              <a:srgbClr val="FF0000"/>
            </a:solidFill>
          </a:ln>
        </p:spPr>
        <p:txBody>
          <a:bodyPr wrap="square" rtlCol="0">
            <a:spAutoFit/>
          </a:bodyPr>
          <a:lstStyle/>
          <a:p>
            <a:pPr algn="just" fontAlgn="base"/>
            <a:r>
              <a:rPr lang="it-IT" sz="1200" b="1" dirty="0" smtClean="0">
                <a:latin typeface="Times New Roman" pitchFamily="18" charset="0"/>
                <a:cs typeface="Times New Roman" pitchFamily="18" charset="0"/>
              </a:rPr>
              <a:t>La prima adolescenza comincia con le risposte emotive ai cambiamenti fisici con conseguenti confusioni rispetto alla persona a cui appartiene questo corpo che si trasforma da bambino ad adulto. L’adolescente abbandona le identificazioni infantili e ricerca la sua identità, i suoi nuovi valori e modelli. L’adolescenza è, per definizione, l’età della crisi, momento in cui si ricerca un nuovo equilibrio per far fronte alla rottura degli assetti precedenti.</a:t>
            </a:r>
          </a:p>
          <a:p>
            <a:pPr algn="just" fontAlgn="base"/>
            <a:r>
              <a:rPr lang="it-IT" sz="1200" b="1" dirty="0" smtClean="0">
                <a:latin typeface="Times New Roman" pitchFamily="18" charset="0"/>
                <a:cs typeface="Times New Roman" pitchFamily="18" charset="0"/>
              </a:rPr>
              <a:t>Il percorso verso la scoperta della propria identità non è privo di ostacoli e spesso è accompagnato da difficoltà e disorientamento che vengono vissuti come disagio e, se non superati, danno luogo a disadattamento e devianza. Una profonda conflittualità vede l’adolescente costantemente impegnato a decidersi tra opposte alternative: distruttività e creatività, conformismo e individualizzazione, irrazionalità e ragione. Alternative che richiedono tempo e sofferenza per essere risolte. </a:t>
            </a:r>
            <a:endParaRPr lang="it-IT" sz="1200" b="1" dirty="0">
              <a:latin typeface="Times New Roman" pitchFamily="18" charset="0"/>
              <a:cs typeface="Times New Roman" pitchFamily="18" charset="0"/>
            </a:endParaRPr>
          </a:p>
        </p:txBody>
      </p:sp>
      <p:sp>
        <p:nvSpPr>
          <p:cNvPr id="17" name="Freccia a destra 16"/>
          <p:cNvSpPr/>
          <p:nvPr/>
        </p:nvSpPr>
        <p:spPr>
          <a:xfrm>
            <a:off x="251520" y="407707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L’Italia non è un paese per genitori</a:t>
            </a:r>
            <a:endParaRPr lang="it-IT" sz="4000" dirty="0" smtClean="0">
              <a:solidFill>
                <a:schemeClr val="tx1"/>
              </a:solidFill>
              <a:latin typeface="Arial" pitchFamily="34" charset="0"/>
              <a:cs typeface="Arial" pitchFamily="34" charset="0"/>
            </a:endParaRPr>
          </a:p>
        </p:txBody>
      </p:sp>
      <p:sp>
        <p:nvSpPr>
          <p:cNvPr id="18" name="Freccia a destra 17"/>
          <p:cNvSpPr/>
          <p:nvPr/>
        </p:nvSpPr>
        <p:spPr>
          <a:xfrm>
            <a:off x="251520" y="335699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smtClean="0">
              <a:solidFill>
                <a:schemeClr val="tx1"/>
              </a:solidFill>
              <a:latin typeface="Times New Roman" pitchFamily="18" charset="0"/>
              <a:ea typeface="Calibri" pitchFamily="34" charset="0"/>
              <a:cs typeface="Times New Roman" pitchFamily="18" charset="0"/>
            </a:endParaRPr>
          </a:p>
          <a:p>
            <a:r>
              <a:rPr lang="it-IT" dirty="0" smtClean="0">
                <a:solidFill>
                  <a:schemeClr val="tx1"/>
                </a:solidFill>
                <a:latin typeface="Times New Roman" pitchFamily="18" charset="0"/>
                <a:ea typeface="Calibri" pitchFamily="34" charset="0"/>
                <a:cs typeface="Times New Roman" pitchFamily="18" charset="0"/>
              </a:rPr>
              <a:t>Socializzazione, famiglia, scuola e sport</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9" name="Freccia a destra 18"/>
          <p:cNvSpPr/>
          <p:nvPr/>
        </p:nvSpPr>
        <p:spPr>
          <a:xfrm>
            <a:off x="251520" y="263691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Times New Roman" pitchFamily="18" charset="0"/>
                <a:ea typeface="Calibri" pitchFamily="34" charset="0"/>
                <a:cs typeface="Times New Roman" pitchFamily="18" charset="0"/>
              </a:rPr>
              <a:t>Se la scuola esclude, le mafie avanzano</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22" name="Freccia a destra 21"/>
          <p:cNvSpPr/>
          <p:nvPr/>
        </p:nvSpPr>
        <p:spPr>
          <a:xfrm>
            <a:off x="251520" y="19168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solidFill>
                  <a:schemeClr val="tx1"/>
                </a:solidFill>
                <a:latin typeface="Times New Roman" pitchFamily="18" charset="0"/>
                <a:ea typeface="Calibri" pitchFamily="34" charset="0"/>
                <a:cs typeface="Times New Roman" pitchFamily="18" charset="0"/>
              </a:rPr>
              <a:t>Il diritto all’istruzione e la sua tutela</a:t>
            </a:r>
            <a:endParaRPr lang="it-IT" sz="1600" b="1" dirty="0">
              <a:solidFill>
                <a:srgbClr val="FFFF00"/>
              </a:solidFill>
              <a:latin typeface="+mj-lt"/>
              <a:cs typeface="Times New Roman" panose="02020603050405020304" pitchFamily="18" charset="0"/>
            </a:endParaRPr>
          </a:p>
        </p:txBody>
      </p:sp>
      <p:sp>
        <p:nvSpPr>
          <p:cNvPr id="23" name="Freccia a destra 22"/>
          <p:cNvSpPr/>
          <p:nvPr/>
        </p:nvSpPr>
        <p:spPr>
          <a:xfrm>
            <a:off x="251520" y="47971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600" dirty="0" smtClean="0">
                <a:solidFill>
                  <a:schemeClr val="tx1"/>
                </a:solidFill>
                <a:latin typeface="Times New Roman" pitchFamily="18" charset="0"/>
                <a:ea typeface="Calibri" pitchFamily="34" charset="0"/>
                <a:cs typeface="Times New Roman" pitchFamily="18" charset="0"/>
              </a:rPr>
              <a:t>Genitori avvocati e la scuola che si chiude a riccio</a:t>
            </a:r>
            <a:endParaRPr lang="it-IT" sz="3600" dirty="0" smtClean="0">
              <a:solidFill>
                <a:schemeClr val="tx1"/>
              </a:solidFill>
              <a:latin typeface="Arial" pitchFamily="34" charset="0"/>
              <a:cs typeface="Arial" pitchFamily="34" charset="0"/>
            </a:endParaRPr>
          </a:p>
        </p:txBody>
      </p:sp>
      <p:sp>
        <p:nvSpPr>
          <p:cNvPr id="24" name="Freccia a destra 23"/>
          <p:cNvSpPr/>
          <p:nvPr/>
        </p:nvSpPr>
        <p:spPr>
          <a:xfrm>
            <a:off x="251520" y="551723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dirty="0" smtClean="0">
                <a:solidFill>
                  <a:schemeClr val="tx1"/>
                </a:solidFill>
                <a:latin typeface="Times New Roman" pitchFamily="18" charset="0"/>
                <a:ea typeface="Calibri" pitchFamily="34" charset="0"/>
                <a:cs typeface="Times New Roman" pitchFamily="18" charset="0"/>
              </a:rPr>
              <a:t>Una scuola senza genitori</a:t>
            </a:r>
            <a:endParaRPr lang="it-IT" sz="4000" dirty="0" smtClean="0">
              <a:solidFill>
                <a:schemeClr val="tx1"/>
              </a:solidFill>
              <a:latin typeface="Arial" pitchFamily="34" charset="0"/>
              <a:cs typeface="Arial" pitchFamily="34" charset="0"/>
            </a:endParaRPr>
          </a:p>
        </p:txBody>
      </p:sp>
      <p:sp>
        <p:nvSpPr>
          <p:cNvPr id="26" name="Freccia a destra 25"/>
          <p:cNvSpPr/>
          <p:nvPr/>
        </p:nvSpPr>
        <p:spPr>
          <a:xfrm>
            <a:off x="251520" y="1196752"/>
            <a:ext cx="44644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solidFill>
                  <a:schemeClr val="tx1"/>
                </a:solidFill>
                <a:latin typeface="Times New Roman" pitchFamily="18" charset="0"/>
                <a:ea typeface="Calibri" pitchFamily="34" charset="0"/>
                <a:cs typeface="Times New Roman" pitchFamily="18" charset="0"/>
              </a:rPr>
              <a:t>La violenza dei giovani</a:t>
            </a:r>
            <a:endParaRPr lang="it-IT" sz="1600" b="1" dirty="0">
              <a:solidFill>
                <a:srgbClr val="FFFF00"/>
              </a:solidFill>
              <a:latin typeface="+mj-lt"/>
              <a:cs typeface="Times New Roman" panose="02020603050405020304" pitchFamily="18" charset="0"/>
            </a:endParaRPr>
          </a:p>
        </p:txBody>
      </p:sp>
      <p:pic>
        <p:nvPicPr>
          <p:cNvPr id="9218" name="Picture 2" descr="D:\Documenti\Desktop\images (2).jfif"/>
          <p:cNvPicPr>
            <a:picLocks noChangeAspect="1" noChangeArrowheads="1"/>
          </p:cNvPicPr>
          <p:nvPr/>
        </p:nvPicPr>
        <p:blipFill>
          <a:blip r:embed="rId2" cstate="print"/>
          <a:srcRect/>
          <a:stretch>
            <a:fillRect/>
          </a:stretch>
        </p:blipFill>
        <p:spPr bwMode="auto">
          <a:xfrm>
            <a:off x="5436096" y="4653136"/>
            <a:ext cx="2619375" cy="174307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 calcmode="lin" valueType="num">
                                      <p:cBhvr>
                                        <p:cTn id="14" dur="500" fill="hold"/>
                                        <p:tgtEl>
                                          <p:spTgt spid="26"/>
                                        </p:tgtEl>
                                        <p:attrNameLst>
                                          <p:attrName>ppt_w</p:attrName>
                                        </p:attrNameLst>
                                      </p:cBhvr>
                                      <p:tavLst>
                                        <p:tav tm="0">
                                          <p:val>
                                            <p:fltVal val="0"/>
                                          </p:val>
                                        </p:tav>
                                        <p:tav tm="100000">
                                          <p:val>
                                            <p:strVal val="#ppt_w"/>
                                          </p:val>
                                        </p:tav>
                                      </p:tavLst>
                                    </p:anim>
                                    <p:anim calcmode="lin" valueType="num">
                                      <p:cBhvr>
                                        <p:cTn id="15" dur="500" fill="hold"/>
                                        <p:tgtEl>
                                          <p:spTgt spid="26"/>
                                        </p:tgtEl>
                                        <p:attrNameLst>
                                          <p:attrName>ppt_h</p:attrName>
                                        </p:attrNameLst>
                                      </p:cBhvr>
                                      <p:tavLst>
                                        <p:tav tm="0">
                                          <p:val>
                                            <p:fltVal val="0"/>
                                          </p:val>
                                        </p:tav>
                                        <p:tav tm="100000">
                                          <p:val>
                                            <p:strVal val="#ppt_h"/>
                                          </p:val>
                                        </p:tav>
                                      </p:tavLst>
                                    </p:anim>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Effect transition="in" filter="fade">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p:cTn id="56" dur="500" fill="hold"/>
                                        <p:tgtEl>
                                          <p:spTgt spid="24"/>
                                        </p:tgtEl>
                                        <p:attrNameLst>
                                          <p:attrName>ppt_w</p:attrName>
                                        </p:attrNameLst>
                                      </p:cBhvr>
                                      <p:tavLst>
                                        <p:tav tm="0">
                                          <p:val>
                                            <p:fltVal val="0"/>
                                          </p:val>
                                        </p:tav>
                                        <p:tav tm="100000">
                                          <p:val>
                                            <p:strVal val="#ppt_w"/>
                                          </p:val>
                                        </p:tav>
                                      </p:tavLst>
                                    </p:anim>
                                    <p:anim calcmode="lin" valueType="num">
                                      <p:cBhvr>
                                        <p:cTn id="57" dur="500" fill="hold"/>
                                        <p:tgtEl>
                                          <p:spTgt spid="24"/>
                                        </p:tgtEl>
                                        <p:attrNameLst>
                                          <p:attrName>ppt_h</p:attrName>
                                        </p:attrNameLst>
                                      </p:cBhvr>
                                      <p:tavLst>
                                        <p:tav tm="0">
                                          <p:val>
                                            <p:fltVal val="0"/>
                                          </p:val>
                                        </p:tav>
                                        <p:tav tm="100000">
                                          <p:val>
                                            <p:strVal val="#ppt_h"/>
                                          </p:val>
                                        </p:tav>
                                      </p:tavLst>
                                    </p:anim>
                                    <p:animEffect transition="in" filter="fade">
                                      <p:cBhvr>
                                        <p:cTn id="5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2" grpId="0" animBg="1"/>
      <p:bldP spid="23" grpId="0" animBg="1"/>
      <p:bldP spid="24"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0"/>
            <a:ext cx="8712968" cy="720080"/>
          </a:xfrm>
        </p:spPr>
        <p:txBody>
          <a:bodyPr>
            <a:normAutofit fontScale="85000" lnSpcReduction="10000"/>
          </a:bodyPr>
          <a:lstStyle/>
          <a:p>
            <a:r>
              <a:rPr lang="it-IT" sz="4400" b="1" dirty="0" smtClean="0">
                <a:solidFill>
                  <a:srgbClr val="00B050"/>
                </a:solidFill>
              </a:rPr>
              <a:t>Scusate ragazzi se vi abbiamo ingannato</a:t>
            </a:r>
          </a:p>
          <a:p>
            <a:endParaRPr lang="it-IT" sz="4400" b="1" dirty="0">
              <a:solidFill>
                <a:srgbClr val="FF0000"/>
              </a:solidFill>
            </a:endParaRPr>
          </a:p>
        </p:txBody>
      </p:sp>
      <p:sp>
        <p:nvSpPr>
          <p:cNvPr id="7" name="Segnaposto data 6"/>
          <p:cNvSpPr>
            <a:spLocks noGrp="1"/>
          </p:cNvSpPr>
          <p:nvPr>
            <p:ph type="dt" sz="half" idx="10"/>
          </p:nvPr>
        </p:nvSpPr>
        <p:spPr/>
        <p:txBody>
          <a:bodyPr/>
          <a:lstStyle/>
          <a:p>
            <a:fld id="{EFA3C555-5CDC-4491-B854-BAF19AD01008}" type="datetime1">
              <a:rPr lang="it-IT" smtClean="0"/>
              <a:pPr/>
              <a:t>24/09/2024</a:t>
            </a:fld>
            <a:endParaRPr lang="it-IT" dirty="0"/>
          </a:p>
        </p:txBody>
      </p:sp>
      <p:sp>
        <p:nvSpPr>
          <p:cNvPr id="8" name="Segnaposto numero diapositiva 7"/>
          <p:cNvSpPr>
            <a:spLocks noGrp="1"/>
          </p:cNvSpPr>
          <p:nvPr>
            <p:ph type="sldNum" sz="quarter" idx="12"/>
          </p:nvPr>
        </p:nvSpPr>
        <p:spPr/>
        <p:txBody>
          <a:bodyPr/>
          <a:lstStyle/>
          <a:p>
            <a:fld id="{D638F805-12A6-466B-AD68-3BADDF56A04F}" type="slidenum">
              <a:rPr lang="it-IT" smtClean="0"/>
              <a:pPr/>
              <a:t>9</a:t>
            </a:fld>
            <a:endParaRPr lang="it-IT" dirty="0"/>
          </a:p>
        </p:txBody>
      </p:sp>
      <p:sp>
        <p:nvSpPr>
          <p:cNvPr id="9" name="CasellaDiTesto 8"/>
          <p:cNvSpPr txBox="1"/>
          <p:nvPr/>
        </p:nvSpPr>
        <p:spPr>
          <a:xfrm>
            <a:off x="971600" y="692696"/>
            <a:ext cx="7200800" cy="523220"/>
          </a:xfrm>
          <a:prstGeom prst="rect">
            <a:avLst/>
          </a:prstGeom>
          <a:noFill/>
        </p:spPr>
        <p:txBody>
          <a:bodyPr wrap="square" rtlCol="0">
            <a:spAutoFit/>
          </a:bodyPr>
          <a:lstStyle/>
          <a:p>
            <a:pPr algn="ctr"/>
            <a:r>
              <a:rPr lang="it-IT" sz="2800" b="1" dirty="0">
                <a:solidFill>
                  <a:srgbClr val="002060"/>
                </a:solidFill>
              </a:rPr>
              <a:t>Capitolo </a:t>
            </a:r>
            <a:r>
              <a:rPr lang="it-IT" sz="2800" b="1" dirty="0" smtClean="0">
                <a:solidFill>
                  <a:srgbClr val="002060"/>
                </a:solidFill>
              </a:rPr>
              <a:t>5. Giovani, riprendetevi la vita</a:t>
            </a:r>
            <a:endParaRPr lang="it-IT" sz="2800" b="1" dirty="0">
              <a:solidFill>
                <a:srgbClr val="002060"/>
              </a:solidFill>
            </a:endParaRPr>
          </a:p>
        </p:txBody>
      </p:sp>
      <p:sp>
        <p:nvSpPr>
          <p:cNvPr id="2" name="CasellaDiTesto 1">
            <a:extLst>
              <a:ext uri="{FF2B5EF4-FFF2-40B4-BE49-F238E27FC236}">
                <a16:creationId xmlns="" xmlns:a16="http://schemas.microsoft.com/office/drawing/2014/main" id="{C6599D76-9C7D-4A47-22DE-5F1B97FC0F5D}"/>
              </a:ext>
            </a:extLst>
          </p:cNvPr>
          <p:cNvSpPr txBox="1"/>
          <p:nvPr/>
        </p:nvSpPr>
        <p:spPr>
          <a:xfrm>
            <a:off x="4572000" y="1268760"/>
            <a:ext cx="4320480" cy="2308324"/>
          </a:xfrm>
          <a:prstGeom prst="rect">
            <a:avLst/>
          </a:prstGeom>
          <a:solidFill>
            <a:srgbClr val="FFFF00"/>
          </a:solidFill>
          <a:ln w="25400">
            <a:solidFill>
              <a:srgbClr val="FF0000"/>
            </a:solidFill>
          </a:ln>
        </p:spPr>
        <p:txBody>
          <a:bodyPr wrap="square" rtlCol="0">
            <a:spAutoFit/>
          </a:bodyPr>
          <a:lstStyle/>
          <a:p>
            <a:pPr algn="just"/>
            <a:r>
              <a:rPr lang="it-IT" sz="1200" b="1" dirty="0" smtClean="0">
                <a:latin typeface="Times New Roman" pitchFamily="18" charset="0"/>
                <a:cs typeface="Times New Roman" pitchFamily="18" charset="0"/>
              </a:rPr>
              <a:t>Se i giovani d’oggi hanno delle pecche, dei difetti che quelli di altre generazioni non avevano, ebbene queste tare sono la diretta conseguenza del mondo che abbiamo lasciato loro. Ai giovani questa società non ha tarpato le ali, ma ha bruciato le ali sul nascere. Inutile chiamarli bamboccioni. Stupido affermare che non hanno voglia di lavorare quando alcuni datori di lavoro vorrebbero che lavorassero gratis! Ricordiamo anche che la generazione Z (la generazione dei nativi digitali, nati tra il 1997 e il 2012) è stata definita generazione delle 250 euro per i loro contratti di lavoro da fame. I giovani non possono spiccare alcun volo, nemmeno quello goffo di un tacchino, che può almeno planare nell’aia. </a:t>
            </a:r>
          </a:p>
        </p:txBody>
      </p:sp>
      <p:sp>
        <p:nvSpPr>
          <p:cNvPr id="17" name="Freccia a destra 16"/>
          <p:cNvSpPr/>
          <p:nvPr/>
        </p:nvSpPr>
        <p:spPr>
          <a:xfrm>
            <a:off x="251520" y="407707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400" dirty="0" smtClean="0">
                <a:solidFill>
                  <a:schemeClr val="tx1"/>
                </a:solidFill>
                <a:latin typeface="Times New Roman" pitchFamily="18" charset="0"/>
                <a:ea typeface="Calibri" pitchFamily="34" charset="0"/>
                <a:cs typeface="Times New Roman" pitchFamily="18" charset="0"/>
              </a:rPr>
              <a:t>Cambiare l’educazione per dare un futuro ai giovani</a:t>
            </a:r>
            <a:endParaRPr lang="it-IT" sz="3200" dirty="0" smtClean="0">
              <a:solidFill>
                <a:schemeClr val="tx1"/>
              </a:solidFill>
              <a:latin typeface="Arial" pitchFamily="34" charset="0"/>
              <a:cs typeface="Arial" pitchFamily="34" charset="0"/>
            </a:endParaRPr>
          </a:p>
        </p:txBody>
      </p:sp>
      <p:sp>
        <p:nvSpPr>
          <p:cNvPr id="18" name="Freccia a destra 17"/>
          <p:cNvSpPr/>
          <p:nvPr/>
        </p:nvSpPr>
        <p:spPr>
          <a:xfrm>
            <a:off x="251520" y="263691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smtClean="0">
                <a:solidFill>
                  <a:schemeClr val="tx1"/>
                </a:solidFill>
                <a:latin typeface="Times New Roman" pitchFamily="18" charset="0"/>
                <a:ea typeface="Calibri" pitchFamily="34" charset="0"/>
                <a:cs typeface="Times New Roman" pitchFamily="18" charset="0"/>
              </a:rPr>
              <a:t>Quale futuro per gli adolescenti?</a:t>
            </a:r>
            <a:r>
              <a:rPr lang="it-IT" sz="20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solidFill>
                <a:srgbClr val="FFFF00"/>
              </a:solidFill>
            </a:endParaRPr>
          </a:p>
        </p:txBody>
      </p:sp>
      <p:sp>
        <p:nvSpPr>
          <p:cNvPr id="19" name="Freccia a destra 18"/>
          <p:cNvSpPr/>
          <p:nvPr/>
        </p:nvSpPr>
        <p:spPr>
          <a:xfrm>
            <a:off x="251520" y="191683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smtClean="0">
                <a:solidFill>
                  <a:schemeClr val="tx1"/>
                </a:solidFill>
                <a:latin typeface="Times New Roman" pitchFamily="18" charset="0"/>
                <a:ea typeface="Calibri" pitchFamily="34" charset="0"/>
                <a:cs typeface="Times New Roman" pitchFamily="18" charset="0"/>
              </a:rPr>
              <a:t>Ascoltare per comprendere i giovani</a:t>
            </a:r>
            <a:endParaRPr lang="it-IT" sz="1400" b="1" dirty="0">
              <a:solidFill>
                <a:srgbClr val="FFFF00"/>
              </a:solidFill>
              <a:latin typeface="+mj-lt"/>
              <a:cs typeface="Times New Roman" panose="02020603050405020304" pitchFamily="18" charset="0"/>
            </a:endParaRPr>
          </a:p>
        </p:txBody>
      </p:sp>
      <p:sp>
        <p:nvSpPr>
          <p:cNvPr id="20" name="Freccia a destra 19"/>
          <p:cNvSpPr/>
          <p:nvPr/>
        </p:nvSpPr>
        <p:spPr>
          <a:xfrm>
            <a:off x="251520" y="479715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400" dirty="0" smtClean="0">
                <a:solidFill>
                  <a:schemeClr val="tx1"/>
                </a:solidFill>
                <a:latin typeface="Times New Roman" pitchFamily="18" charset="0"/>
                <a:ea typeface="Calibri" pitchFamily="34" charset="0"/>
                <a:cs typeface="Times New Roman" pitchFamily="18" charset="0"/>
              </a:rPr>
              <a:t>I giovani e la speranza di cambiare</a:t>
            </a:r>
            <a:endParaRPr lang="it-IT" sz="3200" dirty="0" smtClean="0">
              <a:solidFill>
                <a:schemeClr val="tx1"/>
              </a:solidFill>
              <a:latin typeface="Arial" pitchFamily="34" charset="0"/>
              <a:cs typeface="Arial" pitchFamily="34" charset="0"/>
            </a:endParaRPr>
          </a:p>
        </p:txBody>
      </p:sp>
      <p:sp>
        <p:nvSpPr>
          <p:cNvPr id="21" name="Freccia a destra 20"/>
          <p:cNvSpPr/>
          <p:nvPr/>
        </p:nvSpPr>
        <p:spPr>
          <a:xfrm>
            <a:off x="251520" y="551723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400" dirty="0" smtClean="0">
                <a:solidFill>
                  <a:schemeClr val="tx1"/>
                </a:solidFill>
                <a:latin typeface="Times New Roman" pitchFamily="18" charset="0"/>
                <a:ea typeface="Calibri" pitchFamily="34" charset="0"/>
                <a:cs typeface="Times New Roman" pitchFamily="18" charset="0"/>
              </a:rPr>
              <a:t>Restituire ai giovani il ruolo che spetta loro</a:t>
            </a:r>
            <a:endParaRPr lang="it-IT" sz="3200" dirty="0" smtClean="0">
              <a:solidFill>
                <a:schemeClr val="tx1"/>
              </a:solidFill>
              <a:latin typeface="Arial" pitchFamily="34" charset="0"/>
              <a:cs typeface="Arial" pitchFamily="34" charset="0"/>
            </a:endParaRPr>
          </a:p>
        </p:txBody>
      </p:sp>
      <p:sp>
        <p:nvSpPr>
          <p:cNvPr id="23" name="Freccia a destra 22"/>
          <p:cNvSpPr/>
          <p:nvPr/>
        </p:nvSpPr>
        <p:spPr>
          <a:xfrm>
            <a:off x="251520" y="335699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400" dirty="0" smtClean="0">
                <a:solidFill>
                  <a:schemeClr val="tx1"/>
                </a:solidFill>
                <a:latin typeface="Times New Roman" pitchFamily="18" charset="0"/>
                <a:ea typeface="Calibri" pitchFamily="34" charset="0"/>
                <a:cs typeface="Times New Roman" pitchFamily="18" charset="0"/>
              </a:rPr>
              <a:t>Mentalizzazione del corpo</a:t>
            </a:r>
            <a:endParaRPr lang="it-IT" sz="3200" dirty="0" smtClean="0">
              <a:solidFill>
                <a:schemeClr val="tx1"/>
              </a:solidFill>
              <a:latin typeface="Arial" pitchFamily="34" charset="0"/>
              <a:cs typeface="Arial" pitchFamily="34" charset="0"/>
            </a:endParaRPr>
          </a:p>
        </p:txBody>
      </p:sp>
      <p:sp>
        <p:nvSpPr>
          <p:cNvPr id="24" name="Freccia a destra 23"/>
          <p:cNvSpPr/>
          <p:nvPr/>
        </p:nvSpPr>
        <p:spPr>
          <a:xfrm>
            <a:off x="251520" y="1196752"/>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it-IT" sz="1400" dirty="0" smtClean="0">
                <a:solidFill>
                  <a:schemeClr val="tx1"/>
                </a:solidFill>
                <a:latin typeface="Times New Roman" pitchFamily="18" charset="0"/>
                <a:ea typeface="Calibri" pitchFamily="34" charset="0"/>
                <a:cs typeface="Times New Roman" pitchFamily="18" charset="0"/>
              </a:rPr>
              <a:t>Da ribelli a sofferenti</a:t>
            </a:r>
            <a:endParaRPr lang="it-IT" sz="3200" dirty="0" smtClean="0">
              <a:solidFill>
                <a:schemeClr val="tx1"/>
              </a:solidFill>
              <a:latin typeface="Arial" pitchFamily="34" charset="0"/>
              <a:cs typeface="Arial" pitchFamily="34" charset="0"/>
            </a:endParaRPr>
          </a:p>
        </p:txBody>
      </p:sp>
      <p:pic>
        <p:nvPicPr>
          <p:cNvPr id="10242" name="Picture 2" descr="D:\Documenti\Desktop\images (3).jfif"/>
          <p:cNvPicPr>
            <a:picLocks noChangeAspect="1" noChangeArrowheads="1"/>
          </p:cNvPicPr>
          <p:nvPr/>
        </p:nvPicPr>
        <p:blipFill>
          <a:blip r:embed="rId2" cstate="print"/>
          <a:srcRect/>
          <a:stretch>
            <a:fillRect/>
          </a:stretch>
        </p:blipFill>
        <p:spPr bwMode="auto">
          <a:xfrm>
            <a:off x="4572000" y="3645024"/>
            <a:ext cx="4320480" cy="287508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p:cTn id="14" dur="500" fill="hold"/>
                                        <p:tgtEl>
                                          <p:spTgt spid="24"/>
                                        </p:tgtEl>
                                        <p:attrNameLst>
                                          <p:attrName>ppt_w</p:attrName>
                                        </p:attrNameLst>
                                      </p:cBhvr>
                                      <p:tavLst>
                                        <p:tav tm="0">
                                          <p:val>
                                            <p:fltVal val="0"/>
                                          </p:val>
                                        </p:tav>
                                        <p:tav tm="100000">
                                          <p:val>
                                            <p:strVal val="#ppt_w"/>
                                          </p:val>
                                        </p:tav>
                                      </p:tavLst>
                                    </p:anim>
                                    <p:anim calcmode="lin" valueType="num">
                                      <p:cBhvr>
                                        <p:cTn id="15" dur="500" fill="hold"/>
                                        <p:tgtEl>
                                          <p:spTgt spid="24"/>
                                        </p:tgtEl>
                                        <p:attrNameLst>
                                          <p:attrName>ppt_h</p:attrName>
                                        </p:attrNameLst>
                                      </p:cBhvr>
                                      <p:tavLst>
                                        <p:tav tm="0">
                                          <p:val>
                                            <p:fltVal val="0"/>
                                          </p:val>
                                        </p:tav>
                                        <p:tav tm="100000">
                                          <p:val>
                                            <p:strVal val="#ppt_h"/>
                                          </p:val>
                                        </p:tav>
                                      </p:tavLst>
                                    </p:anim>
                                    <p:animEffect transition="in" filter="fade">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Effect transition="in" filter="fade">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7" grpId="0" animBg="1"/>
      <p:bldP spid="18" grpId="0" animBg="1"/>
      <p:bldP spid="19" grpId="0" animBg="1"/>
      <p:bldP spid="20" grpId="0" animBg="1"/>
      <p:bldP spid="21" grpId="0" animBg="1"/>
      <p:bldP spid="23" grpId="0" animBg="1"/>
      <p:bldP spid="24"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TotalTime>
  <Words>979</Words>
  <Application>Microsoft Office PowerPoint</Application>
  <PresentationFormat>Presentazione su schermo (4:3)</PresentationFormat>
  <Paragraphs>91</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Presentazione del libro</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Master</dc:creator>
  <cp:lastModifiedBy>Franco</cp:lastModifiedBy>
  <cp:revision>98</cp:revision>
  <dcterms:created xsi:type="dcterms:W3CDTF">2022-10-09T12:05:23Z</dcterms:created>
  <dcterms:modified xsi:type="dcterms:W3CDTF">2024-09-24T14:29:29Z</dcterms:modified>
</cp:coreProperties>
</file>