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69" r:id="rId5"/>
    <p:sldId id="283" r:id="rId6"/>
    <p:sldId id="258" r:id="rId7"/>
    <p:sldId id="284" r:id="rId8"/>
    <p:sldId id="285" r:id="rId9"/>
    <p:sldId id="286" r:id="rId10"/>
    <p:sldId id="287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0EFB-1E29-44C0-B8C4-98C16773DB9D}" type="datetimeFigureOut">
              <a:rPr lang="it-IT" smtClean="0"/>
              <a:pPr/>
              <a:t>18/06/2025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4FF-51AB-4BB0-9A24-56D72CE7CF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EE8-E81B-479E-97B0-CF4547280FA0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62CE-6F9D-42C9-AB8D-1261485A5BC7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7DC-D97F-4ECA-BDEF-CFF9A2E93908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A020-A895-4095-BD6C-3EFA913F56C2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44F-7F22-4B87-AD9E-195389829BBF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4E33-FB0E-404F-AE3B-1C5C8DF93187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F87C-40B7-4FFC-BF91-A4F5E1E94B72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B237-F7B7-475D-9855-6ED9A9CD98B2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2E85-20C9-4046-BD8B-D81B21B0259C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9423-D73E-4A3E-B922-5A8A9BCA45DA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8131-3327-4548-9776-0B180C6C52D0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2E68-897E-4F47-B9EC-0A712CB2F894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36525"/>
            <a:ext cx="6336704" cy="4121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Presentazione del libro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70EE-1AF0-4A11-A407-0EF285A86ED0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D:\Documenti\Desktop\Scansio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898" y="681070"/>
            <a:ext cx="4042035" cy="5616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</a:t>
            </a:r>
            <a:r>
              <a:rPr lang="it-IT" sz="2800" b="1" dirty="0" smtClean="0">
                <a:solidFill>
                  <a:srgbClr val="002060"/>
                </a:solidFill>
              </a:rPr>
              <a:t>5. Il sogno continua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Educare i giovani oggi con lo spirito di don Bosco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941168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Due aspetti del progetto globale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077072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endParaRPr lang="it-IT" i="1" dirty="0" smtClean="0"/>
          </a:p>
          <a:p>
            <a:r>
              <a:rPr lang="it-IT" b="1" dirty="0" smtClean="0"/>
              <a:t>Tre leve nelle mani dei costruttori</a:t>
            </a:r>
          </a:p>
          <a:p>
            <a:endParaRPr lang="it-IT" b="1" dirty="0" smtClean="0"/>
          </a:p>
          <a:p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323528" y="3212976"/>
            <a:ext cx="49685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Quattro moduli da costruire insieme</a:t>
            </a:r>
          </a:p>
          <a:p>
            <a:r>
              <a:rPr lang="it-IT" dirty="0" smtClean="0"/>
              <a:t>	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/>
          </a:p>
          <a:p>
            <a:endParaRPr lang="it-IT" i="1" dirty="0" smtClean="0"/>
          </a:p>
          <a:p>
            <a:r>
              <a:rPr lang="it-IT" b="1" dirty="0" smtClean="0"/>
              <a:t>I cinque partners in dialogo</a:t>
            </a:r>
            <a:r>
              <a:rPr lang="it-IT" i="1" dirty="0" smtClean="0"/>
              <a:t>   </a:t>
            </a:r>
            <a:endParaRPr lang="it-IT" dirty="0" smtClean="0"/>
          </a:p>
          <a:p>
            <a:endParaRPr lang="it-IT" b="1" dirty="0" smtClean="0"/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364088" y="1340768"/>
            <a:ext cx="3456384" cy="286232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Ripensando alla vita di questo grande santo, a ciò che ha fatto per i giovani e i ragazzi che ha incontrato penso che li inviterebbe prima di tutto a credere nelle proprie capacità, ad avere fiducia in sé stessi e prendersi cura della propria persona e della propria anima. Egli ci insegna che ogni ragazzo sa sognare in grande, è capace di grandi cose. È importante però incontrare adulti ed educatori che sappiano ascoltare i ragazzi, li sostengano nella vita e nelle scelte quotidiane, che gli diano fiducia e lo aiutino a sperare e a credere nelle persone che lo circondano. </a:t>
            </a:r>
          </a:p>
          <a:p>
            <a:pPr algn="just"/>
            <a:r>
              <a:rPr lang="it-IT" sz="1200" dirty="0" smtClean="0"/>
              <a:t>Don Bosco è vissuto in un’epoca molto diversa ma, contemporaneamente, anche molto simile a quella in cui viviamo noi oggi. </a:t>
            </a:r>
            <a:endParaRPr lang="it-IT" sz="1200" dirty="0"/>
          </a:p>
        </p:txBody>
      </p:sp>
      <p:sp>
        <p:nvSpPr>
          <p:cNvPr id="17" name="Freccia a destra 16"/>
          <p:cNvSpPr/>
          <p:nvPr/>
        </p:nvSpPr>
        <p:spPr>
          <a:xfrm>
            <a:off x="251520" y="5805264"/>
            <a:ext cx="5040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Un orientamento: Gesù Cristo</a:t>
            </a:r>
            <a:endParaRPr lang="it-IT" b="1" dirty="0"/>
          </a:p>
        </p:txBody>
      </p:sp>
      <p:pic>
        <p:nvPicPr>
          <p:cNvPr id="9218" name="Picture 2" descr="D:\Documenti\Desktop\yuyu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4293096"/>
            <a:ext cx="3480387" cy="2088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454-469E-4B8A-828B-013F96A93C55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51519" y="620688"/>
            <a:ext cx="857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Questo è solo un assaggio, il resto lo trovate nel libro.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55876" y="554608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FINE</a:t>
            </a:r>
          </a:p>
        </p:txBody>
      </p:sp>
      <p:pic>
        <p:nvPicPr>
          <p:cNvPr id="2050" name="Picture 2" descr="D:\Documenti\Desktop\Scansione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16076" cy="45365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272808" cy="72008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Don Bosco, santo sociale dell’800</a:t>
            </a:r>
            <a:endParaRPr lang="it-IT" sz="36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39108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Conoscere meglio uno dei santi della Chiesa cattolica più apprezzato e amato nel mondo, </a:t>
            </a:r>
            <a:endParaRPr lang="it-IT" sz="28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183A-2F73-4794-83D3-FEB83ACB178C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8367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Primo obiettivo:</a:t>
            </a:r>
          </a:p>
        </p:txBody>
      </p:sp>
      <p:pic>
        <p:nvPicPr>
          <p:cNvPr id="1026" name="Picture 2" descr="D:\Documenti\Desktop\San-Giovanni-Bosco.-Il-sacerdote-dei-giovani_articl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395317" cy="3853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597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8FE2-57E4-43B3-9CC2-FD4262198CDB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83671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Secondo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611560" y="116632"/>
            <a:ext cx="83992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pPr algn="ctr"/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41277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Orientare e sostenere chi ha delle responsabilità educative nella famiglia, nella società e nella Chiesa. </a:t>
            </a:r>
            <a:endParaRPr lang="it-IT" dirty="0"/>
          </a:p>
        </p:txBody>
      </p:sp>
      <p:pic>
        <p:nvPicPr>
          <p:cNvPr id="2050" name="Picture 2" descr="D:\Documenti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832648" cy="38813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35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116632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9856" y="129144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Scoprire aspetti poco noti sull’azione sociale, formativa e educativa che don Bosco realizzò con i ragazzi di Torino verso la metà del secolo XIX.</a:t>
            </a:r>
            <a:endParaRPr lang="it-IT" sz="40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21F6-F3A8-421D-99D5-4340F1DF621A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836712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Terzo obiettivo:</a:t>
            </a:r>
          </a:p>
        </p:txBody>
      </p:sp>
      <p:pic>
        <p:nvPicPr>
          <p:cNvPr id="3074" name="Picture 2" descr="D:\Documenti\Desktop\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172115" cy="34563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0415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116632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9856" y="129144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Riproporre il Sistema Preventivo Salesiano come metodo per educare i ragazzi, anche nel tempo attuale. </a:t>
            </a:r>
            <a:endParaRPr lang="it-IT" sz="40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21F6-F3A8-421D-99D5-4340F1DF621A}" type="datetime1">
              <a:rPr lang="it-IT" smtClean="0"/>
              <a:pPr/>
              <a:t>18/06/2025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764704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</a:t>
            </a:r>
            <a:r>
              <a:rPr lang="it-IT" sz="2800" b="1" dirty="0" smtClean="0">
                <a:solidFill>
                  <a:srgbClr val="002060"/>
                </a:solidFill>
              </a:rPr>
              <a:t>Quarto </a:t>
            </a:r>
            <a:r>
              <a:rPr lang="it-IT" sz="2800" b="1" dirty="0">
                <a:solidFill>
                  <a:srgbClr val="002060"/>
                </a:solidFill>
              </a:rPr>
              <a:t>obiettivo:</a:t>
            </a:r>
          </a:p>
        </p:txBody>
      </p:sp>
      <p:pic>
        <p:nvPicPr>
          <p:cNvPr id="4098" name="Picture 2" descr="D:\Documenti\Desktop\u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686458" cy="3744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0415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1. </a:t>
            </a:r>
            <a:r>
              <a:rPr lang="it-IT" sz="2800" b="1" dirty="0" smtClean="0">
                <a:solidFill>
                  <a:srgbClr val="002060"/>
                </a:solidFill>
              </a:rPr>
              <a:t>Siamo figli di un grande sogno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34076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Il sogno premonitore dei nove anni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4941168"/>
            <a:ext cx="48965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Un incomparabile esempio di umanesimo cristiano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22108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r>
              <a:rPr lang="it-IT" b="1" dirty="0" smtClean="0"/>
              <a:t>Le prime spedizioni missionarie in Argentina</a:t>
            </a:r>
          </a:p>
          <a:p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Primi incontri con i giovani disagiati </a:t>
            </a:r>
          </a:p>
          <a:p>
            <a:r>
              <a:rPr lang="it-IT" dirty="0" smtClean="0"/>
              <a:t>	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/>
          </a:p>
          <a:p>
            <a:r>
              <a:rPr lang="it-IT" b="1" dirty="0" smtClean="0"/>
              <a:t>La formazione e gli studi 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220072" y="1628800"/>
            <a:ext cx="3672408" cy="175432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In questo primo capitolo presenteremo una biografia essenziale di don Bosco: padre, maestro e amico dei giovani. Dopo gli essenziali dati biografici, inizieremo con il racconto che lui stesso fece del sogno dei nove anni, che avrebbe fortemente influenzato la sua scelta di vita e indirizzato l’impegno per la salvezza dei giovani.  Quindi, racconteremo in modo sintetico le grandi tappe della sua vita, fino alla sua canonizzazione, avvenuta nell’anno 1934.</a:t>
            </a:r>
            <a:endParaRPr lang="it-IT" sz="1200" dirty="0"/>
          </a:p>
        </p:txBody>
      </p:sp>
      <p:pic>
        <p:nvPicPr>
          <p:cNvPr id="5122" name="Picture 2" descr="D:\Documenti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3663347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Capitolo </a:t>
            </a:r>
            <a:r>
              <a:rPr lang="it-IT" sz="2800" b="1" dirty="0" smtClean="0">
                <a:solidFill>
                  <a:srgbClr val="002060"/>
                </a:solidFill>
              </a:rPr>
              <a:t>2. Don Bosco nel contesto pedagogico 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                    del suo tempo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34076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sz="1600" b="1" dirty="0" smtClean="0"/>
              <a:t>La bontà: nucleo centrale del metodo educativo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5157192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/>
              <a:t>Uno stile caratteristico per educare</a:t>
            </a:r>
            <a:endParaRPr lang="it-IT" sz="1600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22108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r>
              <a:rPr lang="it-IT" sz="1600" b="1" dirty="0" smtClean="0"/>
              <a:t>Apertura al contesto pedagogico piemontese 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sz="1600" b="1" dirty="0" smtClean="0"/>
              <a:t>Don Bosco non fu un educatore solitario</a:t>
            </a:r>
          </a:p>
          <a:p>
            <a:r>
              <a:rPr lang="it-IT" dirty="0" smtClean="0"/>
              <a:t>	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/>
          </a:p>
          <a:p>
            <a:r>
              <a:rPr lang="it-IT" sz="1600" b="1" dirty="0" smtClean="0"/>
              <a:t>La religione: parte fondamentale dell’educazione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148064" y="1196752"/>
            <a:ext cx="3672408" cy="286232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Nella formazione di don Bosco sono intervenute svariate esperienze e hanno influito differenti fatti, persone e istituzioni. Il cardine della vocazione educativa del fondatore dei Salesiani si costituisce e si sviluppa con il crescere della sua maturazione umanistica, cristiana e pastorale. Infatti, attento al flusso degli eventi del suo tempo e ai principali ambiti della sua particolare esperienza, don Bosco ci ha consegnato cenni a episodi importanti e nomi di sacerdoti, insegnanti, persone e istituzioni che contribuirono, di fatto, a delineare le principali tappe della sua preparazione pedagogica.</a:t>
            </a:r>
          </a:p>
          <a:p>
            <a:pPr algn="just"/>
            <a:r>
              <a:rPr lang="it-IT" sz="1200" dirty="0" smtClean="0"/>
              <a:t>Nell’esperienza infantile di orfano, emerge la figura della madre, Margherita Occhiena, “la prima educatrice e maestra” di Giovannino Bosco.</a:t>
            </a:r>
            <a:endParaRPr lang="it-IT" sz="1200" dirty="0"/>
          </a:p>
        </p:txBody>
      </p:sp>
      <p:pic>
        <p:nvPicPr>
          <p:cNvPr id="6146" name="Picture 2" descr="D:\Documenti\Desktop\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56795" cy="2278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Capitolo </a:t>
            </a:r>
            <a:r>
              <a:rPr lang="it-IT" sz="2800" b="1" dirty="0" smtClean="0">
                <a:solidFill>
                  <a:srgbClr val="002060"/>
                </a:solidFill>
              </a:rPr>
              <a:t>3. La formazione al lavoro nella prospettiva </a:t>
            </a:r>
            <a:endParaRPr lang="it-IT" sz="2800" dirty="0" smtClean="0">
              <a:solidFill>
                <a:srgbClr val="002060"/>
              </a:solidFill>
            </a:endParaRPr>
          </a:p>
          <a:p>
            <a:r>
              <a:rPr lang="it-IT" sz="2800" b="1" dirty="0" smtClean="0">
                <a:solidFill>
                  <a:srgbClr val="002060"/>
                </a:solidFill>
              </a:rPr>
              <a:t>e nell’esperienza di don Bosco</a:t>
            </a:r>
            <a:r>
              <a:rPr lang="it-IT" sz="2800" dirty="0" smtClean="0"/>
              <a:t>	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484784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L’occupazione lavorativa a Torino nell’’800  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5157192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I laboratori di arti e mestieri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22108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r>
              <a:rPr lang="it-IT" b="1" dirty="0" smtClean="0"/>
              <a:t>Il primo contratto di lavoro</a:t>
            </a:r>
          </a:p>
          <a:p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Tappe della sua azione pastorale e sociale</a:t>
            </a:r>
          </a:p>
          <a:p>
            <a:r>
              <a:rPr lang="it-IT" dirty="0" smtClean="0"/>
              <a:t>	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/>
          </a:p>
          <a:p>
            <a:r>
              <a:rPr lang="it-IT" b="1" dirty="0" smtClean="0"/>
              <a:t>Le condizioni di lavoro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148064" y="1196752"/>
            <a:ext cx="3672408" cy="304698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In questo capitolo sono riportati temi storici e aspetti socioculturali sulla precaria condizione che vivevano i giovani a Torino nella seconda metà del 1800 e l’opera educativa e formativa messa in atto da don Bosco per dare a quei giovani un posto per studiare, dormire, giocare, pregare e favorire l’inserimento nel mondo del lavoro. Per meglio comprendere l’impronta storica, educativa e culturale che don Bosco, insieme ad altre grandi figure di educatori a lui contemporanei ha impresso nella Torino della seconda metà del secolo XIX, bisogna raccontare le condizioni sociali e lavorative di quel tempo, con tutte le precarietà che, nel mezzo della rivoluzione industriale, dovevano affrontare quanti abbandonavano le montagne o i paesi lontani per raggiungere Torino in cerca di lavoro e di migliori condizioni di vita. </a:t>
            </a:r>
            <a:endParaRPr lang="it-IT" sz="1200" dirty="0"/>
          </a:p>
        </p:txBody>
      </p:sp>
      <p:pic>
        <p:nvPicPr>
          <p:cNvPr id="7170" name="Picture 2" descr="D:\Documenti\Desktop\images (1)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2874192" cy="201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Don Bosco, santo sociale dell’800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3F75-3F5A-47A8-AD06-6B094D0645FA}" type="datetime1">
              <a:rPr lang="it-IT" smtClean="0"/>
              <a:pPr/>
              <a:t>18/06/2025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566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</a:t>
            </a:r>
            <a:r>
              <a:rPr lang="it-IT" sz="2800" b="1" dirty="0" smtClean="0">
                <a:solidFill>
                  <a:srgbClr val="002060"/>
                </a:solidFill>
              </a:rPr>
              <a:t>4. Il Sistema Preventivo ieri e oggi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51520" y="134076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i="1" dirty="0" smtClean="0"/>
          </a:p>
          <a:p>
            <a:r>
              <a:rPr lang="it-IT" b="1" dirty="0" smtClean="0"/>
              <a:t>I protagonisti della pedagogia preventiva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51520" y="5157192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Un chiaro progetto educativo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>
            <a:off x="251520" y="4221088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endParaRPr lang="it-IT" i="1" dirty="0" smtClean="0"/>
          </a:p>
          <a:p>
            <a:r>
              <a:rPr lang="it-IT" b="1" dirty="0" smtClean="0"/>
              <a:t>Rivisitazione e attualizzazione del SP</a:t>
            </a:r>
          </a:p>
          <a:p>
            <a:endParaRPr lang="it-IT" b="1" dirty="0" smtClean="0"/>
          </a:p>
          <a:p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251520" y="3284984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 smtClean="0"/>
          </a:p>
          <a:p>
            <a:r>
              <a:rPr lang="it-IT" b="1" dirty="0" smtClean="0"/>
              <a:t>Ragione, religione, amorevolezza</a:t>
            </a:r>
          </a:p>
          <a:p>
            <a:r>
              <a:rPr lang="it-IT" dirty="0" smtClean="0"/>
              <a:t>	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1520" y="2348880"/>
            <a:ext cx="47525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i="1" dirty="0" smtClean="0"/>
          </a:p>
          <a:p>
            <a:r>
              <a:rPr lang="it-IT" b="1" dirty="0" smtClean="0"/>
              <a:t>Il Sistema Preventivo come metodo educativo</a:t>
            </a:r>
          </a:p>
          <a:p>
            <a:r>
              <a:rPr lang="it-IT" dirty="0" smtClean="0"/>
              <a:t>	</a:t>
            </a:r>
            <a:endParaRPr lang="it-IT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611560" y="6356350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E4723BF-E8FE-5E58-C5AB-A489D5CA95EF}"/>
              </a:ext>
            </a:extLst>
          </p:cNvPr>
          <p:cNvSpPr txBox="1"/>
          <p:nvPr/>
        </p:nvSpPr>
        <p:spPr>
          <a:xfrm>
            <a:off x="5148064" y="1196752"/>
            <a:ext cx="3672408" cy="360098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/>
              <a:t>La prevenzione è un aspetto della metodologia educativa che tende a preservare le giovani generazioni da carenze rilevanti sul piano della strutturazione della personalità e della socializzazione e che inoltre, mira ad individuare eventuali fattori di rischio nello sviluppo evolutivo del soggetto al fine di evitare l’insorgere di comportamenti devianti. </a:t>
            </a:r>
          </a:p>
          <a:p>
            <a:pPr algn="just"/>
            <a:r>
              <a:rPr lang="it-IT" sz="1200" dirty="0" smtClean="0"/>
              <a:t>Etimologicamente il termine </a:t>
            </a:r>
            <a:r>
              <a:rPr lang="it-IT" sz="1200" i="1" dirty="0" smtClean="0"/>
              <a:t>pre-venio</a:t>
            </a:r>
            <a:r>
              <a:rPr lang="it-IT" sz="1200" dirty="0" smtClean="0"/>
              <a:t> può assumere più significati. In questo contesto, facciamo riferimento a due di essi, in particolare: arrivo prima, impedisco qualcosa di pericoloso. </a:t>
            </a:r>
          </a:p>
          <a:p>
            <a:pPr algn="just"/>
            <a:r>
              <a:rPr lang="it-IT" sz="1200" dirty="0" smtClean="0"/>
              <a:t>La prevenzione affonda le sue radici nell’origine stessa del cristianesimo il cui influsso si  è esteso, soprattutto nella cultura occidentale, nel corso dei secoli. É però nell’Ottocento che, sia a causa della traumatica esperienza della Rivoluzione francese e sia a motivo del sovvertimento dell’ordine antico causato da Napoleone, l’Europa sembra orientarsi con decisione verso l’idea “preventiva”. </a:t>
            </a:r>
            <a:endParaRPr lang="it-IT" sz="1200" dirty="0"/>
          </a:p>
        </p:txBody>
      </p:sp>
      <p:pic>
        <p:nvPicPr>
          <p:cNvPr id="8194" name="Picture 2" descr="D:\Documenti\Desktop\kjjk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4941168"/>
            <a:ext cx="3672409" cy="1152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1023</Words>
  <Application>Microsoft Office PowerPoint</Application>
  <PresentationFormat>Presentazione su schermo (4:3)</PresentationFormat>
  <Paragraphs>155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del libro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Franco</cp:lastModifiedBy>
  <cp:revision>134</cp:revision>
  <dcterms:created xsi:type="dcterms:W3CDTF">2022-10-09T12:05:23Z</dcterms:created>
  <dcterms:modified xsi:type="dcterms:W3CDTF">2025-06-18T10:04:20Z</dcterms:modified>
</cp:coreProperties>
</file>