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76" r:id="rId9"/>
    <p:sldId id="262" r:id="rId10"/>
    <p:sldId id="263" r:id="rId11"/>
    <p:sldId id="278" r:id="rId12"/>
    <p:sldId id="264" r:id="rId13"/>
    <p:sldId id="279" r:id="rId14"/>
    <p:sldId id="266" r:id="rId15"/>
    <p:sldId id="280" r:id="rId16"/>
    <p:sldId id="267" r:id="rId17"/>
    <p:sldId id="281" r:id="rId18"/>
    <p:sldId id="282" r:id="rId19"/>
    <p:sldId id="283" r:id="rId20"/>
    <p:sldId id="268" r:id="rId21"/>
    <p:sldId id="269" r:id="rId22"/>
    <p:sldId id="270" r:id="rId23"/>
    <p:sldId id="271" r:id="rId24"/>
    <p:sldId id="272" r:id="rId25"/>
    <p:sldId id="275" r:id="rId26"/>
    <p:sldId id="284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DFC70-C307-43E9-A9DE-737A30FF5C9B}" type="datetimeFigureOut">
              <a:rPr lang="it-IT" smtClean="0"/>
              <a:t>20/10/2014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1A435-8862-4CBB-A0FA-CCC2E6E73F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1810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82097-E0E3-41CD-831A-0D56243513F7}" type="datetime1">
              <a:rPr lang="it-IT" smtClean="0"/>
              <a:t>20/10/2014</a:t>
            </a:fld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F85152-8F47-4B5F-8530-B3C0C28CE8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F94FF-E303-4ED7-8E8A-F8BAF2A88E43}" type="datetime1">
              <a:rPr lang="it-IT" smtClean="0"/>
              <a:t>20/10/2014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0312-9EDB-4D90-8598-8C429F102A14}" type="datetime1">
              <a:rPr lang="it-IT" smtClean="0"/>
              <a:t>20/10/2014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86242-EE2A-4076-8E38-7CD5BF3047C8}" type="datetime1">
              <a:rPr lang="it-IT" smtClean="0"/>
              <a:t>20/10/2014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F85152-8F47-4B5F-8530-B3C0C28CE8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B884B-2CA9-4206-AE03-969A1164F1A8}" type="datetime1">
              <a:rPr lang="it-IT" smtClean="0"/>
              <a:t>20/10/2014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47592-8257-4169-8CA6-07D7540D54B2}" type="datetime1">
              <a:rPr lang="it-IT" smtClean="0"/>
              <a:t>20/10/2014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EC14A-322E-4E95-895F-7771289AC9C0}" type="datetime1">
              <a:rPr lang="it-IT" smtClean="0"/>
              <a:t>20/10/2014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F85152-8F47-4B5F-8530-B3C0C28CE8A5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D4A7-3354-4D81-BCA1-5CC83C53C9E5}" type="datetime1">
              <a:rPr lang="it-IT" smtClean="0"/>
              <a:t>20/10/2014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45E0-AAE8-4807-8FFE-7414CDA118F7}" type="datetime1">
              <a:rPr lang="it-IT" smtClean="0"/>
              <a:t>20/10/2014</a:t>
            </a:fld>
            <a:endParaRPr lang="it-IT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3EA36-ADD1-4070-8F9D-877A7FAE04AC}" type="datetime1">
              <a:rPr lang="it-IT" smtClean="0"/>
              <a:t>20/10/2014</a:t>
            </a:fld>
            <a:endParaRPr lang="it-IT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FECB-2A86-4EA2-B66C-9AEBFF005F40}" type="datetime1">
              <a:rPr lang="it-IT" smtClean="0"/>
              <a:t>20/10/2014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F28FA88-39AB-4D07-B241-DDF307E45E53}" type="datetime1">
              <a:rPr lang="it-IT" smtClean="0"/>
              <a:t>20/10/2014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F85152-8F47-4B5F-8530-B3C0C28CE8A5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467544" y="476672"/>
            <a:ext cx="8208912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5400" b="0" i="0" u="none" strike="noStrike" baseline="0" dirty="0" smtClean="0">
                <a:solidFill>
                  <a:schemeClr val="accent1">
                    <a:lumMod val="75000"/>
                  </a:schemeClr>
                </a:solidFill>
                <a:latin typeface="AlbertusMT"/>
              </a:rPr>
              <a:t>GENERE O GENDER?</a:t>
            </a:r>
          </a:p>
          <a:p>
            <a:pPr algn="ctr"/>
            <a:r>
              <a:rPr lang="it-IT" sz="3200" b="0" i="0" u="none" strike="noStrike" baseline="0" dirty="0" smtClean="0">
                <a:solidFill>
                  <a:schemeClr val="accent1">
                    <a:lumMod val="75000"/>
                  </a:schemeClr>
                </a:solidFill>
                <a:latin typeface="AlbertusMT"/>
              </a:rPr>
              <a:t>Una lettura scientifica</a:t>
            </a:r>
            <a:endParaRPr lang="it-IT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892" y="1892444"/>
            <a:ext cx="4204216" cy="3080953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683568" y="537321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Per capire la rivoluzione antropologica in atto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906044" y="5922817"/>
            <a:ext cx="5331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Prof. Francesco Cannizzaro </a:t>
            </a:r>
          </a:p>
          <a:p>
            <a:pPr algn="ctr"/>
            <a:r>
              <a:rPr lang="it-IT" dirty="0" smtClean="0"/>
              <a:t>Specialista in pedagogia, Bioetica e Sessuologia</a:t>
            </a:r>
            <a:endParaRPr lang="it-IT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11377-E36A-4C0B-80EF-6692F5E55FB6}" type="datetime1">
              <a:rPr lang="it-IT" smtClean="0"/>
              <a:t>20/10/2014</a:t>
            </a:fld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158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31640" y="272135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I disturbi dello sviluppo sessuale</a:t>
            </a:r>
            <a:endParaRPr lang="it-IT" sz="3600" b="1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3528" y="733800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/>
              <a:t>Possono </a:t>
            </a:r>
            <a:r>
              <a:rPr lang="it-IT" b="1" dirty="0"/>
              <a:t>esistere disturbi dello sviluppo sessuale</a:t>
            </a:r>
            <a:r>
              <a:rPr lang="it-IT" dirty="0"/>
              <a:t>, che vengono </a:t>
            </a:r>
            <a:r>
              <a:rPr lang="it-IT" dirty="0" smtClean="0"/>
              <a:t>chiamati con </a:t>
            </a:r>
            <a:r>
              <a:rPr lang="it-IT" dirty="0"/>
              <a:t>l’acronimo SDD, cioè </a:t>
            </a:r>
            <a:r>
              <a:rPr lang="it-IT" b="1" i="1" dirty="0"/>
              <a:t>Sex </a:t>
            </a:r>
            <a:r>
              <a:rPr lang="it-IT" b="1" i="1" dirty="0" err="1"/>
              <a:t>Developement</a:t>
            </a:r>
            <a:r>
              <a:rPr lang="it-IT" b="1" i="1" dirty="0"/>
              <a:t> </a:t>
            </a:r>
            <a:r>
              <a:rPr lang="it-IT" b="1" i="1" dirty="0" err="1"/>
              <a:t>Diseases</a:t>
            </a:r>
            <a:r>
              <a:rPr lang="it-IT" dirty="0"/>
              <a:t>; ma </a:t>
            </a:r>
            <a:r>
              <a:rPr lang="it-IT" dirty="0" smtClean="0"/>
              <a:t>è molto </a:t>
            </a:r>
            <a:r>
              <a:rPr lang="it-IT" dirty="0"/>
              <a:t>importante tenere chiaramente separato </a:t>
            </a:r>
            <a:r>
              <a:rPr lang="it-IT" dirty="0" smtClean="0"/>
              <a:t>metodologicamente ciò </a:t>
            </a:r>
            <a:r>
              <a:rPr lang="it-IT" dirty="0"/>
              <a:t>che accade in biologia e in fisiologia, dall’ambito patologico</a:t>
            </a:r>
            <a:r>
              <a:rPr lang="it-IT" dirty="0" smtClean="0"/>
              <a:t>. </a:t>
            </a:r>
            <a:r>
              <a:rPr lang="it-IT" b="1" dirty="0" smtClean="0"/>
              <a:t>Questo </a:t>
            </a:r>
            <a:r>
              <a:rPr lang="it-IT" b="1" dirty="0"/>
              <a:t>richiede un atteggiamento di massima accoglienza e delicatezza</a:t>
            </a:r>
            <a:r>
              <a:rPr lang="it-IT" b="1" dirty="0" smtClean="0"/>
              <a:t>, rispetto </a:t>
            </a:r>
            <a:r>
              <a:rPr lang="it-IT" b="1" dirty="0"/>
              <a:t>a chi è portatore, per esempio, di sindromi </a:t>
            </a:r>
            <a:r>
              <a:rPr lang="it-IT" b="1" dirty="0" smtClean="0"/>
              <a:t>genetiche da </a:t>
            </a:r>
            <a:r>
              <a:rPr lang="it-IT" b="1" dirty="0"/>
              <a:t>«eccesso di cromosoma X» nel maschio (per </a:t>
            </a:r>
            <a:r>
              <a:rPr lang="it-IT" b="1" dirty="0" smtClean="0"/>
              <a:t>esempio XXY</a:t>
            </a:r>
            <a:r>
              <a:rPr lang="it-IT" b="1" dirty="0"/>
              <a:t>, sindrome di </a:t>
            </a:r>
            <a:r>
              <a:rPr lang="it-IT" b="1" dirty="0" err="1"/>
              <a:t>Kleinefelter</a:t>
            </a:r>
            <a:r>
              <a:rPr lang="it-IT" b="1" dirty="0"/>
              <a:t>) oppure di «carenza di </a:t>
            </a:r>
            <a:r>
              <a:rPr lang="it-IT" b="1" dirty="0" smtClean="0"/>
              <a:t>cromosoma X</a:t>
            </a:r>
            <a:r>
              <a:rPr lang="it-IT" b="1" dirty="0"/>
              <a:t>» nella femmina, (per esempio XO, sindrome di Turner) in </a:t>
            </a:r>
            <a:r>
              <a:rPr lang="it-IT" b="1" dirty="0" smtClean="0"/>
              <a:t>cui il </a:t>
            </a:r>
            <a:r>
              <a:rPr lang="it-IT" b="1" i="1" dirty="0"/>
              <a:t>deficit </a:t>
            </a:r>
            <a:r>
              <a:rPr lang="it-IT" b="1" dirty="0"/>
              <a:t>della doppia X genera una carenza di femminilizzazione</a:t>
            </a:r>
            <a:r>
              <a:rPr lang="it-IT" b="1" dirty="0" smtClean="0"/>
              <a:t>. </a:t>
            </a:r>
            <a:r>
              <a:rPr lang="it-IT" dirty="0" smtClean="0"/>
              <a:t>Esistono </a:t>
            </a:r>
            <a:r>
              <a:rPr lang="it-IT" dirty="0"/>
              <a:t>situazioni molto più </a:t>
            </a:r>
            <a:r>
              <a:rPr lang="it-IT" dirty="0" smtClean="0"/>
              <a:t>complicate (i </a:t>
            </a:r>
            <a:r>
              <a:rPr lang="it-IT" dirty="0" err="1" smtClean="0"/>
              <a:t>mosaicismi</a:t>
            </a:r>
            <a:r>
              <a:rPr lang="it-IT" dirty="0" smtClean="0"/>
              <a:t>), </a:t>
            </a:r>
            <a:r>
              <a:rPr lang="it-IT" dirty="0"/>
              <a:t>ma è importante </a:t>
            </a:r>
            <a:r>
              <a:rPr lang="it-IT" dirty="0" smtClean="0"/>
              <a:t>sapere che </a:t>
            </a:r>
            <a:r>
              <a:rPr lang="it-IT" dirty="0"/>
              <a:t>esistono come patologie, perché </a:t>
            </a:r>
            <a:r>
              <a:rPr lang="it-IT" b="1" dirty="0"/>
              <a:t>oggi invece si parla, a sproposito</a:t>
            </a:r>
            <a:r>
              <a:rPr lang="it-IT" b="1" dirty="0" smtClean="0"/>
              <a:t>, di </a:t>
            </a:r>
            <a:r>
              <a:rPr lang="it-IT" b="1" dirty="0"/>
              <a:t>intersessualità come di un «terzo sesso»</a:t>
            </a:r>
            <a:r>
              <a:rPr lang="it-IT" dirty="0"/>
              <a:t>. </a:t>
            </a:r>
            <a:r>
              <a:rPr lang="it-IT" dirty="0" smtClean="0"/>
              <a:t>L’intersessualità non </a:t>
            </a:r>
            <a:r>
              <a:rPr lang="it-IT" dirty="0"/>
              <a:t>è l’ermafroditismo (presenza contemporanea di </a:t>
            </a:r>
            <a:r>
              <a:rPr lang="it-IT" dirty="0" smtClean="0"/>
              <a:t>testicoli e </a:t>
            </a:r>
            <a:r>
              <a:rPr lang="it-IT" dirty="0"/>
              <a:t>ovaie, una sindrome simbolicamente abbastanza importante </a:t>
            </a:r>
            <a:r>
              <a:rPr lang="it-IT" dirty="0" smtClean="0"/>
              <a:t>ma rarissima</a:t>
            </a:r>
            <a:r>
              <a:rPr lang="it-IT" dirty="0"/>
              <a:t>). </a:t>
            </a:r>
            <a:r>
              <a:rPr lang="it-IT" b="1" dirty="0"/>
              <a:t>Esiste per esempio la sindrome di </a:t>
            </a:r>
            <a:r>
              <a:rPr lang="it-IT" b="1" dirty="0" err="1"/>
              <a:t>Morris</a:t>
            </a:r>
            <a:r>
              <a:rPr lang="it-IT" b="1" dirty="0"/>
              <a:t>, che </a:t>
            </a:r>
            <a:r>
              <a:rPr lang="it-IT" b="1" dirty="0" smtClean="0"/>
              <a:t>colpisce 1 </a:t>
            </a:r>
            <a:r>
              <a:rPr lang="it-IT" b="1" dirty="0"/>
              <a:t>su 40.000 persone: maschi che sembrano femmine</a:t>
            </a:r>
            <a:r>
              <a:rPr lang="it-IT" dirty="0"/>
              <a:t>, che </a:t>
            </a:r>
            <a:r>
              <a:rPr lang="it-IT" dirty="0" smtClean="0"/>
              <a:t>hanno i </a:t>
            </a:r>
            <a:r>
              <a:rPr lang="it-IT" dirty="0"/>
              <a:t>cromosomi numericamente normali, ma a livello di DNA</a:t>
            </a:r>
            <a:r>
              <a:rPr lang="it-IT" dirty="0" smtClean="0"/>
              <a:t>, hanno </a:t>
            </a:r>
            <a:r>
              <a:rPr lang="it-IT" dirty="0"/>
              <a:t>un’anomalia recettoriale, cioè </a:t>
            </a:r>
            <a:r>
              <a:rPr lang="it-IT" b="1" dirty="0"/>
              <a:t>il messaggio </a:t>
            </a:r>
            <a:r>
              <a:rPr lang="it-IT" b="1" dirty="0" smtClean="0"/>
              <a:t>normalmente secreto </a:t>
            </a:r>
            <a:r>
              <a:rPr lang="it-IT" b="1" dirty="0"/>
              <a:t>dalle gonadi (l’ormone chiamato testosterone) non </a:t>
            </a:r>
            <a:r>
              <a:rPr lang="it-IT" b="1" dirty="0" smtClean="0"/>
              <a:t>viene correttamente </a:t>
            </a:r>
            <a:r>
              <a:rPr lang="it-IT" b="1" dirty="0"/>
              <a:t>recepito dagli organi che dovrebbero recepirlo</a:t>
            </a:r>
            <a:r>
              <a:rPr lang="it-IT" b="1" dirty="0" smtClean="0"/>
              <a:t>: il </a:t>
            </a:r>
            <a:r>
              <a:rPr lang="it-IT" b="1" i="1" dirty="0"/>
              <a:t>deficit </a:t>
            </a:r>
            <a:r>
              <a:rPr lang="it-IT" b="1" dirty="0"/>
              <a:t>recettoriale può essere completo (la sindrome </a:t>
            </a:r>
            <a:r>
              <a:rPr lang="it-IT" b="1" dirty="0" smtClean="0"/>
              <a:t>allora si </a:t>
            </a:r>
            <a:r>
              <a:rPr lang="it-IT" b="1" dirty="0"/>
              <a:t>chiama CAIS, completa insensibilità agli androgeni) </a:t>
            </a:r>
            <a:r>
              <a:rPr lang="it-IT" b="1" dirty="0" smtClean="0"/>
              <a:t>oppure parziale </a:t>
            </a:r>
            <a:r>
              <a:rPr lang="it-IT" b="1" dirty="0"/>
              <a:t>(PAIS, parziale insensibilità agli androgeni), il che </a:t>
            </a:r>
            <a:r>
              <a:rPr lang="it-IT" b="1" dirty="0" smtClean="0"/>
              <a:t>crea certamente </a:t>
            </a:r>
            <a:r>
              <a:rPr lang="it-IT" b="1" dirty="0"/>
              <a:t>ambiguità sessuali. </a:t>
            </a: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73FAD-0061-46B1-949F-D3D5432D3457}" type="datetime1">
              <a:rPr lang="it-IT" smtClean="0"/>
              <a:t>20/10/2014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84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31640" y="502967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Gli stati intersessuali non sono un terzo sesso!</a:t>
            </a:r>
            <a:endParaRPr lang="it-IT" sz="3600" b="1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23528" y="1412776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/>
              <a:t>Sono in certi casi legati a una </a:t>
            </a:r>
            <a:r>
              <a:rPr lang="it-IT" sz="2400" b="1" dirty="0" smtClean="0"/>
              <a:t>problematica patologica dello sviluppo normale dei recettori deputati: gli androgeni</a:t>
            </a:r>
            <a:r>
              <a:rPr lang="it-IT" sz="2400" dirty="0" smtClean="0"/>
              <a:t>. Un altro aspetto su cui è necessario fare chiarezza è che </a:t>
            </a:r>
            <a:r>
              <a:rPr lang="it-IT" sz="2400" b="1" dirty="0" smtClean="0"/>
              <a:t>nella «disforia di genere», che è il cosiddetto «transessualismo», per cui una donna crede di essere un uomo o viceversa, non abbiamo anomalie dal punto di vista dello sviluppo biologico</a:t>
            </a:r>
            <a:r>
              <a:rPr lang="it-IT" sz="2400" dirty="0" smtClean="0"/>
              <a:t>, ma si tratta di una </a:t>
            </a:r>
            <a:r>
              <a:rPr lang="it-IT" sz="2400" b="1" dirty="0" smtClean="0"/>
              <a:t>dispercezione psicologica del soggetto a fronte di una normalità genetica, ormonale, recettoriale</a:t>
            </a:r>
            <a:r>
              <a:rPr lang="it-IT" sz="2400" dirty="0" smtClean="0"/>
              <a:t>, confermata anche da dati recenti: </a:t>
            </a:r>
            <a:r>
              <a:rPr lang="it-IT" sz="2400" b="1" dirty="0" smtClean="0"/>
              <a:t>le anomalie genetiche concernenti gli ormoni sessuali non sono collegabili alla disforia di genere, quindi dobbiamo abbandonare l’idea che la persona «transessuale» sia così a causa di una malattia organica, ormonale.</a:t>
            </a:r>
            <a:endParaRPr lang="it-IT" sz="2400" b="1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B9A9-AA5F-4878-A0B7-E1FEB33E4991}" type="datetime1">
              <a:rPr lang="it-IT" smtClean="0"/>
              <a:t>20/10/2014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09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67544" y="47667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L’omosessualità: un fondamento biologico?</a:t>
            </a:r>
            <a:endParaRPr lang="it-IT" sz="2400" b="1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052736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smtClean="0"/>
              <a:t>L’attrazione </a:t>
            </a:r>
            <a:r>
              <a:rPr lang="it-IT" sz="2000" b="1" dirty="0"/>
              <a:t>per le persone dello stesso sesso </a:t>
            </a:r>
            <a:r>
              <a:rPr lang="it-IT" sz="2000" dirty="0"/>
              <a:t>(comunemente </a:t>
            </a:r>
            <a:r>
              <a:rPr lang="it-IT" sz="2000" dirty="0" smtClean="0"/>
              <a:t>detta omosessualità</a:t>
            </a:r>
            <a:r>
              <a:rPr lang="it-IT" sz="2000" dirty="0"/>
              <a:t>, più correttamente a livello scientifico </a:t>
            </a:r>
            <a:r>
              <a:rPr lang="it-IT" sz="2000" dirty="0" smtClean="0"/>
              <a:t>chiamata SSA</a:t>
            </a:r>
            <a:r>
              <a:rPr lang="it-IT" sz="2000" dirty="0"/>
              <a:t>, </a:t>
            </a:r>
            <a:r>
              <a:rPr lang="it-IT" sz="2000" i="1" dirty="0"/>
              <a:t>Self Sex </a:t>
            </a:r>
            <a:r>
              <a:rPr lang="it-IT" sz="2000" i="1" dirty="0" err="1"/>
              <a:t>Attraction</a:t>
            </a:r>
            <a:r>
              <a:rPr lang="it-IT" sz="2000" i="1" dirty="0"/>
              <a:t> </a:t>
            </a:r>
            <a:r>
              <a:rPr lang="it-IT" sz="2000" dirty="0"/>
              <a:t>= attrazione per le persone dello </a:t>
            </a:r>
            <a:r>
              <a:rPr lang="it-IT" sz="2000" dirty="0" smtClean="0"/>
              <a:t>stesso sesso</a:t>
            </a:r>
            <a:r>
              <a:rPr lang="it-IT" sz="2000" dirty="0"/>
              <a:t>) </a:t>
            </a:r>
            <a:r>
              <a:rPr lang="it-IT" sz="2000" b="1" dirty="0"/>
              <a:t>rappresenta un «terzo sesso» biologicamente dimostrabile</a:t>
            </a:r>
            <a:r>
              <a:rPr lang="it-IT" sz="2000" b="1" dirty="0" smtClean="0"/>
              <a:t>?</a:t>
            </a:r>
            <a:r>
              <a:rPr lang="it-IT" sz="2000" dirty="0" smtClean="0"/>
              <a:t> Questa </a:t>
            </a:r>
            <a:r>
              <a:rPr lang="it-IT" sz="2000" dirty="0"/>
              <a:t>è una domanda interessante, perché </a:t>
            </a:r>
            <a:r>
              <a:rPr lang="it-IT" sz="2000" b="1" dirty="0"/>
              <a:t>la </a:t>
            </a:r>
            <a:r>
              <a:rPr lang="it-IT" sz="2000" b="1" dirty="0" smtClean="0"/>
              <a:t>depatologizzazione a </a:t>
            </a:r>
            <a:r>
              <a:rPr lang="it-IT" sz="2000" b="1" dirty="0"/>
              <a:t>livello psichiatrico della omosessualità ha avuto un </a:t>
            </a:r>
            <a:r>
              <a:rPr lang="it-IT" sz="2000" b="1" dirty="0" smtClean="0"/>
              <a:t>itinerario graduale </a:t>
            </a:r>
            <a:r>
              <a:rPr lang="it-IT" sz="2000" b="1" dirty="0"/>
              <a:t>a partire dagli anni Settanta del secolo scorso in poi</a:t>
            </a:r>
            <a:r>
              <a:rPr lang="it-IT" sz="2000" b="1" dirty="0" smtClean="0"/>
              <a:t>, castrando </a:t>
            </a:r>
            <a:r>
              <a:rPr lang="it-IT" sz="2000" b="1" dirty="0"/>
              <a:t>completamente ogni discorso sulla SSA, </a:t>
            </a:r>
            <a:r>
              <a:rPr lang="it-IT" sz="2000" b="1" dirty="0" smtClean="0"/>
              <a:t>tabuizzando il </a:t>
            </a:r>
            <a:r>
              <a:rPr lang="it-IT" sz="2000" b="1" dirty="0"/>
              <a:t>discorso sulla valutazione empirica e scientifica delle cause </a:t>
            </a:r>
            <a:r>
              <a:rPr lang="it-IT" sz="2000" b="1" dirty="0" smtClean="0"/>
              <a:t>della attrazione </a:t>
            </a:r>
            <a:r>
              <a:rPr lang="it-IT" sz="2000" b="1" dirty="0"/>
              <a:t>per le persone dello stesso sesso e bollandolo </a:t>
            </a:r>
            <a:r>
              <a:rPr lang="it-IT" sz="2000" b="1" dirty="0" smtClean="0"/>
              <a:t>come «</a:t>
            </a:r>
            <a:r>
              <a:rPr lang="it-IT" sz="2000" b="1" dirty="0"/>
              <a:t>omofobico</a:t>
            </a:r>
            <a:r>
              <a:rPr lang="it-IT" sz="2000" b="1" dirty="0" smtClean="0"/>
              <a:t>».</a:t>
            </a:r>
            <a:r>
              <a:rPr lang="it-IT" sz="2000" dirty="0" smtClean="0"/>
              <a:t> </a:t>
            </a:r>
            <a:r>
              <a:rPr lang="it-IT" sz="2000" b="1" dirty="0" smtClean="0"/>
              <a:t>Una </a:t>
            </a:r>
            <a:r>
              <a:rPr lang="it-IT" sz="2000" b="1" dirty="0"/>
              <a:t>recente ricerca ha riassunto dati presenti in letteratura </a:t>
            </a:r>
            <a:r>
              <a:rPr lang="it-IT" sz="2000" b="1" dirty="0" smtClean="0"/>
              <a:t>concludendo che </a:t>
            </a:r>
            <a:r>
              <a:rPr lang="it-IT" sz="2000" b="1" dirty="0"/>
              <a:t>non abbiamo evidenze di tipo genetico </a:t>
            </a:r>
            <a:r>
              <a:rPr lang="it-IT" sz="2000" b="1" dirty="0" smtClean="0"/>
              <a:t>ormonale che </a:t>
            </a:r>
            <a:r>
              <a:rPr lang="it-IT" sz="2000" b="1" dirty="0"/>
              <a:t>ci confermino un innatismo genetico rispetto </a:t>
            </a:r>
            <a:r>
              <a:rPr lang="it-IT" sz="2000" b="1" dirty="0" smtClean="0"/>
              <a:t>all’omosessualità </a:t>
            </a:r>
            <a:r>
              <a:rPr lang="it-IT" sz="2000" dirty="0" smtClean="0"/>
              <a:t>e </a:t>
            </a:r>
            <a:r>
              <a:rPr lang="it-IT" sz="2000" dirty="0"/>
              <a:t>ipotizzando una spiegazione indimostrabile scientificamente</a:t>
            </a:r>
            <a:r>
              <a:rPr lang="it-IT" sz="2000" dirty="0" smtClean="0"/>
              <a:t>, la </a:t>
            </a:r>
            <a:r>
              <a:rPr lang="it-IT" sz="2000" dirty="0"/>
              <a:t>possibile «influenza epigenetica», cioè l’influenza di </a:t>
            </a:r>
            <a:r>
              <a:rPr lang="it-IT" sz="2000" dirty="0" smtClean="0"/>
              <a:t>frammentini mitocondriali </a:t>
            </a:r>
            <a:r>
              <a:rPr lang="it-IT" sz="2000" dirty="0"/>
              <a:t>di materiale genetico di derivazione materna</a:t>
            </a:r>
            <a:r>
              <a:rPr lang="it-IT" sz="2000" dirty="0" smtClean="0"/>
              <a:t>, (</a:t>
            </a:r>
            <a:r>
              <a:rPr lang="it-IT" sz="2000" dirty="0"/>
              <a:t>che non appartengono al patrimonio genetico «maggiore») </a:t>
            </a:r>
            <a:r>
              <a:rPr lang="it-IT" sz="2000" dirty="0" smtClean="0"/>
              <a:t>in grado </a:t>
            </a:r>
            <a:r>
              <a:rPr lang="it-IT" sz="2000" dirty="0"/>
              <a:t>di indirizzare la preferenza sessuale</a:t>
            </a:r>
            <a:r>
              <a:rPr lang="it-IT" sz="2000" dirty="0" smtClean="0"/>
              <a:t>. </a:t>
            </a:r>
            <a:endParaRPr lang="it-IT" sz="2000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BB766-9B37-4C5E-8379-70C5D48C20F0}" type="datetime1">
              <a:rPr lang="it-IT" smtClean="0"/>
              <a:t>20/10/2014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84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67544" y="47667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Due dati di fatto</a:t>
            </a:r>
            <a:endParaRPr lang="it-IT" sz="2400" b="1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124744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- Nei </a:t>
            </a:r>
            <a:r>
              <a:rPr lang="it-IT" dirty="0"/>
              <a:t>gemelli identici non si ritrova</a:t>
            </a:r>
            <a:r>
              <a:rPr lang="it-IT" dirty="0" smtClean="0"/>
              <a:t>, se </a:t>
            </a:r>
            <a:r>
              <a:rPr lang="it-IT" dirty="0"/>
              <a:t>non in una percentuale modesta, l’attesa </a:t>
            </a:r>
            <a:r>
              <a:rPr lang="it-IT" dirty="0" smtClean="0"/>
              <a:t>   concordanza </a:t>
            </a:r>
            <a:r>
              <a:rPr lang="it-IT" dirty="0" smtClean="0"/>
              <a:t>dell’orientamento sessuale </a:t>
            </a:r>
            <a:r>
              <a:rPr lang="it-IT" dirty="0"/>
              <a:t>(e questa situazione rende impossibile </a:t>
            </a:r>
            <a:r>
              <a:rPr lang="it-IT" dirty="0" smtClean="0"/>
              <a:t>appoggiare l’ipotesi </a:t>
            </a:r>
            <a:r>
              <a:rPr lang="it-IT" dirty="0"/>
              <a:t>dell’innatismo biologico), e l’epigenetica è </a:t>
            </a:r>
            <a:r>
              <a:rPr lang="it-IT" dirty="0" smtClean="0"/>
              <a:t>un dato </a:t>
            </a:r>
            <a:r>
              <a:rPr lang="it-IT" dirty="0"/>
              <a:t>geneticamente fragile e indimostrabile per spiegare la </a:t>
            </a:r>
            <a:r>
              <a:rPr lang="it-IT" dirty="0" smtClean="0"/>
              <a:t>determinazione di </a:t>
            </a:r>
            <a:r>
              <a:rPr lang="it-IT" dirty="0"/>
              <a:t>una caratteristica come l’«orientamento sessuale</a:t>
            </a:r>
            <a:r>
              <a:rPr lang="it-IT" dirty="0" smtClean="0"/>
              <a:t>». </a:t>
            </a:r>
          </a:p>
          <a:p>
            <a:pPr algn="just"/>
            <a:endParaRPr lang="it-IT" dirty="0"/>
          </a:p>
          <a:p>
            <a:pPr marL="285750" indent="-285750" algn="just">
              <a:buFontTx/>
              <a:buChar char="-"/>
            </a:pPr>
            <a:r>
              <a:rPr lang="it-IT" b="1" dirty="0" smtClean="0"/>
              <a:t>Non </a:t>
            </a:r>
            <a:r>
              <a:rPr lang="it-IT" b="1" dirty="0"/>
              <a:t>abbiamo alcuna persona biologicamente riconoscibile </a:t>
            </a:r>
            <a:r>
              <a:rPr lang="it-IT" b="1" dirty="0" smtClean="0"/>
              <a:t>come «</a:t>
            </a:r>
            <a:r>
              <a:rPr lang="it-IT" b="1" dirty="0"/>
              <a:t>affetta» da attrazione verso lo stesso sesso</a:t>
            </a:r>
            <a:r>
              <a:rPr lang="it-IT" dirty="0"/>
              <a:t>, mentre abbiamo </a:t>
            </a:r>
            <a:r>
              <a:rPr lang="it-IT" dirty="0" smtClean="0"/>
              <a:t>una mole </a:t>
            </a:r>
            <a:r>
              <a:rPr lang="it-IT" dirty="0"/>
              <a:t>davvero importante di dati di tipo «ambientale», che ci </a:t>
            </a:r>
            <a:r>
              <a:rPr lang="it-IT" dirty="0" smtClean="0"/>
              <a:t>illustrano l’importanza </a:t>
            </a:r>
            <a:r>
              <a:rPr lang="it-IT" dirty="0"/>
              <a:t>di una costellazione di fattori relazionali</a:t>
            </a:r>
            <a:r>
              <a:rPr lang="it-IT" dirty="0" smtClean="0"/>
              <a:t>. </a:t>
            </a:r>
            <a:endParaRPr lang="it-IT" dirty="0" smtClean="0"/>
          </a:p>
          <a:p>
            <a:pPr algn="just"/>
            <a:endParaRPr lang="it-IT" dirty="0" smtClean="0"/>
          </a:p>
          <a:p>
            <a:pPr marL="285750" indent="-285750" algn="just">
              <a:buFontTx/>
              <a:buChar char="-"/>
            </a:pPr>
            <a:r>
              <a:rPr lang="it-IT" b="1" dirty="0" smtClean="0"/>
              <a:t>Non </a:t>
            </a:r>
            <a:r>
              <a:rPr lang="it-IT" b="1" dirty="0"/>
              <a:t>esiste un algoritmo, per cui verifichiamo che se accade </a:t>
            </a:r>
            <a:r>
              <a:rPr lang="it-IT" b="1" dirty="0" smtClean="0"/>
              <a:t>un certo </a:t>
            </a:r>
            <a:r>
              <a:rPr lang="it-IT" b="1" dirty="0"/>
              <a:t>fenomeno avremo una persona che sperimenterà </a:t>
            </a:r>
            <a:r>
              <a:rPr lang="it-IT" b="1" dirty="0" smtClean="0"/>
              <a:t>l’attrazione </a:t>
            </a:r>
            <a:r>
              <a:rPr lang="it-IT" b="1" dirty="0"/>
              <a:t>per persone dello stesso sesso</a:t>
            </a:r>
            <a:r>
              <a:rPr lang="it-IT" dirty="0"/>
              <a:t>; esistono però </a:t>
            </a:r>
            <a:r>
              <a:rPr lang="it-IT" dirty="0" smtClean="0"/>
              <a:t>costellazioni di </a:t>
            </a:r>
            <a:r>
              <a:rPr lang="it-IT" dirty="0"/>
              <a:t>modalità di relazione, nella storia personale di chi </a:t>
            </a:r>
            <a:r>
              <a:rPr lang="it-IT" dirty="0" smtClean="0"/>
              <a:t>sperimenta SSA</a:t>
            </a:r>
            <a:r>
              <a:rPr lang="it-IT" dirty="0"/>
              <a:t>, che tendono a </a:t>
            </a:r>
            <a:r>
              <a:rPr lang="it-IT" dirty="0" smtClean="0"/>
              <a:t>ripetersi: l’influenza </a:t>
            </a:r>
            <a:r>
              <a:rPr lang="it-IT" dirty="0"/>
              <a:t>di una madre dominante, di un </a:t>
            </a:r>
            <a:r>
              <a:rPr lang="it-IT" dirty="0" smtClean="0"/>
              <a:t>padre «</a:t>
            </a:r>
            <a:r>
              <a:rPr lang="it-IT" dirty="0"/>
              <a:t>poco accessibile», la frequenza di abusi sessuali.</a:t>
            </a: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88944-576A-4BCB-98D1-39DCBBDFEF04}" type="datetime1">
              <a:rPr lang="it-IT" smtClean="0"/>
              <a:t>20/10/2014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16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31640" y="476672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accent1">
                    <a:lumMod val="75000"/>
                  </a:schemeClr>
                </a:solidFill>
              </a:rPr>
              <a:t>La </a:t>
            </a:r>
            <a:r>
              <a:rPr lang="it-IT" sz="3600" b="1" dirty="0" err="1">
                <a:solidFill>
                  <a:schemeClr val="accent1">
                    <a:lumMod val="75000"/>
                  </a:schemeClr>
                </a:solidFill>
              </a:rPr>
              <a:t>sessuazione</a:t>
            </a:r>
            <a:r>
              <a:rPr lang="it-IT" sz="3600" b="1" dirty="0">
                <a:solidFill>
                  <a:schemeClr val="accent1">
                    <a:lumMod val="75000"/>
                  </a:schemeClr>
                </a:solidFill>
              </a:rPr>
              <a:t> psichica</a:t>
            </a:r>
            <a:endParaRPr lang="it-IT" sz="3600" b="1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340768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«</a:t>
            </a:r>
            <a:r>
              <a:rPr lang="it-IT" b="1" dirty="0" smtClean="0"/>
              <a:t>La </a:t>
            </a:r>
            <a:r>
              <a:rPr lang="it-IT" b="1" dirty="0"/>
              <a:t>vita psichica emana come estensione, interiorizzazione </a:t>
            </a:r>
            <a:r>
              <a:rPr lang="it-IT" b="1" dirty="0" smtClean="0"/>
              <a:t>e integrazione </a:t>
            </a:r>
            <a:r>
              <a:rPr lang="it-IT" b="1" dirty="0"/>
              <a:t>della corporeità nella vita psichica</a:t>
            </a:r>
            <a:r>
              <a:rPr lang="it-IT" dirty="0"/>
              <a:t>» come </a:t>
            </a:r>
            <a:r>
              <a:rPr lang="it-IT" dirty="0" smtClean="0"/>
              <a:t>sottolineato dallo </a:t>
            </a:r>
            <a:r>
              <a:rPr lang="it-IT" dirty="0"/>
              <a:t>psicanalista Tony Anatrella (</a:t>
            </a:r>
            <a:r>
              <a:rPr lang="it-IT" i="1" dirty="0"/>
              <a:t>La teoria del gender e le </a:t>
            </a:r>
            <a:r>
              <a:rPr lang="it-IT" i="1" dirty="0" smtClean="0"/>
              <a:t>origini della </a:t>
            </a:r>
            <a:r>
              <a:rPr lang="it-IT" i="1" dirty="0"/>
              <a:t>omosessualità</a:t>
            </a:r>
            <a:r>
              <a:rPr lang="it-IT" dirty="0"/>
              <a:t>, San Paolo, Milano 2012). Paroloni per </a:t>
            </a:r>
            <a:r>
              <a:rPr lang="it-IT" dirty="0" smtClean="0"/>
              <a:t>esplicitare che </a:t>
            </a:r>
            <a:r>
              <a:rPr lang="it-IT" dirty="0"/>
              <a:t>non c’era bisogno probabilmente di Freud per </a:t>
            </a:r>
            <a:r>
              <a:rPr lang="it-IT" dirty="0" smtClean="0"/>
              <a:t>riconoscere l’importanza </a:t>
            </a:r>
            <a:r>
              <a:rPr lang="it-IT" dirty="0"/>
              <a:t>di avere e di scoprire di avere una bocca, piuttosto </a:t>
            </a:r>
            <a:r>
              <a:rPr lang="it-IT" dirty="0" smtClean="0"/>
              <a:t>che un </a:t>
            </a:r>
            <a:r>
              <a:rPr lang="it-IT" dirty="0"/>
              <a:t>ano, o un organo sporgente chiamato pene, piuttosto invece </a:t>
            </a:r>
            <a:r>
              <a:rPr lang="it-IT" dirty="0" smtClean="0"/>
              <a:t>che una </a:t>
            </a:r>
            <a:r>
              <a:rPr lang="it-IT" dirty="0"/>
              <a:t>fessura chiamata vagina nella costruzione dell’identità sessuata</a:t>
            </a:r>
            <a:r>
              <a:rPr lang="it-IT" dirty="0" smtClean="0"/>
              <a:t>. Cavità </a:t>
            </a:r>
            <a:r>
              <a:rPr lang="it-IT" dirty="0"/>
              <a:t>e protuberanze non possono che segnare l’identità, la </a:t>
            </a:r>
            <a:r>
              <a:rPr lang="it-IT" dirty="0" smtClean="0"/>
              <a:t>percezione che </a:t>
            </a:r>
            <a:r>
              <a:rPr lang="it-IT" dirty="0"/>
              <a:t>ho di me stesso, inteso come «io nel corpo</a:t>
            </a:r>
            <a:r>
              <a:rPr lang="it-IT" dirty="0" smtClean="0"/>
              <a:t>». </a:t>
            </a:r>
          </a:p>
          <a:p>
            <a:pPr algn="just"/>
            <a:r>
              <a:rPr lang="it-IT" b="1" dirty="0" smtClean="0"/>
              <a:t>Qual </a:t>
            </a:r>
            <a:r>
              <a:rPr lang="it-IT" b="1" dirty="0"/>
              <a:t>è il problema psicanalitico</a:t>
            </a:r>
            <a:r>
              <a:rPr lang="it-IT" b="1" dirty="0" smtClean="0"/>
              <a:t>? </a:t>
            </a:r>
            <a:r>
              <a:rPr lang="it-IT" dirty="0" smtClean="0"/>
              <a:t>Quello </a:t>
            </a:r>
            <a:r>
              <a:rPr lang="it-IT" dirty="0"/>
              <a:t>di estremizzare il sesso, inteso come «</a:t>
            </a:r>
            <a:r>
              <a:rPr lang="it-IT" dirty="0" smtClean="0"/>
              <a:t>pulsione erotica</a:t>
            </a:r>
            <a:r>
              <a:rPr lang="it-IT" dirty="0"/>
              <a:t>», come se quello fosse l’unico «motore» della persona. </a:t>
            </a:r>
            <a:r>
              <a:rPr lang="it-IT" b="1" dirty="0" smtClean="0"/>
              <a:t>Il motore </a:t>
            </a:r>
            <a:r>
              <a:rPr lang="it-IT" b="1" dirty="0"/>
              <a:t>della persona non è il sesso in quanto tale, ma è </a:t>
            </a:r>
            <a:r>
              <a:rPr lang="it-IT" b="1" dirty="0" smtClean="0"/>
              <a:t>innegabile l’importanza </a:t>
            </a:r>
            <a:r>
              <a:rPr lang="it-IT" b="1" dirty="0"/>
              <a:t>della scoperta della propria identità sessuata</a:t>
            </a:r>
            <a:r>
              <a:rPr lang="it-IT" b="1" dirty="0" smtClean="0"/>
              <a:t>, scoprire </a:t>
            </a:r>
            <a:r>
              <a:rPr lang="it-IT" b="1" dirty="0"/>
              <a:t>di essere come noi siamo.</a:t>
            </a:r>
            <a:r>
              <a:rPr lang="it-IT" dirty="0"/>
              <a:t> </a:t>
            </a:r>
            <a:endParaRPr lang="it-IT" dirty="0" smtClean="0"/>
          </a:p>
          <a:p>
            <a:pPr algn="just"/>
            <a:r>
              <a:rPr lang="it-IT" dirty="0" smtClean="0"/>
              <a:t>Cioè </a:t>
            </a:r>
            <a:r>
              <a:rPr lang="it-IT" dirty="0"/>
              <a:t>è imprescindibile </a:t>
            </a:r>
            <a:r>
              <a:rPr lang="it-IT" dirty="0" smtClean="0"/>
              <a:t>rendersi conto </a:t>
            </a:r>
            <a:r>
              <a:rPr lang="it-IT" dirty="0"/>
              <a:t>che vi è contemporaneamente sia la dimensione del «</a:t>
            </a:r>
            <a:r>
              <a:rPr lang="it-IT" dirty="0" smtClean="0"/>
              <a:t>dono ricevuto</a:t>
            </a:r>
            <a:r>
              <a:rPr lang="it-IT" dirty="0"/>
              <a:t>» che quella di «compito affidato», perché </a:t>
            </a:r>
            <a:r>
              <a:rPr lang="it-IT" dirty="0" smtClean="0"/>
              <a:t>naturalmente per </a:t>
            </a:r>
            <a:r>
              <a:rPr lang="it-IT" dirty="0"/>
              <a:t>abbracciare la propria identità con gioia, anche nelle sue </a:t>
            </a:r>
            <a:r>
              <a:rPr lang="it-IT" dirty="0" smtClean="0"/>
              <a:t>evidenze e </a:t>
            </a:r>
            <a:r>
              <a:rPr lang="it-IT" dirty="0"/>
              <a:t>limiti fisici, corporei, entra in gioco la nostra libertà</a:t>
            </a:r>
            <a:r>
              <a:rPr lang="it-IT" dirty="0" smtClean="0"/>
              <a:t>. </a:t>
            </a:r>
            <a:endParaRPr lang="it-IT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1ACF-321E-4D8B-94EE-D90B123E2CCD}" type="datetime1">
              <a:rPr lang="it-IT" smtClean="0"/>
              <a:t>20/10/2014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84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31640" y="476672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</a:rPr>
              <a:t>Il comportamento sessuale</a:t>
            </a:r>
            <a:endParaRPr lang="it-IT" sz="3600" b="1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340768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/>
              <a:t>A che </a:t>
            </a:r>
            <a:r>
              <a:rPr lang="it-IT" b="1" dirty="0"/>
              <a:t>c</a:t>
            </a:r>
            <a:r>
              <a:rPr lang="it-IT" b="1" dirty="0" smtClean="0"/>
              <a:t>osa è legato il comportamento sessuale? </a:t>
            </a:r>
          </a:p>
          <a:p>
            <a:pPr algn="just"/>
            <a:r>
              <a:rPr lang="it-IT" dirty="0" smtClean="0"/>
              <a:t>Alla </a:t>
            </a:r>
            <a:r>
              <a:rPr lang="it-IT" dirty="0"/>
              <a:t>decisione</a:t>
            </a:r>
            <a:r>
              <a:rPr lang="it-IT" dirty="0" smtClean="0"/>
              <a:t>, personale</a:t>
            </a:r>
            <a:r>
              <a:rPr lang="it-IT" dirty="0"/>
              <a:t>, di che cosa fare rispetto alla pulsione </a:t>
            </a:r>
            <a:r>
              <a:rPr lang="it-IT" dirty="0" smtClean="0"/>
              <a:t>sessuale che </a:t>
            </a:r>
            <a:r>
              <a:rPr lang="it-IT" dirty="0"/>
              <a:t>uno sente nascere in sé. A un certo punto della vita, </a:t>
            </a:r>
            <a:r>
              <a:rPr lang="it-IT" dirty="0" smtClean="0"/>
              <a:t>dall’intersezione di </a:t>
            </a:r>
            <a:r>
              <a:rPr lang="it-IT" dirty="0"/>
              <a:t>tutti questi elementi (assetto biologico, psichismo</a:t>
            </a:r>
            <a:r>
              <a:rPr lang="it-IT" dirty="0" smtClean="0"/>
              <a:t>, influenze </a:t>
            </a:r>
            <a:r>
              <a:rPr lang="it-IT" dirty="0"/>
              <a:t>culturali) si genera un desiderio. </a:t>
            </a:r>
            <a:endParaRPr lang="it-IT" dirty="0" smtClean="0"/>
          </a:p>
          <a:p>
            <a:pPr algn="just"/>
            <a:endParaRPr lang="it-IT" b="1" dirty="0"/>
          </a:p>
          <a:p>
            <a:pPr algn="just"/>
            <a:r>
              <a:rPr lang="it-IT" b="1" dirty="0" smtClean="0"/>
              <a:t>Come </a:t>
            </a:r>
            <a:r>
              <a:rPr lang="it-IT" b="1" dirty="0"/>
              <a:t>si orienta </a:t>
            </a:r>
            <a:r>
              <a:rPr lang="it-IT" b="1" dirty="0" smtClean="0"/>
              <a:t>il desiderio </a:t>
            </a:r>
            <a:r>
              <a:rPr lang="it-IT" b="1" dirty="0"/>
              <a:t>nell’essere umano?</a:t>
            </a:r>
            <a:r>
              <a:rPr lang="it-IT" dirty="0"/>
              <a:t> </a:t>
            </a:r>
            <a:endParaRPr lang="it-IT" dirty="0" smtClean="0"/>
          </a:p>
          <a:p>
            <a:pPr algn="just"/>
            <a:r>
              <a:rPr lang="it-IT" dirty="0" smtClean="0"/>
              <a:t>Non </a:t>
            </a:r>
            <a:r>
              <a:rPr lang="it-IT" dirty="0"/>
              <a:t>è istintivo, è pulsionale, </a:t>
            </a:r>
            <a:r>
              <a:rPr lang="it-IT" dirty="0" smtClean="0"/>
              <a:t>tant’è che </a:t>
            </a:r>
            <a:r>
              <a:rPr lang="it-IT" dirty="0"/>
              <a:t>gli esseri umani possono «fare l’amore» a prescindere </a:t>
            </a:r>
            <a:r>
              <a:rPr lang="it-IT" dirty="0" smtClean="0"/>
              <a:t>dalla fecondità </a:t>
            </a:r>
            <a:r>
              <a:rPr lang="it-IT" dirty="0"/>
              <a:t>della femmina; possono fare i cosiddetti giochi erotici</a:t>
            </a:r>
            <a:r>
              <a:rPr lang="it-IT" dirty="0" smtClean="0"/>
              <a:t>, possono </a:t>
            </a:r>
            <a:r>
              <a:rPr lang="it-IT" dirty="0"/>
              <a:t>far «ginnastica ansiolitica» dall’ombelico in giù, </a:t>
            </a:r>
            <a:r>
              <a:rPr lang="it-IT" dirty="0" smtClean="0"/>
              <a:t>possono vendersi</a:t>
            </a:r>
            <a:r>
              <a:rPr lang="it-IT" dirty="0"/>
              <a:t>, possono fare un sacco di cose che gli animali non fanno</a:t>
            </a:r>
            <a:r>
              <a:rPr lang="it-IT" dirty="0" smtClean="0"/>
              <a:t>, essendo </a:t>
            </a:r>
            <a:r>
              <a:rPr lang="it-IT" dirty="0"/>
              <a:t>in quanto animali legati al comportamento </a:t>
            </a:r>
            <a:r>
              <a:rPr lang="it-IT" dirty="0" smtClean="0"/>
              <a:t>istintuale primariamente </a:t>
            </a:r>
            <a:r>
              <a:rPr lang="it-IT" dirty="0"/>
              <a:t>deputato alla propagazione della specie</a:t>
            </a:r>
            <a:r>
              <a:rPr lang="it-IT" dirty="0" smtClean="0"/>
              <a:t>. Occorre </a:t>
            </a:r>
            <a:r>
              <a:rPr lang="it-IT" dirty="0"/>
              <a:t>fare attenzione al fatto che </a:t>
            </a:r>
            <a:r>
              <a:rPr lang="it-IT" b="1" dirty="0"/>
              <a:t>pulsione e </a:t>
            </a:r>
            <a:r>
              <a:rPr lang="it-IT" b="1" dirty="0" smtClean="0"/>
              <a:t>comportamento non </a:t>
            </a:r>
            <a:r>
              <a:rPr lang="it-IT" b="1" dirty="0"/>
              <a:t>equivalgono</a:t>
            </a:r>
            <a:r>
              <a:rPr lang="it-IT" dirty="0"/>
              <a:t>, perché, a fronte di qualsiasi pulsione</a:t>
            </a:r>
            <a:r>
              <a:rPr lang="it-IT" dirty="0" smtClean="0"/>
              <a:t>, l’essere </a:t>
            </a:r>
            <a:r>
              <a:rPr lang="it-IT" dirty="0"/>
              <a:t>umano può scegliere cosa fare o non fare. </a:t>
            </a:r>
            <a:endParaRPr lang="it-IT" dirty="0" smtClean="0"/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Questa </a:t>
            </a:r>
            <a:r>
              <a:rPr lang="it-IT" b="1" dirty="0">
                <a:solidFill>
                  <a:srgbClr val="FF0000"/>
                </a:solidFill>
              </a:rPr>
              <a:t>è una </a:t>
            </a:r>
            <a:r>
              <a:rPr lang="it-IT" b="1" dirty="0" smtClean="0">
                <a:solidFill>
                  <a:srgbClr val="FF0000"/>
                </a:solidFill>
              </a:rPr>
              <a:t>caratteristica tipicamente </a:t>
            </a:r>
            <a:r>
              <a:rPr lang="it-IT" b="1" dirty="0">
                <a:solidFill>
                  <a:srgbClr val="FF0000"/>
                </a:solidFill>
              </a:rPr>
              <a:t>umana; emerge l’importanza delle </a:t>
            </a:r>
            <a:r>
              <a:rPr lang="it-IT" b="1" dirty="0" smtClean="0">
                <a:solidFill>
                  <a:srgbClr val="FF0000"/>
                </a:solidFill>
              </a:rPr>
              <a:t>scelte valoriali </a:t>
            </a:r>
            <a:r>
              <a:rPr lang="it-IT" b="1" dirty="0">
                <a:solidFill>
                  <a:srgbClr val="FF0000"/>
                </a:solidFill>
              </a:rPr>
              <a:t>e quindi dell’etica e l’etica non è mai neutra</a:t>
            </a:r>
            <a:r>
              <a:rPr lang="it-IT" b="1" dirty="0" smtClean="0">
                <a:solidFill>
                  <a:srgbClr val="FF0000"/>
                </a:solidFill>
              </a:rPr>
              <a:t>.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E8D4-2B49-428B-A9E7-D297C3054EA3}" type="datetime1">
              <a:rPr lang="it-IT" smtClean="0"/>
              <a:t>20/10/2014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917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67544" y="47667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Il gender: intrusione di una visone ideologica </a:t>
            </a: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nella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scienza</a:t>
            </a:r>
            <a:endParaRPr lang="it-IT" sz="2400" b="1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268760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A questo punto affrontiamo il gender, avventura sintetizzabile </a:t>
            </a:r>
            <a:r>
              <a:rPr lang="it-IT" dirty="0" smtClean="0"/>
              <a:t>in questo </a:t>
            </a:r>
            <a:r>
              <a:rPr lang="it-IT" dirty="0"/>
              <a:t>senso come </a:t>
            </a:r>
            <a:r>
              <a:rPr lang="it-IT" b="1" dirty="0"/>
              <a:t>l’intrusione di una particolare visione </a:t>
            </a:r>
            <a:r>
              <a:rPr lang="it-IT" b="1" dirty="0" smtClean="0"/>
              <a:t>politica e </a:t>
            </a:r>
            <a:r>
              <a:rPr lang="it-IT" b="1" dirty="0"/>
              <a:t>filosofica nella scienza e nella legge, a gamba tesa</a:t>
            </a:r>
            <a:r>
              <a:rPr lang="it-IT" b="1" dirty="0" smtClean="0"/>
              <a:t>. </a:t>
            </a:r>
            <a:endParaRPr lang="it-IT" dirty="0" smtClean="0"/>
          </a:p>
          <a:p>
            <a:pPr algn="just"/>
            <a:r>
              <a:rPr lang="it-IT" b="1" dirty="0" smtClean="0"/>
              <a:t>Cosa </a:t>
            </a:r>
            <a:r>
              <a:rPr lang="it-IT" b="1" dirty="0"/>
              <a:t>ci dice il gender? </a:t>
            </a:r>
            <a:r>
              <a:rPr lang="it-IT" dirty="0" smtClean="0"/>
              <a:t>La «gendercrazia» in rappresentanza di una minoranza e attraverso meccanismi legislativi veicolati da una neolingua disancorata dalla realtà, annuncia e vuole imporre la </a:t>
            </a:r>
            <a:r>
              <a:rPr lang="it-IT" dirty="0"/>
              <a:t>dissoluzione del concetto </a:t>
            </a:r>
            <a:r>
              <a:rPr lang="it-IT" dirty="0" smtClean="0"/>
              <a:t>di fisiologia </a:t>
            </a:r>
            <a:r>
              <a:rPr lang="it-IT" dirty="0"/>
              <a:t>e di norma, pretende che questa non esista, </a:t>
            </a:r>
            <a:r>
              <a:rPr lang="it-IT" b="1" dirty="0"/>
              <a:t>rifiuta </a:t>
            </a:r>
            <a:r>
              <a:rPr lang="it-IT" b="1" dirty="0" smtClean="0"/>
              <a:t>il sistema </a:t>
            </a:r>
            <a:r>
              <a:rPr lang="it-IT" b="1" dirty="0"/>
              <a:t>binario che distingue il fisiologico dal patologico, </a:t>
            </a:r>
            <a:r>
              <a:rPr lang="it-IT" b="1" dirty="0" smtClean="0"/>
              <a:t>nega che </a:t>
            </a:r>
            <a:r>
              <a:rPr lang="it-IT" b="1" dirty="0"/>
              <a:t>esista una patologia piuttosto che una devianza, intesa </a:t>
            </a:r>
            <a:r>
              <a:rPr lang="it-IT" b="1" dirty="0" smtClean="0"/>
              <a:t>non in </a:t>
            </a:r>
            <a:r>
              <a:rPr lang="it-IT" b="1" dirty="0"/>
              <a:t>senso moralistico, piuttosto come l’allontanarsi da un </a:t>
            </a:r>
            <a:r>
              <a:rPr lang="it-IT" b="1" dirty="0" smtClean="0"/>
              <a:t>cammino (</a:t>
            </a:r>
            <a:r>
              <a:rPr lang="it-IT" b="1" dirty="0"/>
              <a:t>lo sviluppo fisiologico) in cui riconosciamo un’armonia, </a:t>
            </a:r>
            <a:r>
              <a:rPr lang="it-IT" b="1" dirty="0" smtClean="0"/>
              <a:t>un senso</a:t>
            </a:r>
            <a:r>
              <a:rPr lang="it-IT" b="1" dirty="0"/>
              <a:t>, un fine</a:t>
            </a:r>
            <a:r>
              <a:rPr lang="it-IT" b="1" dirty="0" smtClean="0"/>
              <a:t>.</a:t>
            </a:r>
            <a:r>
              <a:rPr lang="it-IT" dirty="0" smtClean="0"/>
              <a:t> Il </a:t>
            </a:r>
            <a:r>
              <a:rPr lang="it-IT" dirty="0"/>
              <a:t>gender pretende una rivoluzione basata sulla </a:t>
            </a:r>
            <a:r>
              <a:rPr lang="it-IT" b="1" dirty="0" smtClean="0"/>
              <a:t>decostruzione culturale</a:t>
            </a:r>
            <a:r>
              <a:rPr lang="it-IT" dirty="0"/>
              <a:t>, cioè afferma che </a:t>
            </a:r>
            <a:r>
              <a:rPr lang="it-IT" b="1" dirty="0"/>
              <a:t>tutto è cultura</a:t>
            </a:r>
            <a:r>
              <a:rPr lang="it-IT" dirty="0"/>
              <a:t>, </a:t>
            </a:r>
            <a:r>
              <a:rPr lang="it-IT" b="1" dirty="0"/>
              <a:t>tutto può essere </a:t>
            </a:r>
            <a:r>
              <a:rPr lang="it-IT" b="1" dirty="0" smtClean="0"/>
              <a:t>manipolato e </a:t>
            </a:r>
            <a:r>
              <a:rPr lang="it-IT" b="1" dirty="0"/>
              <a:t>qualsiasi scelta è possibile a prescindere dal </a:t>
            </a:r>
            <a:r>
              <a:rPr lang="it-IT" b="1" dirty="0" smtClean="0"/>
              <a:t>biologico per </a:t>
            </a:r>
            <a:r>
              <a:rPr lang="it-IT" b="1" dirty="0"/>
              <a:t>l’individuo umano.</a:t>
            </a:r>
            <a:r>
              <a:rPr lang="it-IT" dirty="0"/>
              <a:t> </a:t>
            </a:r>
            <a:r>
              <a:rPr lang="it-IT" dirty="0" smtClean="0"/>
              <a:t>Il </a:t>
            </a:r>
            <a:r>
              <a:rPr lang="it-IT" dirty="0"/>
              <a:t>gender</a:t>
            </a:r>
            <a:r>
              <a:rPr lang="it-IT" dirty="0" smtClean="0"/>
              <a:t>, radicalmente</a:t>
            </a:r>
            <a:r>
              <a:rPr lang="it-IT" dirty="0"/>
              <a:t>, </a:t>
            </a:r>
            <a:r>
              <a:rPr lang="it-IT" b="1" dirty="0"/>
              <a:t>afferma il primato del desiderio, non specifica </a:t>
            </a:r>
            <a:r>
              <a:rPr lang="it-IT" b="1" dirty="0" smtClean="0"/>
              <a:t>di quale </a:t>
            </a:r>
            <a:r>
              <a:rPr lang="it-IT" b="1" dirty="0"/>
              <a:t>desiderio, anzi sostiene qualsiasi desiderio e in </a:t>
            </a:r>
            <a:r>
              <a:rPr lang="it-IT" b="1" dirty="0" smtClean="0"/>
              <a:t>particolare pretende </a:t>
            </a:r>
            <a:r>
              <a:rPr lang="it-IT" b="1" dirty="0"/>
              <a:t>di fare del desiderio dell’essere umano, inteso </a:t>
            </a:r>
            <a:r>
              <a:rPr lang="it-IT" b="1" dirty="0" smtClean="0"/>
              <a:t>come «</a:t>
            </a:r>
            <a:r>
              <a:rPr lang="it-IT" b="1" dirty="0"/>
              <a:t>macchina desiderante», un diritto a prescindere dall’analisi </a:t>
            </a:r>
            <a:r>
              <a:rPr lang="it-IT" b="1" dirty="0" smtClean="0"/>
              <a:t>del suo </a:t>
            </a:r>
            <a:r>
              <a:rPr lang="it-IT" b="1" dirty="0"/>
              <a:t>contenuto e delle sue conseguenze.</a:t>
            </a: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2E56C-7EF6-419A-9C9E-39A414CCF9A4}" type="datetime1">
              <a:rPr lang="it-IT" smtClean="0"/>
              <a:t>20/10/2014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84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67544" y="47667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Il </a:t>
            </a: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gender propugna il primato del desiderio</a:t>
            </a:r>
            <a:endParaRPr lang="it-IT" sz="2400" b="1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4" name="Ovale 3"/>
          <p:cNvSpPr/>
          <p:nvPr/>
        </p:nvSpPr>
        <p:spPr>
          <a:xfrm>
            <a:off x="3329862" y="3416942"/>
            <a:ext cx="2556284" cy="24231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1"/>
                </a:solidFill>
              </a:rPr>
              <a:t>CUTURA:</a:t>
            </a:r>
          </a:p>
          <a:p>
            <a:r>
              <a:rPr lang="it-IT" dirty="0">
                <a:solidFill>
                  <a:schemeClr val="tx1"/>
                </a:solidFill>
              </a:rPr>
              <a:t>(relazioni, educazione)</a:t>
            </a:r>
          </a:p>
          <a:p>
            <a:r>
              <a:rPr lang="it-IT" dirty="0">
                <a:solidFill>
                  <a:schemeClr val="tx1"/>
                </a:solidFill>
              </a:rPr>
              <a:t>=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condizionamenti</a:t>
            </a:r>
            <a:endParaRPr lang="it-IT" dirty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decostruire!</a:t>
            </a:r>
          </a:p>
        </p:txBody>
      </p:sp>
      <p:sp>
        <p:nvSpPr>
          <p:cNvPr id="6" name="Ovale 5"/>
          <p:cNvSpPr/>
          <p:nvPr/>
        </p:nvSpPr>
        <p:spPr>
          <a:xfrm>
            <a:off x="1619672" y="1330082"/>
            <a:ext cx="2520280" cy="24409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1"/>
                </a:solidFill>
              </a:rPr>
              <a:t>PSICHE:</a:t>
            </a:r>
          </a:p>
          <a:p>
            <a:r>
              <a:rPr lang="it-IT" dirty="0">
                <a:solidFill>
                  <a:schemeClr val="tx1"/>
                </a:solidFill>
              </a:rPr>
              <a:t>(</a:t>
            </a:r>
            <a:r>
              <a:rPr lang="it-IT" dirty="0" err="1">
                <a:solidFill>
                  <a:schemeClr val="tx1"/>
                </a:solidFill>
              </a:rPr>
              <a:t>sessuazione</a:t>
            </a:r>
            <a:endParaRPr lang="it-IT" dirty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conscia ed inconscia):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ipertrofica </a:t>
            </a:r>
            <a:r>
              <a:rPr lang="it-IT" dirty="0">
                <a:solidFill>
                  <a:schemeClr val="tx1"/>
                </a:solidFill>
              </a:rPr>
              <a:t>ma</a:t>
            </a:r>
          </a:p>
          <a:p>
            <a:r>
              <a:rPr lang="it-IT" dirty="0">
                <a:solidFill>
                  <a:schemeClr val="tx1"/>
                </a:solidFill>
              </a:rPr>
              <a:t>totalmente</a:t>
            </a:r>
          </a:p>
          <a:p>
            <a:r>
              <a:rPr lang="it-IT" dirty="0">
                <a:solidFill>
                  <a:schemeClr val="tx1"/>
                </a:solidFill>
              </a:rPr>
              <a:t>irrazionale</a:t>
            </a:r>
          </a:p>
        </p:txBody>
      </p:sp>
      <p:sp>
        <p:nvSpPr>
          <p:cNvPr id="7" name="Ovale 6"/>
          <p:cNvSpPr/>
          <p:nvPr/>
        </p:nvSpPr>
        <p:spPr>
          <a:xfrm>
            <a:off x="5220072" y="1384088"/>
            <a:ext cx="2430270" cy="23329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>
                <a:solidFill>
                  <a:schemeClr val="tx1"/>
                </a:solidFill>
              </a:rPr>
              <a:t>BIOLOGIA:</a:t>
            </a:r>
          </a:p>
          <a:p>
            <a:r>
              <a:rPr lang="it-IT" dirty="0">
                <a:solidFill>
                  <a:schemeClr val="tx1"/>
                </a:solidFill>
              </a:rPr>
              <a:t>Genotipo</a:t>
            </a:r>
          </a:p>
          <a:p>
            <a:r>
              <a:rPr lang="it-IT" dirty="0">
                <a:solidFill>
                  <a:schemeClr val="tx1"/>
                </a:solidFill>
              </a:rPr>
              <a:t>Fenotipo?</a:t>
            </a:r>
          </a:p>
          <a:p>
            <a:r>
              <a:rPr lang="it-IT" dirty="0">
                <a:solidFill>
                  <a:schemeClr val="tx1"/>
                </a:solidFill>
              </a:rPr>
              <a:t>... a prescindere!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89766" y="5949280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/>
              <a:t>Il gender rigetta l’unitarietà </a:t>
            </a:r>
            <a:r>
              <a:rPr lang="it-IT" b="1" dirty="0" err="1"/>
              <a:t>bio</a:t>
            </a:r>
            <a:r>
              <a:rPr lang="it-IT" b="1" dirty="0"/>
              <a:t>-</a:t>
            </a:r>
            <a:r>
              <a:rPr lang="it-IT" b="1" dirty="0" err="1"/>
              <a:t>psico</a:t>
            </a:r>
            <a:r>
              <a:rPr lang="it-IT" b="1" dirty="0"/>
              <a:t>-culturale</a:t>
            </a:r>
            <a:r>
              <a:rPr lang="it-IT" b="1" dirty="0" smtClean="0"/>
              <a:t>, il </a:t>
            </a:r>
            <a:r>
              <a:rPr lang="it-IT" b="1" dirty="0"/>
              <a:t>sistema binario, la creazione di categorie ed entità </a:t>
            </a:r>
            <a:r>
              <a:rPr lang="it-IT" b="1" dirty="0" smtClean="0"/>
              <a:t>socialmente assegnate </a:t>
            </a:r>
            <a:r>
              <a:rPr lang="it-IT" b="1" dirty="0"/>
              <a:t>e la pregnanza del linguaggio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635896" y="105273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Desiderio=Diritto</a:t>
            </a:r>
            <a:endParaRPr lang="it-IT" b="1" dirty="0"/>
          </a:p>
        </p:txBody>
      </p:sp>
      <p:cxnSp>
        <p:nvCxnSpPr>
          <p:cNvPr id="11" name="Connettore 2 10"/>
          <p:cNvCxnSpPr/>
          <p:nvPr/>
        </p:nvCxnSpPr>
        <p:spPr>
          <a:xfrm>
            <a:off x="3635896" y="1422068"/>
            <a:ext cx="20882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H="1">
            <a:off x="755576" y="1330082"/>
            <a:ext cx="1008112" cy="45100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H="1" flipV="1">
            <a:off x="7524328" y="1422068"/>
            <a:ext cx="1008112" cy="43111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A1FE9-5C2F-4214-8576-A8ACA6D47B8D}" type="datetime1">
              <a:rPr lang="it-IT" smtClean="0"/>
              <a:t>20/10/2014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03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45447" y="23812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Processo di soggettivazione</a:t>
            </a:r>
            <a:endParaRPr lang="it-IT" sz="2400" b="1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67544" y="92251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22956" y="1107176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I</a:t>
            </a:r>
            <a:r>
              <a:rPr lang="it-IT" b="1" dirty="0" smtClean="0"/>
              <a:t>l </a:t>
            </a:r>
            <a:r>
              <a:rPr lang="it-IT" b="1" dirty="0"/>
              <a:t>gender </a:t>
            </a:r>
            <a:r>
              <a:rPr lang="it-IT" b="1" dirty="0" smtClean="0"/>
              <a:t>pretende che </a:t>
            </a:r>
            <a:r>
              <a:rPr lang="it-IT" b="1" dirty="0"/>
              <a:t>una parte specifica dell’individuo, la sua </a:t>
            </a:r>
            <a:r>
              <a:rPr lang="it-IT" b="1" dirty="0" err="1"/>
              <a:t>pulsionalità</a:t>
            </a:r>
            <a:r>
              <a:rPr lang="it-IT" b="1" dirty="0"/>
              <a:t>, </a:t>
            </a:r>
            <a:r>
              <a:rPr lang="it-IT" b="1" dirty="0" smtClean="0"/>
              <a:t>venga in </a:t>
            </a:r>
            <a:r>
              <a:rPr lang="it-IT" b="1" dirty="0"/>
              <a:t>qualche modo «autorizzata» in senso generale, senza che </a:t>
            </a:r>
            <a:r>
              <a:rPr lang="it-IT" b="1" dirty="0" smtClean="0"/>
              <a:t>vi sia </a:t>
            </a:r>
            <a:r>
              <a:rPr lang="it-IT" b="1" dirty="0"/>
              <a:t>una lettura razionale, ragionevole delle sue connessioni con </a:t>
            </a:r>
            <a:r>
              <a:rPr lang="it-IT" b="1" dirty="0" smtClean="0"/>
              <a:t>il biologico</a:t>
            </a:r>
            <a:r>
              <a:rPr lang="it-IT" b="1" dirty="0"/>
              <a:t>.</a:t>
            </a:r>
            <a:r>
              <a:rPr lang="it-IT" dirty="0"/>
              <a:t> È un nodo molto serio, che va affrontato</a:t>
            </a:r>
            <a:r>
              <a:rPr lang="it-IT" dirty="0" smtClean="0"/>
              <a:t>. Il </a:t>
            </a:r>
            <a:r>
              <a:rPr lang="it-IT" dirty="0"/>
              <a:t>gender molto sinteticamente </a:t>
            </a:r>
            <a:r>
              <a:rPr lang="it-IT" b="1" dirty="0"/>
              <a:t>rigetta l’unitarietà </a:t>
            </a:r>
            <a:r>
              <a:rPr lang="it-IT" b="1" dirty="0" err="1"/>
              <a:t>bio</a:t>
            </a:r>
            <a:r>
              <a:rPr lang="it-IT" b="1" dirty="0"/>
              <a:t>-</a:t>
            </a:r>
            <a:r>
              <a:rPr lang="it-IT" b="1" dirty="0" err="1"/>
              <a:t>psico</a:t>
            </a:r>
            <a:r>
              <a:rPr lang="it-IT" b="1" dirty="0"/>
              <a:t>-culturale</a:t>
            </a:r>
            <a:r>
              <a:rPr lang="it-IT" dirty="0" smtClean="0"/>
              <a:t>, questa </a:t>
            </a:r>
            <a:r>
              <a:rPr lang="it-IT" dirty="0"/>
              <a:t>integrazione che scientificamente vediamo </a:t>
            </a:r>
            <a:r>
              <a:rPr lang="it-IT" dirty="0" smtClean="0"/>
              <a:t>come fondativa </a:t>
            </a:r>
            <a:r>
              <a:rPr lang="it-IT" dirty="0"/>
              <a:t>pure nella sua estrema complessità. </a:t>
            </a:r>
            <a:endParaRPr lang="it-IT" dirty="0" smtClean="0"/>
          </a:p>
          <a:p>
            <a:pPr algn="just"/>
            <a:endParaRPr lang="it-IT" b="1" dirty="0" smtClean="0"/>
          </a:p>
          <a:p>
            <a:pPr algn="just"/>
            <a:r>
              <a:rPr lang="it-IT" b="1" dirty="0" smtClean="0"/>
              <a:t>Il </a:t>
            </a:r>
            <a:r>
              <a:rPr lang="it-IT" b="1" dirty="0"/>
              <a:t>linguaggio nel gender viene interpretato come una </a:t>
            </a:r>
            <a:r>
              <a:rPr lang="it-IT" b="1" dirty="0" smtClean="0"/>
              <a:t>etichetta violenta</a:t>
            </a:r>
            <a:r>
              <a:rPr lang="it-IT" b="1" dirty="0"/>
              <a:t>, una modalità arbitraria e oppressiva per nominare la </a:t>
            </a:r>
            <a:r>
              <a:rPr lang="it-IT" b="1" dirty="0" smtClean="0"/>
              <a:t>realtà con </a:t>
            </a:r>
            <a:r>
              <a:rPr lang="it-IT" b="1" dirty="0"/>
              <a:t>finalità di dominio e di subordinazione dell’altro, </a:t>
            </a:r>
            <a:r>
              <a:rPr lang="it-IT" b="1" dirty="0" smtClean="0"/>
              <a:t>inoltre si </a:t>
            </a:r>
            <a:r>
              <a:rPr lang="it-IT" b="1" dirty="0"/>
              <a:t>tratta di un linguaggio non agganciato alla realtà perché </a:t>
            </a:r>
            <a:r>
              <a:rPr lang="it-IT" b="1" dirty="0" smtClean="0"/>
              <a:t>il gender </a:t>
            </a:r>
            <a:r>
              <a:rPr lang="it-IT" b="1" dirty="0"/>
              <a:t>ritiene che la realtà non sia di per sé conoscibile.</a:t>
            </a:r>
            <a:r>
              <a:rPr lang="it-IT" dirty="0"/>
              <a:t> </a:t>
            </a:r>
            <a:endParaRPr lang="it-IT" dirty="0" smtClean="0"/>
          </a:p>
          <a:p>
            <a:pPr algn="just"/>
            <a:endParaRPr lang="it-IT" b="1" dirty="0"/>
          </a:p>
          <a:p>
            <a:pPr algn="just"/>
            <a:r>
              <a:rPr lang="it-IT" b="1" dirty="0" smtClean="0"/>
              <a:t>Questi </a:t>
            </a:r>
            <a:r>
              <a:rPr lang="it-IT" b="1" dirty="0"/>
              <a:t>tre cardini: no al biologico, </a:t>
            </a:r>
            <a:r>
              <a:rPr lang="it-IT" b="1" dirty="0" err="1"/>
              <a:t>pulsionalità</a:t>
            </a:r>
            <a:r>
              <a:rPr lang="it-IT" b="1" dirty="0"/>
              <a:t> come diritto, </a:t>
            </a:r>
            <a:r>
              <a:rPr lang="it-IT" b="1" dirty="0" smtClean="0"/>
              <a:t>negazione del </a:t>
            </a:r>
            <a:r>
              <a:rPr lang="it-IT" b="1" dirty="0"/>
              <a:t>linguaggio (o meglio della pregnanza del linguaggio</a:t>
            </a:r>
            <a:r>
              <a:rPr lang="it-IT" b="1" dirty="0" smtClean="0"/>
              <a:t>) rispetto </a:t>
            </a:r>
            <a:r>
              <a:rPr lang="it-IT" b="1" dirty="0"/>
              <a:t>alla realtà, </a:t>
            </a:r>
            <a:r>
              <a:rPr lang="it-IT" dirty="0"/>
              <a:t>sono i tre nodi fondativi che ci mettono </a:t>
            </a:r>
            <a:r>
              <a:rPr lang="it-IT" dirty="0" smtClean="0"/>
              <a:t>in difficoltà </a:t>
            </a:r>
            <a:r>
              <a:rPr lang="it-IT" dirty="0"/>
              <a:t>con il gender come teoria socialmente condivisibile e </a:t>
            </a:r>
            <a:r>
              <a:rPr lang="it-IT" dirty="0" smtClean="0"/>
              <a:t>ne svelano </a:t>
            </a:r>
            <a:r>
              <a:rPr lang="it-IT" dirty="0"/>
              <a:t>la natura ideologica</a:t>
            </a:r>
            <a:r>
              <a:rPr lang="it-IT" dirty="0" smtClean="0"/>
              <a:t>. 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16C4D-4538-42D5-9CAF-3D737455B08C}" type="datetime1">
              <a:rPr lang="it-IT" smtClean="0"/>
              <a:t>20/10/2014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723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67544" y="460845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Cosa afferma il Gender sulla sessualità?</a:t>
            </a:r>
            <a:endParaRPr lang="it-IT" sz="2400" b="1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67544" y="92251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7544" y="1107176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Cosa </a:t>
            </a:r>
            <a:r>
              <a:rPr lang="it-IT" dirty="0"/>
              <a:t>afferma in particolare il gender sulla sessualità? </a:t>
            </a:r>
            <a:endParaRPr lang="it-IT" dirty="0" smtClean="0"/>
          </a:p>
          <a:p>
            <a:pPr algn="just"/>
            <a:endParaRPr lang="it-IT" dirty="0" smtClean="0"/>
          </a:p>
          <a:p>
            <a:pPr marL="285750" indent="-285750" algn="just">
              <a:buFontTx/>
              <a:buChar char="-"/>
            </a:pPr>
            <a:r>
              <a:rPr lang="it-IT" b="1" dirty="0" smtClean="0"/>
              <a:t>Che l’identità sessuale </a:t>
            </a:r>
            <a:r>
              <a:rPr lang="it-IT" b="1" dirty="0"/>
              <a:t>è il risultato di sovrastrutture culturali e sociali </a:t>
            </a:r>
            <a:r>
              <a:rPr lang="it-IT" b="1" dirty="0" smtClean="0"/>
              <a:t>da abbattere.</a:t>
            </a:r>
          </a:p>
          <a:p>
            <a:pPr marL="285750" indent="-285750" algn="just">
              <a:buFontTx/>
              <a:buChar char="-"/>
            </a:pPr>
            <a:endParaRPr lang="it-IT" b="1" dirty="0" smtClean="0"/>
          </a:p>
          <a:p>
            <a:pPr marL="285750" indent="-285750" algn="just">
              <a:buFontTx/>
              <a:buChar char="-"/>
            </a:pPr>
            <a:r>
              <a:rPr lang="it-IT" b="1" dirty="0" smtClean="0"/>
              <a:t>Che </a:t>
            </a:r>
            <a:r>
              <a:rPr lang="it-IT" b="1" dirty="0"/>
              <a:t>la sessualità è da liberare in senso polimorfo a </a:t>
            </a:r>
            <a:r>
              <a:rPr lang="it-IT" b="1" dirty="0" smtClean="0"/>
              <a:t>seconda delle </a:t>
            </a:r>
            <a:r>
              <a:rPr lang="it-IT" b="1" dirty="0"/>
              <a:t>preferenze soggettive. </a:t>
            </a:r>
            <a:endParaRPr lang="it-IT" b="1" dirty="0" smtClean="0"/>
          </a:p>
          <a:p>
            <a:pPr marL="285750" indent="-285750" algn="just">
              <a:buFontTx/>
              <a:buChar char="-"/>
            </a:pPr>
            <a:endParaRPr lang="it-IT" b="1" dirty="0" smtClean="0"/>
          </a:p>
          <a:p>
            <a:pPr algn="just"/>
            <a:r>
              <a:rPr lang="it-IT" dirty="0" smtClean="0"/>
              <a:t>Alcune </a:t>
            </a:r>
            <a:r>
              <a:rPr lang="it-IT" dirty="0"/>
              <a:t>espressioni ci </a:t>
            </a:r>
            <a:r>
              <a:rPr lang="it-IT" dirty="0" smtClean="0"/>
              <a:t>aiutano a </a:t>
            </a:r>
            <a:r>
              <a:rPr lang="it-IT" dirty="0"/>
              <a:t>capire meglio: </a:t>
            </a:r>
            <a:r>
              <a:rPr lang="it-IT" b="1" dirty="0"/>
              <a:t>«i corpi non hanno senso al di fuori dei </a:t>
            </a:r>
            <a:r>
              <a:rPr lang="it-IT" b="1" dirty="0" smtClean="0"/>
              <a:t>discorsi che </a:t>
            </a:r>
            <a:r>
              <a:rPr lang="it-IT" b="1" dirty="0"/>
              <a:t>ne definiscono il sesso;</a:t>
            </a:r>
            <a:r>
              <a:rPr lang="it-IT" dirty="0"/>
              <a:t> </a:t>
            </a:r>
            <a:r>
              <a:rPr lang="it-IT" b="1" dirty="0"/>
              <a:t>i corpi, i loro processi, le loro parti </a:t>
            </a:r>
            <a:r>
              <a:rPr lang="it-IT" b="1" dirty="0" smtClean="0"/>
              <a:t>non hanno </a:t>
            </a:r>
            <a:r>
              <a:rPr lang="it-IT" b="1" dirty="0"/>
              <a:t>alcun senso al di fuori dei modelli culturali e sociali </a:t>
            </a:r>
            <a:r>
              <a:rPr lang="it-IT" b="1" dirty="0" smtClean="0"/>
              <a:t>che permettono </a:t>
            </a:r>
            <a:r>
              <a:rPr lang="it-IT" b="1" dirty="0"/>
              <a:t>di interpretarli»</a:t>
            </a:r>
            <a:r>
              <a:rPr lang="it-IT" dirty="0"/>
              <a:t> (H. Moore</a:t>
            </a:r>
            <a:r>
              <a:rPr lang="it-IT" dirty="0" smtClean="0"/>
              <a:t>). La </a:t>
            </a:r>
            <a:r>
              <a:rPr lang="it-IT" dirty="0"/>
              <a:t>sessualità per il gender non è espressione dell’identità </a:t>
            </a:r>
            <a:r>
              <a:rPr lang="it-IT" dirty="0" smtClean="0"/>
              <a:t>anche biologica</a:t>
            </a:r>
            <a:r>
              <a:rPr lang="it-IT" dirty="0"/>
              <a:t>, ma a prescindere da questa, </a:t>
            </a:r>
            <a:r>
              <a:rPr lang="it-IT" dirty="0" smtClean="0"/>
              <a:t>la sessualità è </a:t>
            </a:r>
            <a:r>
              <a:rPr lang="it-IT" dirty="0" smtClean="0"/>
              <a:t>come desiderio </a:t>
            </a:r>
            <a:r>
              <a:rPr lang="it-IT" dirty="0"/>
              <a:t>fluido, modificabile, indicibile, (è molto </a:t>
            </a:r>
            <a:r>
              <a:rPr lang="it-IT" dirty="0" smtClean="0"/>
              <a:t>importante questa </a:t>
            </a:r>
            <a:r>
              <a:rPr lang="it-IT" dirty="0"/>
              <a:t>sottolineatura, non bisogna appoggiare il biologismo, </a:t>
            </a:r>
            <a:r>
              <a:rPr lang="it-IT" dirty="0" smtClean="0"/>
              <a:t>ma ricordare </a:t>
            </a:r>
            <a:r>
              <a:rPr lang="it-IT" dirty="0"/>
              <a:t>che l’identità è anche biologica). </a:t>
            </a:r>
            <a:endParaRPr lang="it-IT" dirty="0" smtClean="0"/>
          </a:p>
          <a:p>
            <a:pPr algn="just"/>
            <a:endParaRPr lang="it-IT" dirty="0"/>
          </a:p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Per </a:t>
            </a:r>
            <a:r>
              <a:rPr lang="it-IT" sz="2000" b="1" dirty="0">
                <a:solidFill>
                  <a:srgbClr val="FF0000"/>
                </a:solidFill>
              </a:rPr>
              <a:t>il gender io sono</a:t>
            </a:r>
            <a:r>
              <a:rPr lang="it-IT" sz="2000" b="1" dirty="0" smtClean="0">
                <a:solidFill>
                  <a:srgbClr val="FF0000"/>
                </a:solidFill>
              </a:rPr>
              <a:t>, faccio</a:t>
            </a:r>
            <a:r>
              <a:rPr lang="it-IT" sz="2000" b="1" dirty="0">
                <a:solidFill>
                  <a:srgbClr val="FF0000"/>
                </a:solidFill>
              </a:rPr>
              <a:t>, ciò che sento o penso di essere o di fare.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0E1A-DF13-42EE-86CA-AA23201FC0B6}" type="datetime1">
              <a:rPr lang="it-IT" smtClean="0"/>
              <a:t>20/10/2014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44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78549" y="846955"/>
            <a:ext cx="79928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PRIMA: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it-IT" sz="2400" dirty="0" smtClean="0"/>
              <a:t>l’identità </a:t>
            </a:r>
            <a:r>
              <a:rPr lang="it-IT" sz="2400" dirty="0"/>
              <a:t>di genere era </a:t>
            </a:r>
            <a:r>
              <a:rPr lang="it-IT" sz="2400" dirty="0" smtClean="0"/>
              <a:t>intesa come </a:t>
            </a:r>
            <a:r>
              <a:rPr lang="it-IT" sz="2400" dirty="0"/>
              <a:t>integrazione ordinata di tutti gli aspetti che la compongono: </a:t>
            </a:r>
            <a:endParaRPr lang="it-IT" sz="2400" dirty="0" smtClean="0"/>
          </a:p>
          <a:p>
            <a:pPr marL="342900" indent="-342900" algn="just">
              <a:buFontTx/>
              <a:buChar char="-"/>
            </a:pPr>
            <a:r>
              <a:rPr lang="it-IT" sz="2400" b="1" dirty="0" smtClean="0"/>
              <a:t>genetici</a:t>
            </a:r>
            <a:r>
              <a:rPr lang="it-IT" sz="2400" b="1" dirty="0" smtClean="0"/>
              <a:t>, gonadici </a:t>
            </a:r>
            <a:r>
              <a:rPr lang="it-IT" sz="2400" dirty="0"/>
              <a:t>(presenza di testicoli o di ovaie</a:t>
            </a:r>
            <a:r>
              <a:rPr lang="it-IT" sz="2400" dirty="0" smtClean="0"/>
              <a:t>)  </a:t>
            </a:r>
          </a:p>
          <a:p>
            <a:pPr marL="342900" indent="-342900" algn="just">
              <a:buFontTx/>
              <a:buChar char="-"/>
            </a:pPr>
            <a:r>
              <a:rPr lang="it-IT" sz="2400" b="1" dirty="0" smtClean="0"/>
              <a:t>fenotipici</a:t>
            </a:r>
            <a:r>
              <a:rPr lang="it-IT" sz="2400" dirty="0" smtClean="0"/>
              <a:t> </a:t>
            </a:r>
            <a:r>
              <a:rPr lang="it-IT" sz="2400" dirty="0"/>
              <a:t>(forma del corpo</a:t>
            </a:r>
            <a:r>
              <a:rPr lang="it-IT" sz="2400" dirty="0" smtClean="0"/>
              <a:t>), </a:t>
            </a:r>
            <a:endParaRPr lang="it-IT" sz="2400" dirty="0" smtClean="0"/>
          </a:p>
          <a:p>
            <a:pPr marL="342900" indent="-342900" algn="just">
              <a:buFontTx/>
              <a:buChar char="-"/>
            </a:pPr>
            <a:r>
              <a:rPr lang="it-IT" sz="2400" b="1" dirty="0" smtClean="0"/>
              <a:t>psicologici</a:t>
            </a:r>
            <a:r>
              <a:rPr lang="it-IT" sz="2400" dirty="0" smtClean="0"/>
              <a:t> </a:t>
            </a:r>
            <a:r>
              <a:rPr lang="it-IT" sz="2400" dirty="0"/>
              <a:t>(psiche maschile e femminile), </a:t>
            </a:r>
            <a:endParaRPr lang="it-IT" sz="2400" dirty="0" smtClean="0"/>
          </a:p>
          <a:p>
            <a:pPr marL="342900" indent="-342900" algn="just">
              <a:buFontTx/>
              <a:buChar char="-"/>
            </a:pPr>
            <a:r>
              <a:rPr lang="it-IT" sz="2400" b="1" dirty="0" smtClean="0"/>
              <a:t>culturali </a:t>
            </a:r>
            <a:r>
              <a:rPr lang="it-IT" sz="2400" dirty="0"/>
              <a:t>(</a:t>
            </a:r>
            <a:r>
              <a:rPr lang="it-IT" sz="2400" dirty="0" smtClean="0"/>
              <a:t>educazione) </a:t>
            </a:r>
          </a:p>
          <a:p>
            <a:pPr marL="342900" indent="-342900" algn="just">
              <a:buFontTx/>
              <a:buChar char="-"/>
            </a:pPr>
            <a:r>
              <a:rPr lang="it-IT" sz="2400" b="1" dirty="0" smtClean="0"/>
              <a:t>sociali</a:t>
            </a:r>
            <a:r>
              <a:rPr lang="it-IT" sz="2400" dirty="0" smtClean="0"/>
              <a:t> </a:t>
            </a:r>
            <a:r>
              <a:rPr lang="it-IT" sz="2400" dirty="0" smtClean="0"/>
              <a:t>(</a:t>
            </a:r>
            <a:r>
              <a:rPr lang="it-IT" sz="2400" dirty="0"/>
              <a:t>ruoli</a:t>
            </a:r>
            <a:r>
              <a:rPr lang="it-IT" sz="2400" dirty="0" smtClean="0"/>
              <a:t>).</a:t>
            </a:r>
          </a:p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DAGLI </a:t>
            </a:r>
            <a:r>
              <a:rPr lang="it-IT" sz="2400" b="1" dirty="0" smtClean="0">
                <a:solidFill>
                  <a:srgbClr val="FF0000"/>
                </a:solidFill>
              </a:rPr>
              <a:t>ANNI 50 DEL SECOLO SCORSO: </a:t>
            </a:r>
          </a:p>
          <a:p>
            <a:pPr algn="just"/>
            <a:r>
              <a:rPr lang="it-IT" sz="2400" dirty="0" smtClean="0"/>
              <a:t>il </a:t>
            </a:r>
            <a:r>
              <a:rPr lang="it-IT" sz="2400" dirty="0"/>
              <a:t>termine </a:t>
            </a:r>
            <a:r>
              <a:rPr lang="it-IT" sz="2400" b="1" dirty="0"/>
              <a:t>«genere» </a:t>
            </a:r>
            <a:r>
              <a:rPr lang="it-IT" sz="2400" dirty="0"/>
              <a:t>non ha </a:t>
            </a:r>
            <a:r>
              <a:rPr lang="it-IT" sz="2400" dirty="0" smtClean="0"/>
              <a:t>più avuto </a:t>
            </a:r>
            <a:r>
              <a:rPr lang="it-IT" sz="2400" dirty="0"/>
              <a:t>l’equivalenza con la parola </a:t>
            </a:r>
            <a:r>
              <a:rPr lang="it-IT" sz="2400" b="1" dirty="0"/>
              <a:t>«sesso»</a:t>
            </a:r>
            <a:r>
              <a:rPr lang="it-IT" sz="2400" dirty="0"/>
              <a:t>, si è verificato uno </a:t>
            </a:r>
            <a:r>
              <a:rPr lang="it-IT" sz="2400" b="1" dirty="0"/>
              <a:t>slittamento </a:t>
            </a:r>
            <a:r>
              <a:rPr lang="it-IT" sz="2400" b="1" dirty="0" smtClean="0"/>
              <a:t>semantico </a:t>
            </a:r>
            <a:r>
              <a:rPr lang="it-IT" sz="2400" dirty="0" smtClean="0"/>
              <a:t>che </a:t>
            </a:r>
            <a:r>
              <a:rPr lang="it-IT" sz="2400" dirty="0"/>
              <a:t>è importante conoscere: sono comparsi i «generi </a:t>
            </a:r>
            <a:r>
              <a:rPr lang="it-IT" sz="2400" dirty="0" err="1"/>
              <a:t>Kinsey</a:t>
            </a:r>
            <a:r>
              <a:rPr lang="it-IT" sz="2400" dirty="0"/>
              <a:t>», i </a:t>
            </a:r>
            <a:r>
              <a:rPr lang="it-IT" sz="2400" dirty="0" smtClean="0"/>
              <a:t>generi GBLT </a:t>
            </a:r>
            <a:r>
              <a:rPr lang="it-IT" sz="2400" dirty="0"/>
              <a:t>(GBLT fa riferimento all’acronimo di Gay, Bisessuale, Lesbico</a:t>
            </a:r>
            <a:r>
              <a:rPr lang="it-IT" sz="2400" dirty="0" smtClean="0"/>
              <a:t>, Transessuale</a:t>
            </a:r>
            <a:r>
              <a:rPr lang="it-IT" sz="2400" dirty="0"/>
              <a:t>, descrizione dei comportamenti sessuali nei famosi </a:t>
            </a:r>
            <a:r>
              <a:rPr lang="it-IT" sz="2400" i="1" dirty="0" smtClean="0"/>
              <a:t>Rapporti </a:t>
            </a:r>
            <a:r>
              <a:rPr lang="it-IT" sz="2400" i="1" dirty="0" err="1" smtClean="0"/>
              <a:t>Kinsey</a:t>
            </a:r>
            <a:r>
              <a:rPr lang="it-IT" sz="2400" dirty="0" smtClean="0"/>
              <a:t>).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331640" y="179802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i="0" u="none" strike="noStrike" baseline="0" dirty="0" smtClean="0">
                <a:solidFill>
                  <a:schemeClr val="accent1">
                    <a:lumMod val="75000"/>
                  </a:schemeClr>
                </a:solidFill>
                <a:latin typeface="AlbertusMT"/>
              </a:rPr>
              <a:t>UN</a:t>
            </a:r>
            <a:r>
              <a:rPr lang="it-IT" sz="3600" b="1" i="0" u="none" strike="noStrike" dirty="0" smtClean="0">
                <a:solidFill>
                  <a:schemeClr val="accent1">
                    <a:lumMod val="75000"/>
                  </a:schemeClr>
                </a:solidFill>
                <a:latin typeface="AlbertusMT"/>
              </a:rPr>
              <a:t> PO’ DI STORIA</a:t>
            </a:r>
            <a:endParaRPr lang="it-IT" sz="3600" b="1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F3A0-6889-481B-999E-C95D3C5FB5EB}" type="datetime1">
              <a:rPr lang="it-IT" smtClean="0"/>
              <a:t>20/10/2014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011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67544" y="258487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La dicotomia corpo-psiche </a:t>
            </a: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nella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teoria del gender</a:t>
            </a:r>
            <a:endParaRPr lang="it-IT" sz="2400" b="1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668512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La teoria del gender affonda in una radice molto antica, </a:t>
            </a:r>
            <a:r>
              <a:rPr lang="it-IT" dirty="0" smtClean="0"/>
              <a:t>quella della </a:t>
            </a:r>
            <a:r>
              <a:rPr lang="it-IT" dirty="0"/>
              <a:t>dicotomia corpo-mente o comunque corpo-psiche, che </a:t>
            </a:r>
            <a:r>
              <a:rPr lang="it-IT" dirty="0" smtClean="0"/>
              <a:t>pretende uno </a:t>
            </a:r>
            <a:r>
              <a:rPr lang="it-IT" dirty="0"/>
              <a:t>sganciamento delle due </a:t>
            </a:r>
            <a:r>
              <a:rPr lang="it-IT" dirty="0" smtClean="0"/>
              <a:t>cose. </a:t>
            </a:r>
            <a:r>
              <a:rPr lang="it-IT" dirty="0" smtClean="0"/>
              <a:t>Incide </a:t>
            </a:r>
            <a:r>
              <a:rPr lang="it-IT" dirty="0"/>
              <a:t>nella teoria gender una lettura di </a:t>
            </a:r>
            <a:r>
              <a:rPr lang="it-IT" dirty="0" err="1"/>
              <a:t>Marcuse</a:t>
            </a:r>
            <a:r>
              <a:rPr lang="it-IT" dirty="0"/>
              <a:t> (</a:t>
            </a:r>
            <a:r>
              <a:rPr lang="it-IT" i="1" dirty="0"/>
              <a:t>Eros e </a:t>
            </a:r>
            <a:r>
              <a:rPr lang="it-IT" i="1" dirty="0" smtClean="0"/>
              <a:t>Civiltà </a:t>
            </a:r>
            <a:r>
              <a:rPr lang="it-IT" dirty="0" smtClean="0"/>
              <a:t>per </a:t>
            </a:r>
            <a:r>
              <a:rPr lang="it-IT" dirty="0"/>
              <a:t>esempio) in cui </a:t>
            </a:r>
            <a:r>
              <a:rPr lang="it-IT" b="1" dirty="0"/>
              <a:t>la differenza sessuale è intesa come </a:t>
            </a:r>
            <a:r>
              <a:rPr lang="it-IT" b="1" dirty="0" smtClean="0"/>
              <a:t>disuguaglianza da </a:t>
            </a:r>
            <a:r>
              <a:rPr lang="it-IT" b="1" dirty="0"/>
              <a:t>abbattere</a:t>
            </a:r>
            <a:r>
              <a:rPr lang="it-IT" dirty="0"/>
              <a:t>: il concetto di lotta di classe </a:t>
            </a:r>
            <a:r>
              <a:rPr lang="it-IT" dirty="0" smtClean="0"/>
              <a:t>trasposto </a:t>
            </a:r>
            <a:r>
              <a:rPr lang="it-IT" dirty="0"/>
              <a:t>su questa differenza maschio-femmina, </a:t>
            </a:r>
            <a:r>
              <a:rPr lang="it-IT" dirty="0" smtClean="0"/>
              <a:t>non è vista come una </a:t>
            </a:r>
            <a:r>
              <a:rPr lang="it-IT" dirty="0"/>
              <a:t>differenza da accogliere, ma </a:t>
            </a:r>
            <a:r>
              <a:rPr lang="it-IT" dirty="0" smtClean="0"/>
              <a:t>viene interpretata </a:t>
            </a:r>
            <a:r>
              <a:rPr lang="it-IT" dirty="0"/>
              <a:t>come una disuguaglianza da abbattere: </a:t>
            </a:r>
            <a:r>
              <a:rPr lang="it-IT" b="1" dirty="0"/>
              <a:t>eliminiamo </a:t>
            </a:r>
            <a:r>
              <a:rPr lang="it-IT" b="1" dirty="0" smtClean="0"/>
              <a:t>la differenza </a:t>
            </a:r>
            <a:r>
              <a:rPr lang="it-IT" b="1" dirty="0"/>
              <a:t>così smetteremo di combattere</a:t>
            </a:r>
            <a:r>
              <a:rPr lang="it-IT" b="1" dirty="0" smtClean="0"/>
              <a:t>!</a:t>
            </a:r>
            <a:r>
              <a:rPr lang="it-IT" dirty="0" smtClean="0"/>
              <a:t> </a:t>
            </a:r>
            <a:r>
              <a:rPr lang="it-IT" b="1" dirty="0" smtClean="0"/>
              <a:t>Influiscono </a:t>
            </a:r>
            <a:r>
              <a:rPr lang="it-IT" b="1" dirty="0"/>
              <a:t>enormemente sul gender il femminismo radicale</a:t>
            </a:r>
            <a:r>
              <a:rPr lang="it-IT" b="1" dirty="0" smtClean="0"/>
              <a:t>, e </a:t>
            </a:r>
            <a:r>
              <a:rPr lang="it-IT" b="1" dirty="0"/>
              <a:t>l’</a:t>
            </a:r>
            <a:r>
              <a:rPr lang="it-IT" b="1" dirty="0" err="1"/>
              <a:t>omosessualismo</a:t>
            </a:r>
            <a:r>
              <a:rPr lang="it-IT" b="1" dirty="0"/>
              <a:t> filosofico</a:t>
            </a:r>
            <a:r>
              <a:rPr lang="it-IT" b="1" dirty="0" smtClean="0"/>
              <a:t>, militante </a:t>
            </a:r>
            <a:r>
              <a:rPr lang="it-IT" b="1" dirty="0"/>
              <a:t>e che ha «studiato» la teoria del linguaggio. </a:t>
            </a:r>
            <a:r>
              <a:rPr lang="it-IT" dirty="0" smtClean="0"/>
              <a:t>Un inciso</a:t>
            </a:r>
            <a:r>
              <a:rPr lang="it-IT" dirty="0"/>
              <a:t>: è importante notare che </a:t>
            </a:r>
            <a:r>
              <a:rPr lang="it-IT" b="1" dirty="0"/>
              <a:t>moltissimi degli autori del </a:t>
            </a:r>
            <a:r>
              <a:rPr lang="it-IT" b="1" dirty="0" smtClean="0"/>
              <a:t>gender sono </a:t>
            </a:r>
            <a:r>
              <a:rPr lang="it-IT" b="1" dirty="0"/>
              <a:t>essi stessi di orientamento omosessuale, </a:t>
            </a:r>
            <a:r>
              <a:rPr lang="it-IT" dirty="0"/>
              <a:t>perché persone </a:t>
            </a:r>
            <a:r>
              <a:rPr lang="it-IT" dirty="0" smtClean="0"/>
              <a:t>in armonia </a:t>
            </a:r>
            <a:r>
              <a:rPr lang="it-IT" dirty="0"/>
              <a:t>con gli assi portanti che abbiamo detto prima (il biologico</a:t>
            </a:r>
            <a:r>
              <a:rPr lang="it-IT" dirty="0" smtClean="0"/>
              <a:t>, il </a:t>
            </a:r>
            <a:r>
              <a:rPr lang="it-IT" dirty="0"/>
              <a:t>culturale, il relazionale) direbbero forse cose meno «strane</a:t>
            </a:r>
            <a:r>
              <a:rPr lang="it-IT" dirty="0" smtClean="0"/>
              <a:t>» rispetto </a:t>
            </a:r>
            <a:r>
              <a:rPr lang="it-IT" dirty="0"/>
              <a:t>a una realtà che non è da loro percepibile come «norma</a:t>
            </a:r>
            <a:r>
              <a:rPr lang="it-IT" dirty="0" smtClean="0"/>
              <a:t>» perché </a:t>
            </a:r>
            <a:r>
              <a:rPr lang="it-IT" dirty="0"/>
              <a:t>osservata da una posizione adattativa differente</a:t>
            </a:r>
            <a:r>
              <a:rPr lang="it-IT" dirty="0" smtClean="0"/>
              <a:t>. Michel </a:t>
            </a:r>
            <a:r>
              <a:rPr lang="it-IT" dirty="0"/>
              <a:t>Foucault, studioso omosessualista, filosofo, ha detto: «</a:t>
            </a:r>
            <a:r>
              <a:rPr lang="it-IT" b="1" dirty="0" smtClean="0"/>
              <a:t>La nozione </a:t>
            </a:r>
            <a:r>
              <a:rPr lang="it-IT" b="1" dirty="0"/>
              <a:t>di sesso non esiste prima di una sua </a:t>
            </a:r>
            <a:r>
              <a:rPr lang="it-IT" b="1" dirty="0" smtClean="0"/>
              <a:t>determinazione all’interno </a:t>
            </a:r>
            <a:r>
              <a:rPr lang="it-IT" b="1" dirty="0"/>
              <a:t>di un discorso in cui vengono specificate le sue </a:t>
            </a:r>
            <a:r>
              <a:rPr lang="it-IT" b="1" dirty="0" smtClean="0"/>
              <a:t>costellazioni di </a:t>
            </a:r>
            <a:r>
              <a:rPr lang="it-IT" b="1" dirty="0"/>
              <a:t>significato</a:t>
            </a:r>
            <a:r>
              <a:rPr lang="it-IT" dirty="0" smtClean="0"/>
              <a:t>». È </a:t>
            </a:r>
            <a:r>
              <a:rPr lang="it-IT" dirty="0"/>
              <a:t>un discorso complesso da un punto di vista filosofico, </a:t>
            </a:r>
            <a:r>
              <a:rPr lang="it-IT" dirty="0" smtClean="0"/>
              <a:t>è </a:t>
            </a:r>
            <a:r>
              <a:rPr lang="it-IT" dirty="0"/>
              <a:t>negato il fatto che il linguaggio sia </a:t>
            </a:r>
            <a:r>
              <a:rPr lang="it-IT" dirty="0" smtClean="0"/>
              <a:t>ancorato al </a:t>
            </a:r>
            <a:r>
              <a:rPr lang="it-IT" dirty="0"/>
              <a:t>reale. Ma se le parole possono dire qualunque cosa, a </a:t>
            </a:r>
            <a:r>
              <a:rPr lang="it-IT" dirty="0" smtClean="0"/>
              <a:t>prescindere dall’ancoraggio </a:t>
            </a:r>
            <a:r>
              <a:rPr lang="it-IT" dirty="0"/>
              <a:t>alla realtà a cui sono riferite, a quel punto </a:t>
            </a:r>
            <a:r>
              <a:rPr lang="it-IT" dirty="0" smtClean="0"/>
              <a:t>è aperta </a:t>
            </a:r>
            <a:r>
              <a:rPr lang="it-IT" dirty="0"/>
              <a:t>la strada alla incomunicabilità totale.</a:t>
            </a: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B66F-03CF-4541-A869-48B923B52A8C}" type="datetime1">
              <a:rPr lang="it-IT" smtClean="0"/>
              <a:t>20/10/2014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84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31640" y="476672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I nemici della ideologia di genere</a:t>
            </a:r>
            <a:endParaRPr lang="it-IT" sz="2400" b="1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39552" y="1124744"/>
            <a:ext cx="820891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/>
              <a:t>Curiosamente</a:t>
            </a:r>
            <a:r>
              <a:rPr lang="it-IT" sz="2000" dirty="0"/>
              <a:t>, in questa «liberalizzazione per tutti» vengono </a:t>
            </a:r>
            <a:r>
              <a:rPr lang="it-IT" sz="2000" dirty="0" smtClean="0"/>
              <a:t>identificati dei nemici: </a:t>
            </a:r>
            <a:r>
              <a:rPr lang="it-IT" sz="2000" dirty="0"/>
              <a:t>Chi sono? </a:t>
            </a:r>
            <a:endParaRPr lang="it-IT" sz="2000" dirty="0" smtClean="0"/>
          </a:p>
          <a:p>
            <a:pPr marL="342900" indent="-342900" algn="just">
              <a:buFontTx/>
              <a:buChar char="-"/>
            </a:pPr>
            <a:r>
              <a:rPr lang="it-IT" sz="2000" b="1" dirty="0" smtClean="0"/>
              <a:t>Il </a:t>
            </a:r>
            <a:r>
              <a:rPr lang="it-IT" sz="2000" b="1" dirty="0"/>
              <a:t>cristianesimo e la Chiesa </a:t>
            </a:r>
            <a:r>
              <a:rPr lang="it-IT" sz="2000" b="1" dirty="0" smtClean="0"/>
              <a:t>Cattolica </a:t>
            </a:r>
            <a:r>
              <a:rPr lang="it-IT" sz="2000" dirty="0" smtClean="0"/>
              <a:t>in </a:t>
            </a:r>
            <a:r>
              <a:rPr lang="it-IT" sz="2000" dirty="0"/>
              <a:t>particolare, definita patriarcale, androcentrica, affetta da </a:t>
            </a:r>
            <a:r>
              <a:rPr lang="it-IT" sz="2000" dirty="0" smtClean="0"/>
              <a:t>paradigma eterocentrico</a:t>
            </a:r>
            <a:r>
              <a:rPr lang="it-IT" sz="2000" dirty="0"/>
              <a:t>, sessista e sessuofobica; </a:t>
            </a:r>
            <a:endParaRPr lang="it-IT" sz="2000" dirty="0" smtClean="0"/>
          </a:p>
          <a:p>
            <a:pPr algn="just"/>
            <a:endParaRPr lang="it-IT" sz="2000" dirty="0" smtClean="0"/>
          </a:p>
          <a:p>
            <a:pPr marL="342900" indent="-342900" algn="just">
              <a:buFontTx/>
              <a:buChar char="-"/>
            </a:pPr>
            <a:r>
              <a:rPr lang="it-IT" sz="2000" b="1" dirty="0" smtClean="0"/>
              <a:t>la </a:t>
            </a:r>
            <a:r>
              <a:rPr lang="it-IT" sz="2000" b="1" dirty="0"/>
              <a:t>psicanalisi classica</a:t>
            </a:r>
            <a:r>
              <a:rPr lang="it-IT" sz="2000" dirty="0" smtClean="0"/>
              <a:t>, perché </a:t>
            </a:r>
            <a:r>
              <a:rPr lang="it-IT" sz="2000" dirty="0"/>
              <a:t>prevede un processo di </a:t>
            </a:r>
            <a:r>
              <a:rPr lang="it-IT" sz="2000" dirty="0" err="1"/>
              <a:t>sessuazione</a:t>
            </a:r>
            <a:r>
              <a:rPr lang="it-IT" sz="2000" dirty="0"/>
              <a:t> psichica (la fase orale</a:t>
            </a:r>
            <a:r>
              <a:rPr lang="it-IT" sz="2000" dirty="0" smtClean="0"/>
              <a:t>, la </a:t>
            </a:r>
            <a:r>
              <a:rPr lang="it-IT" sz="2000" dirty="0"/>
              <a:t>fase anale, la fase genitale, il complesso di Edipo … via tutto</a:t>
            </a:r>
            <a:r>
              <a:rPr lang="it-IT" sz="2000" dirty="0" smtClean="0"/>
              <a:t>!);</a:t>
            </a:r>
          </a:p>
          <a:p>
            <a:pPr algn="just"/>
            <a:endParaRPr lang="it-IT" sz="2000" dirty="0" smtClean="0"/>
          </a:p>
          <a:p>
            <a:pPr marL="342900" indent="-342900" algn="just">
              <a:buFontTx/>
              <a:buChar char="-"/>
            </a:pPr>
            <a:r>
              <a:rPr lang="it-IT" sz="2000" b="1" dirty="0" smtClean="0"/>
              <a:t>Perché </a:t>
            </a:r>
            <a:r>
              <a:rPr lang="it-IT" sz="2000" b="1" dirty="0"/>
              <a:t>la </a:t>
            </a:r>
            <a:r>
              <a:rPr lang="it-IT" sz="2000" b="1" dirty="0" err="1"/>
              <a:t>sessuazione</a:t>
            </a:r>
            <a:r>
              <a:rPr lang="it-IT" sz="2000" dirty="0"/>
              <a:t>, l’itinerario a tappe (che prevede un </a:t>
            </a:r>
            <a:r>
              <a:rPr lang="it-IT" sz="2000" dirty="0" smtClean="0"/>
              <a:t>punto di </a:t>
            </a:r>
            <a:r>
              <a:rPr lang="it-IT" sz="2000" dirty="0"/>
              <a:t>partenza e una meta da maschio a uomo, da femmina a donna</a:t>
            </a:r>
            <a:r>
              <a:rPr lang="it-IT" sz="2000" dirty="0" smtClean="0"/>
              <a:t>), per </a:t>
            </a:r>
            <a:r>
              <a:rPr lang="it-IT" sz="2000" dirty="0"/>
              <a:t>fiorire a una identità adulta si oppone al concetto che </a:t>
            </a:r>
            <a:r>
              <a:rPr lang="it-IT" sz="2000" dirty="0" smtClean="0"/>
              <a:t>ognuno può </a:t>
            </a:r>
            <a:r>
              <a:rPr lang="it-IT" sz="2000" dirty="0"/>
              <a:t>essere quello che vuole a prescindere dal biologico. </a:t>
            </a:r>
            <a:endParaRPr lang="it-IT" sz="2000" dirty="0" smtClean="0"/>
          </a:p>
          <a:p>
            <a:pPr algn="just"/>
            <a:endParaRPr lang="it-IT" sz="2000" dirty="0"/>
          </a:p>
          <a:p>
            <a:pPr algn="ctr"/>
            <a:r>
              <a:rPr lang="it-IT" sz="2000" dirty="0" smtClean="0">
                <a:solidFill>
                  <a:srgbClr val="FF0000"/>
                </a:solidFill>
              </a:rPr>
              <a:t>L’aggancio tra </a:t>
            </a:r>
            <a:r>
              <a:rPr lang="it-IT" sz="2000" dirty="0">
                <a:solidFill>
                  <a:srgbClr val="FF0000"/>
                </a:solidFill>
              </a:rPr>
              <a:t>la corporeità e lo psichismo viene tagliato, </a:t>
            </a:r>
            <a:r>
              <a:rPr lang="it-IT" sz="2000" dirty="0" smtClean="0">
                <a:solidFill>
                  <a:srgbClr val="FF0000"/>
                </a:solidFill>
              </a:rPr>
              <a:t>censurato</a:t>
            </a:r>
            <a:endParaRPr lang="it-IT" sz="2000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CDD1C-7CC3-43C4-9753-0DBDA679786B}" type="datetime1">
              <a:rPr lang="it-IT" smtClean="0"/>
              <a:t>20/10/2014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84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31640" y="476672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La pregnanza del linguaggio</a:t>
            </a:r>
            <a:endParaRPr lang="it-IT" sz="2400" b="1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40463" y="1196752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/>
              <a:t>È </a:t>
            </a:r>
            <a:r>
              <a:rPr lang="it-IT" sz="2400" b="1" dirty="0"/>
              <a:t>il concetto dello strutturalismo «positivo» </a:t>
            </a:r>
            <a:r>
              <a:rPr lang="it-IT" sz="2400" dirty="0"/>
              <a:t>a essere messo </a:t>
            </a:r>
            <a:r>
              <a:rPr lang="it-IT" sz="2400" dirty="0" smtClean="0"/>
              <a:t>in discussione</a:t>
            </a:r>
            <a:r>
              <a:rPr lang="it-IT" sz="2400" dirty="0"/>
              <a:t>, </a:t>
            </a:r>
            <a:r>
              <a:rPr lang="it-IT" sz="2400" dirty="0" smtClean="0"/>
              <a:t>non si vuole riconoscere </a:t>
            </a:r>
            <a:r>
              <a:rPr lang="it-IT" sz="2400" dirty="0"/>
              <a:t>che ci sono </a:t>
            </a:r>
            <a:r>
              <a:rPr lang="it-IT" sz="2400" dirty="0" smtClean="0"/>
              <a:t>strutture del </a:t>
            </a:r>
            <a:r>
              <a:rPr lang="it-IT" sz="2400" dirty="0"/>
              <a:t>linguaggio che aderiscono a regole, la grammatica stessa, </a:t>
            </a:r>
            <a:r>
              <a:rPr lang="it-IT" sz="2400" dirty="0" smtClean="0"/>
              <a:t>che sono </a:t>
            </a:r>
            <a:r>
              <a:rPr lang="it-IT" sz="2400" dirty="0"/>
              <a:t>consensi culturali, fluidi e mutevoli, ma significativi per </a:t>
            </a:r>
            <a:r>
              <a:rPr lang="it-IT" sz="2400" dirty="0" smtClean="0"/>
              <a:t>una effettiva </a:t>
            </a:r>
            <a:r>
              <a:rPr lang="it-IT" sz="2400" dirty="0"/>
              <a:t>comunicazione. </a:t>
            </a:r>
            <a:endParaRPr lang="it-IT" sz="2400" dirty="0" smtClean="0"/>
          </a:p>
          <a:p>
            <a:pPr algn="just"/>
            <a:endParaRPr lang="it-IT" sz="2400" dirty="0"/>
          </a:p>
          <a:p>
            <a:pPr algn="just"/>
            <a:endParaRPr lang="it-IT" sz="2400" dirty="0"/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Il </a:t>
            </a:r>
            <a:r>
              <a:rPr lang="it-IT" sz="2400" b="1" dirty="0">
                <a:solidFill>
                  <a:srgbClr val="FF0000"/>
                </a:solidFill>
              </a:rPr>
              <a:t>gender invece </a:t>
            </a:r>
            <a:r>
              <a:rPr lang="it-IT" sz="2400" b="1" dirty="0" smtClean="0">
                <a:solidFill>
                  <a:srgbClr val="FF0000"/>
                </a:solidFill>
              </a:rPr>
              <a:t>promuove il </a:t>
            </a:r>
            <a:r>
              <a:rPr lang="it-IT" sz="2400" b="1" dirty="0">
                <a:solidFill>
                  <a:srgbClr val="FF0000"/>
                </a:solidFill>
              </a:rPr>
              <a:t>«giochiamo alla destrutturazione», alla decostruzione </a:t>
            </a:r>
            <a:r>
              <a:rPr lang="it-IT" sz="2400" b="1" dirty="0" smtClean="0">
                <a:solidFill>
                  <a:srgbClr val="FF0000"/>
                </a:solidFill>
              </a:rPr>
              <a:t>del linguaggio </a:t>
            </a:r>
            <a:r>
              <a:rPr lang="it-IT" sz="2400" b="1" dirty="0">
                <a:solidFill>
                  <a:srgbClr val="FF0000"/>
                </a:solidFill>
              </a:rPr>
              <a:t>e delle parole e genera l’«antilingua» come </a:t>
            </a:r>
            <a:r>
              <a:rPr lang="it-IT" sz="2400" b="1" dirty="0" smtClean="0">
                <a:solidFill>
                  <a:srgbClr val="FF0000"/>
                </a:solidFill>
              </a:rPr>
              <a:t>modalità rivoluzionaria</a:t>
            </a:r>
            <a:r>
              <a:rPr lang="it-IT" sz="20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86A78-01E5-4B78-85D1-9D6202E394EC}" type="datetime1">
              <a:rPr lang="it-IT" smtClean="0"/>
              <a:t>20/10/2014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2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31640" y="476672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Il rifiuto dell’eterocentrismo</a:t>
            </a:r>
            <a:endParaRPr lang="it-IT" sz="2400" b="1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827584" y="1124744"/>
            <a:ext cx="76328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/>
              <a:t>È un </a:t>
            </a:r>
            <a:r>
              <a:rPr lang="it-IT" b="1" dirty="0"/>
              <a:t>rifiuto consapevole, </a:t>
            </a:r>
            <a:r>
              <a:rPr lang="it-IT" dirty="0"/>
              <a:t>volontario, dichiarato di riconoscere </a:t>
            </a:r>
            <a:r>
              <a:rPr lang="it-IT" dirty="0" smtClean="0"/>
              <a:t>che nella </a:t>
            </a:r>
            <a:r>
              <a:rPr lang="it-IT" dirty="0"/>
              <a:t>differenza sessuale esiste un valore </a:t>
            </a:r>
            <a:r>
              <a:rPr lang="it-IT" dirty="0" err="1"/>
              <a:t>fondativo</a:t>
            </a:r>
            <a:r>
              <a:rPr lang="it-IT" dirty="0"/>
              <a:t>. </a:t>
            </a:r>
            <a:endParaRPr lang="it-IT" dirty="0" smtClean="0"/>
          </a:p>
          <a:p>
            <a:pPr algn="just"/>
            <a:r>
              <a:rPr lang="it-IT" b="1" dirty="0" smtClean="0"/>
              <a:t>La </a:t>
            </a:r>
            <a:r>
              <a:rPr lang="it-IT" b="1" dirty="0"/>
              <a:t>stessa </a:t>
            </a:r>
            <a:r>
              <a:rPr lang="it-IT" b="1" dirty="0" smtClean="0"/>
              <a:t>parola «</a:t>
            </a:r>
            <a:r>
              <a:rPr lang="it-IT" b="1" dirty="0"/>
              <a:t>eterosessualità» </a:t>
            </a:r>
            <a:r>
              <a:rPr lang="it-IT" dirty="0"/>
              <a:t>è già un neologismo, recente e </a:t>
            </a:r>
            <a:r>
              <a:rPr lang="it-IT" dirty="0" smtClean="0"/>
              <a:t>introdotto artatamente</a:t>
            </a:r>
            <a:r>
              <a:rPr lang="it-IT" dirty="0"/>
              <a:t>, perché dal punto di vista del significato la realtà </a:t>
            </a:r>
            <a:r>
              <a:rPr lang="it-IT" dirty="0" smtClean="0"/>
              <a:t>vera è </a:t>
            </a:r>
            <a:r>
              <a:rPr lang="it-IT" dirty="0"/>
              <a:t>l’esistenza del sesso che indica il principio di una </a:t>
            </a:r>
            <a:r>
              <a:rPr lang="it-IT" dirty="0" smtClean="0"/>
              <a:t>significativa differenza</a:t>
            </a:r>
            <a:r>
              <a:rPr lang="it-IT" dirty="0"/>
              <a:t>, separazione, dicotomia tra esseri umani. </a:t>
            </a:r>
            <a:endParaRPr lang="it-IT" dirty="0" smtClean="0"/>
          </a:p>
          <a:p>
            <a:pPr algn="just"/>
            <a:r>
              <a:rPr lang="it-IT" b="1" dirty="0" smtClean="0"/>
              <a:t>Maschio e </a:t>
            </a:r>
            <a:r>
              <a:rPr lang="it-IT" b="1" dirty="0"/>
              <a:t>femmina, uomo e donna</a:t>
            </a:r>
            <a:r>
              <a:rPr lang="it-IT" dirty="0"/>
              <a:t>, non esplicitano altro che questa </a:t>
            </a:r>
            <a:r>
              <a:rPr lang="it-IT" dirty="0" smtClean="0"/>
              <a:t>radicale differenza</a:t>
            </a:r>
            <a:r>
              <a:rPr lang="it-IT" dirty="0"/>
              <a:t>, cioè non sono </a:t>
            </a:r>
            <a:r>
              <a:rPr lang="it-IT" dirty="0" smtClean="0"/>
              <a:t>primariamente </a:t>
            </a:r>
            <a:r>
              <a:rPr lang="it-IT" dirty="0"/>
              <a:t>«eterosessuali</a:t>
            </a:r>
            <a:r>
              <a:rPr lang="it-IT" dirty="0" smtClean="0"/>
              <a:t>», sono </a:t>
            </a:r>
            <a:r>
              <a:rPr lang="it-IT" dirty="0"/>
              <a:t>piuttosto reali esseri «sessuati», «normativi» rispetto a </a:t>
            </a:r>
            <a:r>
              <a:rPr lang="it-IT" dirty="0" smtClean="0"/>
              <a:t>tutto quello </a:t>
            </a:r>
            <a:r>
              <a:rPr lang="it-IT" dirty="0"/>
              <a:t>che discende osservando la differenza che li contraddistingue</a:t>
            </a:r>
            <a:r>
              <a:rPr lang="it-IT" dirty="0" smtClean="0"/>
              <a:t>. </a:t>
            </a:r>
          </a:p>
          <a:p>
            <a:pPr algn="just"/>
            <a:r>
              <a:rPr lang="it-IT" b="1" dirty="0" smtClean="0"/>
              <a:t>L’aggettivazione </a:t>
            </a:r>
            <a:r>
              <a:rPr lang="it-IT" b="1" dirty="0"/>
              <a:t>«eterosessuale» </a:t>
            </a:r>
            <a:r>
              <a:rPr lang="it-IT" dirty="0"/>
              <a:t>come caratteristica del </a:t>
            </a:r>
            <a:r>
              <a:rPr lang="it-IT" dirty="0" smtClean="0"/>
              <a:t>tipo di </a:t>
            </a:r>
            <a:r>
              <a:rPr lang="it-IT" dirty="0"/>
              <a:t>attrazione che li contraddistingue è stata coniata dopo, </a:t>
            </a:r>
            <a:r>
              <a:rPr lang="it-IT" dirty="0" smtClean="0"/>
              <a:t>curiosamente in </a:t>
            </a:r>
            <a:r>
              <a:rPr lang="it-IT" dirty="0"/>
              <a:t>ossequio alla comparsa della parola «omosessualità</a:t>
            </a:r>
            <a:r>
              <a:rPr lang="it-IT" dirty="0" smtClean="0"/>
              <a:t>», mentre </a:t>
            </a:r>
            <a:r>
              <a:rPr lang="it-IT" b="1" dirty="0"/>
              <a:t>la vera parola da non oscurare è «sesso</a:t>
            </a:r>
            <a:r>
              <a:rPr lang="it-IT" b="1" dirty="0" smtClean="0"/>
              <a:t>». </a:t>
            </a:r>
          </a:p>
          <a:p>
            <a:pPr algn="just"/>
            <a:r>
              <a:rPr lang="it-IT" b="1" dirty="0" smtClean="0"/>
              <a:t>Le </a:t>
            </a:r>
            <a:r>
              <a:rPr lang="it-IT" b="1" dirty="0"/>
              <a:t>pretese del gender </a:t>
            </a:r>
            <a:r>
              <a:rPr lang="it-IT" dirty="0"/>
              <a:t>sono che la perversità polimorfa </a:t>
            </a:r>
            <a:r>
              <a:rPr lang="it-IT" dirty="0" smtClean="0"/>
              <a:t>post-freudiana sostituirà </a:t>
            </a:r>
            <a:r>
              <a:rPr lang="it-IT" dirty="0"/>
              <a:t>la sessualità eterosessuale, omosessuale, </a:t>
            </a:r>
            <a:r>
              <a:rPr lang="it-IT" dirty="0" smtClean="0"/>
              <a:t>bisessuale con </a:t>
            </a:r>
            <a:r>
              <a:rPr lang="it-IT" dirty="0"/>
              <a:t>avallo legislativo.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199CE-D2C3-4271-AAA8-045789856FE0}" type="datetime1">
              <a:rPr lang="it-IT" smtClean="0"/>
              <a:t>20/10/2014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2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31640" y="476672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Uso strumentale della scienza</a:t>
            </a:r>
            <a:endParaRPr lang="it-IT" sz="2400" b="1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39552" y="1052736"/>
            <a:ext cx="799288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/>
              <a:t>Se </a:t>
            </a:r>
            <a:r>
              <a:rPr lang="it-IT" b="1" dirty="0"/>
              <a:t>il gender vuole prescindere dal biologico </a:t>
            </a:r>
            <a:r>
              <a:rPr lang="it-IT" dirty="0"/>
              <a:t>allora non </a:t>
            </a:r>
            <a:r>
              <a:rPr lang="it-IT" dirty="0" smtClean="0"/>
              <a:t>dovrebbe chiedere </a:t>
            </a:r>
            <a:r>
              <a:rPr lang="it-IT" dirty="0"/>
              <a:t>di usare la scienza come strumento per realizzare i </a:t>
            </a:r>
            <a:r>
              <a:rPr lang="it-IT" dirty="0" smtClean="0"/>
              <a:t>suoi desideri</a:t>
            </a:r>
            <a:r>
              <a:rPr lang="it-IT" dirty="0"/>
              <a:t>. </a:t>
            </a:r>
            <a:endParaRPr lang="it-IT" dirty="0" smtClean="0"/>
          </a:p>
          <a:p>
            <a:pPr algn="just"/>
            <a:r>
              <a:rPr lang="it-IT" b="1" dirty="0" smtClean="0"/>
              <a:t>Perché </a:t>
            </a:r>
            <a:r>
              <a:rPr lang="it-IT" b="1" dirty="0"/>
              <a:t>se vuole prescindere dalla scienza </a:t>
            </a:r>
            <a:r>
              <a:rPr lang="it-IT" dirty="0"/>
              <a:t>allora deve </a:t>
            </a:r>
            <a:r>
              <a:rPr lang="it-IT" dirty="0" smtClean="0"/>
              <a:t>arrangiarsi senza </a:t>
            </a:r>
            <a:r>
              <a:rPr lang="it-IT" dirty="0"/>
              <a:t>la scienza (ma come la mettiamo con i bambini </a:t>
            </a:r>
            <a:r>
              <a:rPr lang="it-IT" dirty="0" smtClean="0"/>
              <a:t>in provetta</a:t>
            </a:r>
            <a:r>
              <a:rPr lang="it-IT" dirty="0"/>
              <a:t>, gli ormoni, la chirurgia eccetera, necessari per </a:t>
            </a:r>
            <a:r>
              <a:rPr lang="it-IT" dirty="0" smtClean="0"/>
              <a:t>realizzare il </a:t>
            </a:r>
            <a:r>
              <a:rPr lang="it-IT" dirty="0"/>
              <a:t>desiderio a prescindere dal biologico?). </a:t>
            </a:r>
            <a:endParaRPr lang="it-IT" dirty="0" smtClean="0"/>
          </a:p>
          <a:p>
            <a:pPr algn="just"/>
            <a:r>
              <a:rPr lang="it-IT" b="1" dirty="0" smtClean="0"/>
              <a:t>La </a:t>
            </a:r>
            <a:r>
              <a:rPr lang="it-IT" b="1" dirty="0"/>
              <a:t>scienza in realtà </a:t>
            </a:r>
            <a:r>
              <a:rPr lang="it-IT" b="1" dirty="0" smtClean="0"/>
              <a:t>è negata</a:t>
            </a:r>
            <a:r>
              <a:rPr lang="it-IT" dirty="0"/>
              <a:t>, ma usata. Infatti la </a:t>
            </a:r>
            <a:r>
              <a:rPr lang="it-IT" b="1" dirty="0"/>
              <a:t>FIVET, l’utero in affitto (la </a:t>
            </a:r>
            <a:r>
              <a:rPr lang="it-IT" b="1" dirty="0" smtClean="0"/>
              <a:t>maternità surrogata </a:t>
            </a:r>
            <a:r>
              <a:rPr lang="it-IT" b="1" dirty="0"/>
              <a:t>per i progetti </a:t>
            </a:r>
            <a:r>
              <a:rPr lang="it-IT" b="1" dirty="0" err="1"/>
              <a:t>omogenitoriali</a:t>
            </a:r>
            <a:r>
              <a:rPr lang="it-IT" b="1" dirty="0"/>
              <a:t>) sono un </a:t>
            </a:r>
            <a:r>
              <a:rPr lang="it-IT" b="1" i="1" dirty="0"/>
              <a:t>must </a:t>
            </a:r>
            <a:r>
              <a:rPr lang="it-IT" b="1" dirty="0" smtClean="0"/>
              <a:t>irrinunciabile per </a:t>
            </a:r>
            <a:r>
              <a:rPr lang="it-IT" b="1" dirty="0"/>
              <a:t>il gender.</a:t>
            </a:r>
            <a:r>
              <a:rPr lang="it-IT" dirty="0"/>
              <a:t> </a:t>
            </a:r>
            <a:endParaRPr lang="it-IT" dirty="0" smtClean="0"/>
          </a:p>
          <a:p>
            <a:pPr algn="just"/>
            <a:r>
              <a:rPr lang="it-IT" b="1" dirty="0" smtClean="0"/>
              <a:t>Se </a:t>
            </a:r>
            <a:r>
              <a:rPr lang="it-IT" b="1" dirty="0"/>
              <a:t>il principio </a:t>
            </a:r>
            <a:r>
              <a:rPr lang="it-IT" b="1" dirty="0" smtClean="0"/>
              <a:t>biologico è </a:t>
            </a:r>
            <a:r>
              <a:rPr lang="it-IT" b="1" dirty="0"/>
              <a:t>duale, cioè richiede una differenza iniziale che entra in </a:t>
            </a:r>
            <a:r>
              <a:rPr lang="it-IT" b="1" dirty="0" smtClean="0"/>
              <a:t>relazione per </a:t>
            </a:r>
            <a:r>
              <a:rPr lang="it-IT" b="1" dirty="0"/>
              <a:t>creare il nuovo individuo, e questa dualità non è </a:t>
            </a:r>
            <a:r>
              <a:rPr lang="it-IT" b="1" dirty="0" smtClean="0"/>
              <a:t>rispettata nella </a:t>
            </a:r>
            <a:r>
              <a:rPr lang="it-IT" b="1" dirty="0"/>
              <a:t>omogenitorialità, è chiaro qualche escamotage </a:t>
            </a:r>
            <a:r>
              <a:rPr lang="it-IT" b="1" dirty="0" smtClean="0"/>
              <a:t>biotecnologico bisognerà </a:t>
            </a:r>
            <a:r>
              <a:rPr lang="it-IT" b="1" dirty="0"/>
              <a:t>usarlo</a:t>
            </a:r>
            <a:r>
              <a:rPr lang="it-IT" dirty="0" smtClean="0"/>
              <a:t>. </a:t>
            </a:r>
            <a:r>
              <a:rPr lang="it-IT" b="1" dirty="0" smtClean="0"/>
              <a:t>Il dato </a:t>
            </a:r>
            <a:r>
              <a:rPr lang="it-IT" b="1" dirty="0"/>
              <a:t>biologico, ragionevolmente ancorato alla realtà</a:t>
            </a:r>
            <a:r>
              <a:rPr lang="it-IT" b="1" dirty="0" smtClean="0"/>
              <a:t>, cioè </a:t>
            </a:r>
            <a:r>
              <a:rPr lang="it-IT" b="1" dirty="0"/>
              <a:t>vero, diventa utile: come la chirurgia e l’endocrinologia </a:t>
            </a:r>
            <a:r>
              <a:rPr lang="it-IT" b="1" dirty="0" smtClean="0"/>
              <a:t>per l’inesistente </a:t>
            </a:r>
            <a:r>
              <a:rPr lang="it-IT" b="1" dirty="0"/>
              <a:t>«cambiamento di sesso</a:t>
            </a:r>
            <a:r>
              <a:rPr lang="it-IT" b="1" dirty="0" smtClean="0"/>
              <a:t>».</a:t>
            </a:r>
            <a:r>
              <a:rPr lang="it-IT" dirty="0" smtClean="0"/>
              <a:t> </a:t>
            </a:r>
          </a:p>
          <a:p>
            <a:pPr algn="just"/>
            <a:endParaRPr lang="it-IT" dirty="0"/>
          </a:p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Il </a:t>
            </a:r>
            <a:r>
              <a:rPr lang="it-IT" sz="2400" b="1" dirty="0">
                <a:solidFill>
                  <a:srgbClr val="FF0000"/>
                </a:solidFill>
              </a:rPr>
              <a:t>gender pretende accademicamente di prescindere dal biologico</a:t>
            </a:r>
            <a:r>
              <a:rPr lang="it-IT" sz="2400" b="1" dirty="0" smtClean="0">
                <a:solidFill>
                  <a:srgbClr val="FF0000"/>
                </a:solidFill>
              </a:rPr>
              <a:t>, però </a:t>
            </a:r>
            <a:r>
              <a:rPr lang="it-IT" sz="2400" b="1" dirty="0">
                <a:solidFill>
                  <a:srgbClr val="FF0000"/>
                </a:solidFill>
              </a:rPr>
              <a:t>lo utilizza per i sui scopi. 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AA669-BA92-43B0-A1F2-4D65E963017F}" type="datetime1">
              <a:rPr lang="it-IT" smtClean="0"/>
              <a:t>20/10/2014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2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31640" y="476672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Osservazioni</a:t>
            </a:r>
            <a:endParaRPr lang="it-IT" sz="2400" b="1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67544" y="1124744"/>
            <a:ext cx="842493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«tutto </a:t>
            </a:r>
            <a:r>
              <a:rPr lang="it-IT" sz="2000" b="1" dirty="0">
                <a:solidFill>
                  <a:srgbClr val="FF0000"/>
                </a:solidFill>
              </a:rPr>
              <a:t>passa attraverso il linguaggio» non </a:t>
            </a:r>
            <a:r>
              <a:rPr lang="it-IT" sz="2000" b="1" dirty="0" smtClean="0">
                <a:solidFill>
                  <a:srgbClr val="FF0000"/>
                </a:solidFill>
              </a:rPr>
              <a:t>corrisponde a </a:t>
            </a:r>
            <a:r>
              <a:rPr lang="it-IT" sz="2000" b="1" dirty="0">
                <a:solidFill>
                  <a:srgbClr val="FF0000"/>
                </a:solidFill>
              </a:rPr>
              <a:t>«tutto è linguaggio</a:t>
            </a:r>
            <a:r>
              <a:rPr lang="it-IT" sz="2000" b="1" dirty="0" smtClean="0">
                <a:solidFill>
                  <a:srgbClr val="FF0000"/>
                </a:solidFill>
              </a:rPr>
              <a:t>»</a:t>
            </a:r>
          </a:p>
          <a:p>
            <a:pPr algn="ctr"/>
            <a:endParaRPr lang="it-IT" sz="2000" b="1" dirty="0" smtClean="0">
              <a:solidFill>
                <a:srgbClr val="FF0000"/>
              </a:solidFill>
            </a:endParaRPr>
          </a:p>
          <a:p>
            <a:pPr algn="just"/>
            <a:r>
              <a:rPr lang="it-IT" b="1" dirty="0" smtClean="0"/>
              <a:t>I </a:t>
            </a:r>
            <a:r>
              <a:rPr lang="it-IT" b="1" dirty="0"/>
              <a:t>pericoli dell’antilingua sono evidenti</a:t>
            </a:r>
            <a:r>
              <a:rPr lang="it-IT" dirty="0"/>
              <a:t>: diritto alla </a:t>
            </a:r>
            <a:r>
              <a:rPr lang="it-IT" dirty="0" smtClean="0"/>
              <a:t>salute diventa </a:t>
            </a:r>
            <a:r>
              <a:rPr lang="it-IT" dirty="0"/>
              <a:t>eutanasia; diritto riproduttivo diventa aborto, contraccezione</a:t>
            </a:r>
            <a:r>
              <a:rPr lang="it-IT" dirty="0" smtClean="0"/>
              <a:t>, fecondazione </a:t>
            </a:r>
            <a:r>
              <a:rPr lang="it-IT" dirty="0"/>
              <a:t>in vitro; omofobia, </a:t>
            </a:r>
            <a:r>
              <a:rPr lang="it-IT" dirty="0" err="1"/>
              <a:t>transfobia</a:t>
            </a:r>
            <a:r>
              <a:rPr lang="it-IT" dirty="0"/>
              <a:t>. </a:t>
            </a:r>
            <a:endParaRPr lang="it-IT" dirty="0" smtClean="0"/>
          </a:p>
          <a:p>
            <a:pPr algn="just"/>
            <a:r>
              <a:rPr lang="it-IT" b="1" dirty="0" smtClean="0"/>
              <a:t>La </a:t>
            </a:r>
            <a:r>
              <a:rPr lang="it-IT" b="1" dirty="0" smtClean="0"/>
              <a:t>neolingua veicola </a:t>
            </a:r>
            <a:r>
              <a:rPr lang="it-IT" b="1" dirty="0"/>
              <a:t>concetti inesistenti</a:t>
            </a:r>
            <a:r>
              <a:rPr lang="it-IT" dirty="0"/>
              <a:t>, confonde e plasma il nostro modo </a:t>
            </a:r>
            <a:r>
              <a:rPr lang="it-IT" dirty="0" smtClean="0"/>
              <a:t>di pensare </a:t>
            </a:r>
            <a:r>
              <a:rPr lang="it-IT" dirty="0"/>
              <a:t>e di essere. </a:t>
            </a:r>
            <a:endParaRPr lang="it-IT" dirty="0" smtClean="0"/>
          </a:p>
          <a:p>
            <a:pPr algn="just"/>
            <a:r>
              <a:rPr lang="it-IT" b="1" dirty="0" smtClean="0"/>
              <a:t>La </a:t>
            </a:r>
            <a:r>
              <a:rPr lang="it-IT" b="1" dirty="0"/>
              <a:t>disapprovazione informata </a:t>
            </a:r>
            <a:r>
              <a:rPr lang="it-IT" b="1" dirty="0" smtClean="0"/>
              <a:t>dell’ideologia di </a:t>
            </a:r>
            <a:r>
              <a:rPr lang="it-IT" b="1" dirty="0"/>
              <a:t>genere</a:t>
            </a:r>
            <a:r>
              <a:rPr lang="it-IT" dirty="0"/>
              <a:t>, tuttavia, non è lo stesso che «omofobia, </a:t>
            </a:r>
            <a:r>
              <a:rPr lang="it-IT" dirty="0" err="1"/>
              <a:t>transfobia</a:t>
            </a:r>
            <a:r>
              <a:rPr lang="it-IT" dirty="0"/>
              <a:t>, </a:t>
            </a:r>
            <a:r>
              <a:rPr lang="it-IT" dirty="0" smtClean="0"/>
              <a:t>eccetera » </a:t>
            </a:r>
            <a:r>
              <a:rPr lang="it-IT" dirty="0"/>
              <a:t>e non è un «discorso dell’odio» quanto piuttosto </a:t>
            </a:r>
            <a:r>
              <a:rPr lang="it-IT" dirty="0" smtClean="0"/>
              <a:t>amore per </a:t>
            </a:r>
            <a:r>
              <a:rPr lang="it-IT" dirty="0"/>
              <a:t>la realtà e per la ragione. </a:t>
            </a:r>
            <a:endParaRPr lang="it-IT" dirty="0" smtClean="0"/>
          </a:p>
          <a:p>
            <a:pPr algn="just"/>
            <a:r>
              <a:rPr lang="it-IT" b="1" dirty="0" smtClean="0"/>
              <a:t>Abbiamo cercato di fare un discorso </a:t>
            </a:r>
            <a:r>
              <a:rPr lang="it-IT" b="1" dirty="0" smtClean="0"/>
              <a:t>oggettivo</a:t>
            </a:r>
            <a:r>
              <a:rPr lang="it-IT" dirty="0"/>
              <a:t>, oggettivabile, riconducibile a fonti che tutti </a:t>
            </a:r>
            <a:r>
              <a:rPr lang="it-IT" dirty="0" smtClean="0"/>
              <a:t>dovremmo andare </a:t>
            </a:r>
            <a:r>
              <a:rPr lang="it-IT" dirty="0"/>
              <a:t>a verificare. </a:t>
            </a:r>
            <a:endParaRPr lang="it-IT" dirty="0" smtClean="0"/>
          </a:p>
          <a:p>
            <a:pPr algn="just"/>
            <a:r>
              <a:rPr lang="it-IT" b="1" dirty="0" smtClean="0"/>
              <a:t>Bisogna </a:t>
            </a:r>
            <a:r>
              <a:rPr lang="it-IT" b="1" dirty="0"/>
              <a:t>restare ancorati alla realtà</a:t>
            </a:r>
            <a:r>
              <a:rPr lang="it-IT" dirty="0"/>
              <a:t>, e </a:t>
            </a:r>
            <a:r>
              <a:rPr lang="it-IT" dirty="0" smtClean="0"/>
              <a:t>devono esserlo </a:t>
            </a:r>
            <a:r>
              <a:rPr lang="it-IT" dirty="0"/>
              <a:t>anche la scienza, la cultura, e la legislazione resistendo </a:t>
            </a:r>
            <a:r>
              <a:rPr lang="it-IT" dirty="0" smtClean="0"/>
              <a:t>alla tendenza </a:t>
            </a:r>
            <a:r>
              <a:rPr lang="it-IT" dirty="0"/>
              <a:t>egemonica della gendercrazia</a:t>
            </a:r>
            <a:r>
              <a:rPr lang="it-IT" dirty="0" smtClean="0"/>
              <a:t>. </a:t>
            </a:r>
            <a:endParaRPr lang="it-IT" dirty="0" smtClean="0"/>
          </a:p>
          <a:p>
            <a:pPr algn="just"/>
            <a:r>
              <a:rPr lang="it-IT" b="1" dirty="0" smtClean="0"/>
              <a:t>C’è </a:t>
            </a:r>
            <a:r>
              <a:rPr lang="it-IT" b="1" dirty="0"/>
              <a:t>una certa tendenza violenta</a:t>
            </a:r>
            <a:r>
              <a:rPr lang="it-IT" dirty="0"/>
              <a:t>, nel senso che il </a:t>
            </a:r>
            <a:r>
              <a:rPr lang="it-IT" dirty="0" smtClean="0"/>
              <a:t>disconoscimento della </a:t>
            </a:r>
            <a:r>
              <a:rPr lang="it-IT" dirty="0"/>
              <a:t>realtà biologica è già una violenza in sé: se </a:t>
            </a:r>
            <a:r>
              <a:rPr lang="it-IT" dirty="0" smtClean="0"/>
              <a:t>accarezzi la </a:t>
            </a:r>
            <a:r>
              <a:rPr lang="it-IT" dirty="0"/>
              <a:t>natura, lei ti abbraccia, ma se la violenti </a:t>
            </a:r>
            <a:r>
              <a:rPr lang="it-IT" dirty="0" smtClean="0"/>
              <a:t>probabilmente non </a:t>
            </a:r>
            <a:r>
              <a:rPr lang="it-IT" dirty="0"/>
              <a:t>risponderà in maniera molto positiva</a:t>
            </a:r>
            <a:r>
              <a:rPr lang="it-IT" dirty="0" smtClean="0"/>
              <a:t>..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FD2D3-CDB4-4704-9674-C9478FFA1263}" type="datetime1">
              <a:rPr lang="it-IT" smtClean="0"/>
              <a:t>20/10/2014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91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34498" y="245839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Per concludere</a:t>
            </a:r>
            <a:endParaRPr lang="it-IT" sz="2400" b="1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67544" y="707504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/>
              <a:t>Nella </a:t>
            </a:r>
            <a:r>
              <a:rPr lang="it-IT" b="1" dirty="0"/>
              <a:t>teoria gender dove i soggetti sono GBLT-QIAGV</a:t>
            </a:r>
            <a:r>
              <a:rPr lang="it-IT" b="1" dirty="0" smtClean="0"/>
              <a:t>, un </a:t>
            </a:r>
            <a:r>
              <a:rPr lang="it-IT" b="1" dirty="0"/>
              <a:t>«io» desiderante, astratto, giocando sulla </a:t>
            </a:r>
            <a:r>
              <a:rPr lang="it-IT" b="1" dirty="0" smtClean="0"/>
              <a:t>decostruzione dell’unitarietà </a:t>
            </a:r>
            <a:r>
              <a:rPr lang="it-IT" b="1" dirty="0"/>
              <a:t>della persona «reale» (frammentando psichismo</a:t>
            </a:r>
            <a:r>
              <a:rPr lang="it-IT" b="1" dirty="0" smtClean="0"/>
              <a:t>, biologia</a:t>
            </a:r>
            <a:r>
              <a:rPr lang="it-IT" b="1" dirty="0"/>
              <a:t>, linguaggio e ruoli) «definisce» il proprio spazio di «</a:t>
            </a:r>
            <a:r>
              <a:rPr lang="it-IT" b="1" dirty="0" smtClean="0"/>
              <a:t>macchina desiderante</a:t>
            </a:r>
            <a:r>
              <a:rPr lang="it-IT" b="1" dirty="0"/>
              <a:t>», prescindendo dalla significanza del «</a:t>
            </a:r>
            <a:r>
              <a:rPr lang="it-IT" b="1" dirty="0" smtClean="0"/>
              <a:t>biologico » </a:t>
            </a:r>
            <a:r>
              <a:rPr lang="it-IT" b="1" dirty="0"/>
              <a:t>che oggettivamente struttura e precede il suo pensiero</a:t>
            </a:r>
            <a:r>
              <a:rPr lang="it-IT" b="1" dirty="0" smtClean="0"/>
              <a:t>. </a:t>
            </a:r>
            <a:r>
              <a:rPr lang="it-IT" dirty="0" smtClean="0"/>
              <a:t>Tuttavia </a:t>
            </a:r>
            <a:r>
              <a:rPr lang="it-IT" dirty="0"/>
              <a:t>un vasto e crescente </a:t>
            </a:r>
            <a:r>
              <a:rPr lang="it-IT" i="1" dirty="0"/>
              <a:t>corpus </a:t>
            </a:r>
            <a:r>
              <a:rPr lang="it-IT" dirty="0"/>
              <a:t>di prove genetiche, neurofisiologiche</a:t>
            </a:r>
            <a:r>
              <a:rPr lang="it-IT" dirty="0" smtClean="0"/>
              <a:t>, </a:t>
            </a:r>
            <a:r>
              <a:rPr lang="it-IT" dirty="0" err="1" smtClean="0"/>
              <a:t>psicocomportamentali</a:t>
            </a:r>
            <a:r>
              <a:rPr lang="it-IT" dirty="0"/>
              <a:t>, etologiche, sociologiche, </a:t>
            </a:r>
            <a:r>
              <a:rPr lang="it-IT" dirty="0" smtClean="0"/>
              <a:t>eccetera mostrano </a:t>
            </a:r>
            <a:r>
              <a:rPr lang="it-IT" dirty="0"/>
              <a:t>che, scientificamente parlando, </a:t>
            </a:r>
            <a:r>
              <a:rPr lang="it-IT" b="1" dirty="0"/>
              <a:t>la </a:t>
            </a:r>
            <a:r>
              <a:rPr lang="it-IT" b="1" dirty="0" smtClean="0"/>
              <a:t>classificazione sessuale </a:t>
            </a:r>
            <a:r>
              <a:rPr lang="it-IT" b="1" dirty="0"/>
              <a:t>è ben più che un semplice costrutto sociale. </a:t>
            </a:r>
            <a:r>
              <a:rPr lang="it-IT" dirty="0"/>
              <a:t>Le </a:t>
            </a:r>
            <a:r>
              <a:rPr lang="it-IT" dirty="0" smtClean="0"/>
              <a:t>richieste decostruzioniste </a:t>
            </a:r>
            <a:r>
              <a:rPr lang="it-IT" dirty="0"/>
              <a:t>del gender rappresentano un nodo da </a:t>
            </a:r>
            <a:r>
              <a:rPr lang="it-IT" dirty="0" smtClean="0"/>
              <a:t>affrontare in </a:t>
            </a:r>
            <a:r>
              <a:rPr lang="it-IT" dirty="0"/>
              <a:t>medicina e psicologia e al più presto in ambito pubblico, </a:t>
            </a:r>
            <a:r>
              <a:rPr lang="it-IT" dirty="0" smtClean="0"/>
              <a:t>non solo </a:t>
            </a:r>
            <a:r>
              <a:rPr lang="it-IT" dirty="0"/>
              <a:t>da parte di alcuni addetti ai lavori</a:t>
            </a:r>
            <a:r>
              <a:rPr lang="it-IT" dirty="0" smtClean="0"/>
              <a:t>. L’essere </a:t>
            </a:r>
            <a:r>
              <a:rPr lang="it-IT" dirty="0"/>
              <a:t>umano nel suo dimorfismo uomo-donna rimanda a </a:t>
            </a:r>
            <a:r>
              <a:rPr lang="it-IT" dirty="0" smtClean="0"/>
              <a:t>un mistero</a:t>
            </a:r>
            <a:r>
              <a:rPr lang="it-IT" dirty="0"/>
              <a:t>. </a:t>
            </a:r>
            <a:endParaRPr lang="it-IT" dirty="0" smtClean="0"/>
          </a:p>
          <a:p>
            <a:pPr algn="just"/>
            <a:r>
              <a:rPr lang="it-IT" b="1" dirty="0" smtClean="0"/>
              <a:t>Questo </a:t>
            </a:r>
            <a:r>
              <a:rPr lang="it-IT" b="1" dirty="0"/>
              <a:t>è importante da ribadire</a:t>
            </a:r>
            <a:r>
              <a:rPr lang="it-IT" dirty="0"/>
              <a:t>: siamo davanti a </a:t>
            </a:r>
            <a:r>
              <a:rPr lang="it-IT" dirty="0" smtClean="0"/>
              <a:t>qualcosa di </a:t>
            </a:r>
            <a:r>
              <a:rPr lang="it-IT" dirty="0"/>
              <a:t>veramente grande, di cui </a:t>
            </a:r>
            <a:r>
              <a:rPr lang="it-IT" b="1" dirty="0"/>
              <a:t>medicina, psicologia e </a:t>
            </a:r>
            <a:r>
              <a:rPr lang="it-IT" b="1" dirty="0" smtClean="0"/>
              <a:t>filosofia non </a:t>
            </a:r>
            <a:r>
              <a:rPr lang="it-IT" b="1" dirty="0"/>
              <a:t>possono pretendere di esaurire univocamente la misteriosità</a:t>
            </a:r>
            <a:r>
              <a:rPr lang="it-IT" b="1" dirty="0" smtClean="0"/>
              <a:t>, la </a:t>
            </a:r>
            <a:r>
              <a:rPr lang="it-IT" b="1" dirty="0"/>
              <a:t>ricchezza, la complessità</a:t>
            </a:r>
            <a:r>
              <a:rPr lang="it-IT" dirty="0"/>
              <a:t>, ma che possono arrivare a </a:t>
            </a:r>
            <a:r>
              <a:rPr lang="it-IT" dirty="0" smtClean="0"/>
              <a:t>descrivere in </a:t>
            </a:r>
            <a:r>
              <a:rPr lang="it-IT" dirty="0"/>
              <a:t>modo ragionevolmente condiviso se non si disancorano </a:t>
            </a:r>
            <a:r>
              <a:rPr lang="it-IT" dirty="0" smtClean="0"/>
              <a:t>dal reale. </a:t>
            </a:r>
            <a:r>
              <a:rPr lang="it-IT" b="1" dirty="0" smtClean="0"/>
              <a:t>Distaccandoci </a:t>
            </a:r>
            <a:r>
              <a:rPr lang="it-IT" b="1" dirty="0"/>
              <a:t>dal reale possiamo dire di tutto e di più, però </a:t>
            </a:r>
            <a:r>
              <a:rPr lang="it-IT" b="1" dirty="0" smtClean="0"/>
              <a:t>non stiamo </a:t>
            </a:r>
            <a:r>
              <a:rPr lang="it-IT" b="1" dirty="0"/>
              <a:t>più facendo cultura, ma delirio. </a:t>
            </a:r>
            <a:endParaRPr lang="it-IT" b="1" dirty="0" smtClean="0"/>
          </a:p>
          <a:p>
            <a:pPr algn="just"/>
            <a:endParaRPr lang="it-IT" b="1" dirty="0"/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È </a:t>
            </a:r>
            <a:r>
              <a:rPr lang="it-IT" b="1" dirty="0">
                <a:solidFill>
                  <a:srgbClr val="FF0000"/>
                </a:solidFill>
              </a:rPr>
              <a:t>necessario stimolare </a:t>
            </a:r>
            <a:r>
              <a:rPr lang="it-IT" b="1" dirty="0" smtClean="0">
                <a:solidFill>
                  <a:srgbClr val="FF0000"/>
                </a:solidFill>
              </a:rPr>
              <a:t>il dibattito </a:t>
            </a:r>
            <a:r>
              <a:rPr lang="it-IT" b="1" dirty="0">
                <a:solidFill>
                  <a:srgbClr val="FF0000"/>
                </a:solidFill>
              </a:rPr>
              <a:t>antropologico e scientifico pubblico sulla differenza </a:t>
            </a:r>
            <a:r>
              <a:rPr lang="it-IT" b="1" dirty="0" smtClean="0">
                <a:solidFill>
                  <a:srgbClr val="FF0000"/>
                </a:solidFill>
              </a:rPr>
              <a:t>maschio/femmina</a:t>
            </a:r>
            <a:r>
              <a:rPr lang="it-IT" b="1" dirty="0">
                <a:solidFill>
                  <a:srgbClr val="FF0000"/>
                </a:solidFill>
              </a:rPr>
              <a:t>, non letta come disuguaglianza da abbattere, </a:t>
            </a:r>
            <a:r>
              <a:rPr lang="it-IT" b="1" dirty="0" smtClean="0">
                <a:solidFill>
                  <a:srgbClr val="FF0000"/>
                </a:solidFill>
              </a:rPr>
              <a:t>ma come </a:t>
            </a:r>
            <a:r>
              <a:rPr lang="it-IT" b="1" dirty="0">
                <a:solidFill>
                  <a:srgbClr val="FF0000"/>
                </a:solidFill>
              </a:rPr>
              <a:t>chiamata a una feconda relazione.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91BB1-7E79-4DFA-8772-BF9582AB3784}" type="datetime1">
              <a:rPr lang="it-IT" smtClean="0"/>
              <a:t>20/10/2014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834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04933" y="1412776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solidFill>
                  <a:srgbClr val="FF0000"/>
                </a:solidFill>
              </a:rPr>
              <a:t>È </a:t>
            </a:r>
            <a:r>
              <a:rPr lang="it-IT" sz="2400" b="1" dirty="0">
                <a:solidFill>
                  <a:srgbClr val="FF0000"/>
                </a:solidFill>
              </a:rPr>
              <a:t>poi comparsa «l’identità di genere», </a:t>
            </a:r>
            <a:r>
              <a:rPr lang="it-IT" sz="2400" dirty="0"/>
              <a:t>secondo la definizione di John Money</a:t>
            </a:r>
            <a:r>
              <a:rPr lang="it-IT" sz="2400" dirty="0" smtClean="0"/>
              <a:t>, che </a:t>
            </a:r>
            <a:r>
              <a:rPr lang="it-IT" sz="2400" dirty="0"/>
              <a:t>la intende come la </a:t>
            </a:r>
            <a:r>
              <a:rPr lang="it-IT" sz="2400" i="1" dirty="0"/>
              <a:t>percezione di sé come maschio o femmina</a:t>
            </a:r>
            <a:r>
              <a:rPr lang="it-IT" sz="2400" dirty="0"/>
              <a:t>, cioè </a:t>
            </a:r>
            <a:r>
              <a:rPr lang="it-IT" sz="2400" dirty="0" smtClean="0"/>
              <a:t>separando l’oggettività </a:t>
            </a:r>
            <a:r>
              <a:rPr lang="it-IT" sz="2400" dirty="0"/>
              <a:t>dell’essere di un certo sesso (maschio o femmina) </a:t>
            </a:r>
            <a:r>
              <a:rPr lang="it-IT" sz="2400" dirty="0" smtClean="0"/>
              <a:t>dalla soggettività </a:t>
            </a:r>
            <a:r>
              <a:rPr lang="it-IT" sz="2400" dirty="0"/>
              <a:t>del «sentire» di appartenere a quel sesso, consapevolezza </a:t>
            </a:r>
            <a:r>
              <a:rPr lang="it-IT" sz="2400" dirty="0" smtClean="0"/>
              <a:t>considerata il </a:t>
            </a:r>
            <a:r>
              <a:rPr lang="it-IT" sz="2400" dirty="0"/>
              <a:t>puro esito di una costruzione culturale, il frutto della </a:t>
            </a:r>
            <a:r>
              <a:rPr lang="it-IT" sz="2400" dirty="0" smtClean="0"/>
              <a:t>educazione ricevuta </a:t>
            </a:r>
            <a:r>
              <a:rPr lang="it-IT" sz="2400" dirty="0"/>
              <a:t>e perciò modificabile (vedi </a:t>
            </a:r>
            <a:r>
              <a:rPr lang="it-IT" sz="2400" i="1" dirty="0"/>
              <a:t>Bruce Brenda e David </a:t>
            </a:r>
            <a:r>
              <a:rPr lang="it-IT" sz="2400" dirty="0"/>
              <a:t>di John </a:t>
            </a:r>
            <a:r>
              <a:rPr lang="it-IT" sz="2400" dirty="0" err="1"/>
              <a:t>Colapinto</a:t>
            </a:r>
            <a:r>
              <a:rPr lang="it-IT" sz="2400" dirty="0"/>
              <a:t>,</a:t>
            </a:r>
          </a:p>
          <a:p>
            <a:pPr algn="just"/>
            <a:r>
              <a:rPr lang="it-IT" sz="2400" dirty="0"/>
              <a:t>edizioni San Paolo per capire su quale bugia scientifica sia fondato </a:t>
            </a:r>
            <a:r>
              <a:rPr lang="it-IT" sz="2400" dirty="0" smtClean="0"/>
              <a:t>il concetto </a:t>
            </a:r>
            <a:r>
              <a:rPr lang="it-IT" sz="2400" dirty="0"/>
              <a:t>di identità di genere).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331640" y="476672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i="0" u="none" strike="noStrike" baseline="0" dirty="0" smtClean="0">
                <a:solidFill>
                  <a:schemeClr val="accent1">
                    <a:lumMod val="75000"/>
                  </a:schemeClr>
                </a:solidFill>
                <a:latin typeface="AlbertusMT"/>
              </a:rPr>
              <a:t>UN</a:t>
            </a:r>
            <a:r>
              <a:rPr lang="it-IT" sz="3600" b="1" i="0" u="none" strike="noStrike" dirty="0" smtClean="0">
                <a:solidFill>
                  <a:schemeClr val="accent1">
                    <a:lumMod val="75000"/>
                  </a:schemeClr>
                </a:solidFill>
                <a:latin typeface="AlbertusMT"/>
              </a:rPr>
              <a:t> PO’ DI STORIA</a:t>
            </a:r>
            <a:endParaRPr lang="it-IT" sz="3600" b="1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8EBEA-D0D6-4607-834E-E5F5A085A3FB}" type="datetime1">
              <a:rPr lang="it-IT" smtClean="0"/>
              <a:t>20/10/2014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891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04933" y="1225689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>
                <a:solidFill>
                  <a:srgbClr val="FF0000"/>
                </a:solidFill>
              </a:rPr>
              <a:t>Abbiamo anche il «ruolo di genere», </a:t>
            </a:r>
            <a:r>
              <a:rPr lang="it-IT" sz="2400" dirty="0" smtClean="0"/>
              <a:t>inteso </a:t>
            </a:r>
            <a:r>
              <a:rPr lang="it-IT" sz="2400" dirty="0"/>
              <a:t>come </a:t>
            </a:r>
            <a:r>
              <a:rPr lang="it-IT" sz="2400" b="1" i="1" dirty="0" smtClean="0"/>
              <a:t>Manifestazione pubblica dell’identità </a:t>
            </a:r>
            <a:r>
              <a:rPr lang="it-IT" sz="2400" b="1" i="1" dirty="0"/>
              <a:t>di genere</a:t>
            </a:r>
            <a:r>
              <a:rPr lang="it-IT" sz="2400" dirty="0"/>
              <a:t>: al di là di ciò che io sento, il ruolo rappresenta ciò </a:t>
            </a:r>
            <a:r>
              <a:rPr lang="it-IT" sz="2400" dirty="0" smtClean="0"/>
              <a:t>che mostro </a:t>
            </a:r>
            <a:r>
              <a:rPr lang="it-IT" sz="2400" dirty="0"/>
              <a:t>agli altri di me rispetto all’identità sessuata</a:t>
            </a:r>
            <a:r>
              <a:rPr lang="it-IT" sz="2400" dirty="0" smtClean="0"/>
              <a:t>.</a:t>
            </a:r>
          </a:p>
          <a:p>
            <a:pPr algn="just"/>
            <a:endParaRPr lang="it-IT" sz="2400" dirty="0"/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Infine abbiamo l’«</a:t>
            </a:r>
            <a:r>
              <a:rPr lang="it-IT" sz="2400" b="1" dirty="0" smtClean="0">
                <a:solidFill>
                  <a:srgbClr val="FF0000"/>
                </a:solidFill>
              </a:rPr>
              <a:t>orientamento sessuale</a:t>
            </a:r>
            <a:r>
              <a:rPr lang="it-IT" sz="2400" b="1" dirty="0">
                <a:solidFill>
                  <a:srgbClr val="FF0000"/>
                </a:solidFill>
              </a:rPr>
              <a:t>», </a:t>
            </a:r>
            <a:r>
              <a:rPr lang="it-IT" sz="2400" dirty="0"/>
              <a:t>inteso come </a:t>
            </a:r>
            <a:r>
              <a:rPr lang="it-IT" sz="2400" b="1" i="1" dirty="0" smtClean="0"/>
              <a:t>Direzione </a:t>
            </a:r>
            <a:r>
              <a:rPr lang="it-IT" sz="2400" b="1" i="1" dirty="0"/>
              <a:t>del desiderio erotico</a:t>
            </a:r>
            <a:r>
              <a:rPr lang="it-IT" sz="2400" dirty="0"/>
              <a:t>, rispetto </a:t>
            </a:r>
            <a:r>
              <a:rPr lang="it-IT" sz="2400" dirty="0" smtClean="0"/>
              <a:t>non solo </a:t>
            </a:r>
            <a:r>
              <a:rPr lang="it-IT" sz="2400" dirty="0"/>
              <a:t>alla differenza dei sessi, ma anche rispetto all’oggetto del desiderio </a:t>
            </a:r>
            <a:r>
              <a:rPr lang="it-IT" sz="2400" dirty="0" smtClean="0"/>
              <a:t>che potrebbe </a:t>
            </a:r>
            <a:r>
              <a:rPr lang="it-IT" sz="2400" dirty="0"/>
              <a:t>essere, oltre a un uomo o a una donna, anche un oggetto qualsiasi</a:t>
            </a:r>
            <a:r>
              <a:rPr lang="it-IT" sz="2400" dirty="0" smtClean="0"/>
              <a:t>, un </a:t>
            </a:r>
            <a:r>
              <a:rPr lang="it-IT" sz="2400" dirty="0"/>
              <a:t>feticcio, un animale, un bambino o addirittura un morto, come eventi </a:t>
            </a:r>
            <a:r>
              <a:rPr lang="it-IT" sz="2400" dirty="0" smtClean="0"/>
              <a:t>di cronaca </a:t>
            </a:r>
            <a:r>
              <a:rPr lang="it-IT" sz="2400" dirty="0"/>
              <a:t>ci testimoniano.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331640" y="476672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i="0" u="none" strike="noStrike" baseline="0" dirty="0" smtClean="0">
                <a:solidFill>
                  <a:schemeClr val="accent1">
                    <a:lumMod val="75000"/>
                  </a:schemeClr>
                </a:solidFill>
                <a:latin typeface="AlbertusMT"/>
              </a:rPr>
              <a:t>UN</a:t>
            </a:r>
            <a:r>
              <a:rPr lang="it-IT" sz="3600" b="1" i="0" u="none" strike="noStrike" dirty="0" smtClean="0">
                <a:solidFill>
                  <a:schemeClr val="accent1">
                    <a:lumMod val="75000"/>
                  </a:schemeClr>
                </a:solidFill>
                <a:latin typeface="AlbertusMT"/>
              </a:rPr>
              <a:t> PO’ DI STORIA</a:t>
            </a:r>
            <a:endParaRPr lang="it-IT" sz="3600" b="1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8419-A1D4-40AD-9EE4-756B97D5503A}" type="datetime1">
              <a:rPr lang="it-IT" smtClean="0"/>
              <a:t>20/10/2014</a:t>
            </a:fld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301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04933" y="1225689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/>
              <a:t>Culturalmente</a:t>
            </a:r>
            <a:r>
              <a:rPr lang="it-IT" sz="2400" dirty="0" smtClean="0"/>
              <a:t> </a:t>
            </a:r>
            <a:r>
              <a:rPr lang="it-IT" sz="2400" dirty="0"/>
              <a:t>è stata annunciata la liberalizzazione dell’orientamento, </a:t>
            </a:r>
            <a:r>
              <a:rPr lang="it-IT" sz="2400" dirty="0" smtClean="0"/>
              <a:t>del ruolo </a:t>
            </a:r>
            <a:r>
              <a:rPr lang="it-IT" sz="2400" dirty="0"/>
              <a:t>e dell’identità di genere sulla base del desiderio individuale, </a:t>
            </a:r>
            <a:r>
              <a:rPr lang="it-IT" sz="2400" dirty="0" smtClean="0"/>
              <a:t>pretendendo l’</a:t>
            </a:r>
            <a:r>
              <a:rPr lang="it-IT" sz="2400" dirty="0" err="1" smtClean="0"/>
              <a:t>ontologizzazione</a:t>
            </a:r>
            <a:r>
              <a:rPr lang="it-IT" sz="2400" dirty="0" smtClean="0"/>
              <a:t> </a:t>
            </a:r>
            <a:r>
              <a:rPr lang="it-IT" sz="2400" dirty="0"/>
              <a:t>di ciò che si sente, di ciò che si desidera essere </a:t>
            </a:r>
            <a:r>
              <a:rPr lang="it-IT" sz="2400" dirty="0" smtClean="0"/>
              <a:t>a prescindere </a:t>
            </a:r>
            <a:r>
              <a:rPr lang="it-IT" sz="2400" dirty="0"/>
              <a:t>dal biologico: </a:t>
            </a:r>
            <a:r>
              <a:rPr lang="it-IT" sz="2400" b="1" dirty="0"/>
              <a:t>l’orientamento diventerebbe la legittima </a:t>
            </a:r>
            <a:r>
              <a:rPr lang="it-IT" sz="2400" b="1" dirty="0" smtClean="0"/>
              <a:t>essenza della </a:t>
            </a:r>
            <a:r>
              <a:rPr lang="it-IT" sz="2400" b="1" dirty="0"/>
              <a:t>persona.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331640" y="476672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i="0" u="none" strike="noStrike" baseline="0" dirty="0" smtClean="0">
                <a:solidFill>
                  <a:schemeClr val="accent1">
                    <a:lumMod val="75000"/>
                  </a:schemeClr>
                </a:solidFill>
                <a:latin typeface="AlbertusMT"/>
              </a:rPr>
              <a:t>LA</a:t>
            </a:r>
            <a:r>
              <a:rPr lang="it-IT" sz="3600" b="1" i="0" u="none" strike="noStrike" dirty="0" smtClean="0">
                <a:solidFill>
                  <a:schemeClr val="accent1">
                    <a:lumMod val="75000"/>
                  </a:schemeClr>
                </a:solidFill>
                <a:latin typeface="AlbertusMT"/>
              </a:rPr>
              <a:t> SITUAZIONE ATTUALE</a:t>
            </a:r>
            <a:endParaRPr lang="it-IT" sz="3600" b="1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604933" y="414908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E’ QUESTA LA RIVOLUZIONE ANTROPOLOGICA </a:t>
            </a:r>
          </a:p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CHE STA AVVENENDO NELLA SOCIETA’!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ADD2-AAB0-4F18-A863-28023A57B866}" type="datetime1">
              <a:rPr lang="it-IT" smtClean="0"/>
              <a:t>20/10/2014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570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95536" y="498587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La persona umana: una realtà ontologicamente sessuata?</a:t>
            </a:r>
            <a:endParaRPr lang="it-IT" sz="2400" b="1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67544" y="1052736"/>
            <a:ext cx="82809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La persona umana è una realtà ontologicamente sessuata, </a:t>
            </a:r>
            <a:r>
              <a:rPr lang="it-IT" dirty="0" smtClean="0"/>
              <a:t>descrivibile e </a:t>
            </a:r>
            <a:r>
              <a:rPr lang="it-IT" dirty="0"/>
              <a:t>oggettivabile in modo «</a:t>
            </a:r>
            <a:r>
              <a:rPr lang="it-IT" dirty="0" err="1"/>
              <a:t>preconfessionale</a:t>
            </a:r>
            <a:r>
              <a:rPr lang="it-IT" dirty="0"/>
              <a:t>»? </a:t>
            </a:r>
            <a:r>
              <a:rPr lang="it-IT" b="1" dirty="0"/>
              <a:t>La </a:t>
            </a:r>
            <a:r>
              <a:rPr lang="it-IT" b="1" dirty="0" smtClean="0"/>
              <a:t>tesi opposta </a:t>
            </a:r>
            <a:r>
              <a:rPr lang="it-IT" b="1" dirty="0"/>
              <a:t>è che la persona umana sia un’identità astratta, un individuo</a:t>
            </a:r>
            <a:r>
              <a:rPr lang="it-IT" b="1" dirty="0" smtClean="0"/>
              <a:t>, un </a:t>
            </a:r>
            <a:r>
              <a:rPr lang="it-IT" b="1" dirty="0"/>
              <a:t>soggetto/oggetto di diritti, identificabile di volta </a:t>
            </a:r>
            <a:r>
              <a:rPr lang="it-IT" b="1" dirty="0" smtClean="0"/>
              <a:t>in volta </a:t>
            </a:r>
            <a:r>
              <a:rPr lang="it-IT" b="1" dirty="0"/>
              <a:t>attraverso il suo orientamento</a:t>
            </a:r>
            <a:r>
              <a:rPr lang="it-IT" dirty="0"/>
              <a:t>. Dunque: esistono l’uomo e </a:t>
            </a:r>
            <a:r>
              <a:rPr lang="it-IT" dirty="0" smtClean="0"/>
              <a:t>la donna</a:t>
            </a:r>
            <a:r>
              <a:rPr lang="it-IT" dirty="0"/>
              <a:t>, come identità sessuate oppure esistono i soggetti </a:t>
            </a:r>
            <a:r>
              <a:rPr lang="it-IT" dirty="0" smtClean="0"/>
              <a:t>GBLTIA-Q-GV</a:t>
            </a:r>
            <a:r>
              <a:rPr lang="it-IT" dirty="0"/>
              <a:t>? </a:t>
            </a:r>
            <a:r>
              <a:rPr lang="it-IT" b="1" dirty="0"/>
              <a:t>Queste ultime sigle </a:t>
            </a:r>
            <a:r>
              <a:rPr lang="it-IT" dirty="0"/>
              <a:t>sono in breve: I = </a:t>
            </a:r>
            <a:r>
              <a:rPr lang="it-IT" i="1" dirty="0" err="1"/>
              <a:t>intersexual</a:t>
            </a:r>
            <a:r>
              <a:rPr lang="it-IT" dirty="0"/>
              <a:t>, </a:t>
            </a:r>
            <a:r>
              <a:rPr lang="it-IT" dirty="0" smtClean="0"/>
              <a:t>A = </a:t>
            </a:r>
            <a:r>
              <a:rPr lang="it-IT" i="1" dirty="0" err="1"/>
              <a:t>asexual</a:t>
            </a:r>
            <a:r>
              <a:rPr lang="it-IT" dirty="0"/>
              <a:t>, Q = </a:t>
            </a:r>
            <a:r>
              <a:rPr lang="it-IT" i="1" dirty="0" err="1"/>
              <a:t>queer</a:t>
            </a:r>
            <a:r>
              <a:rPr lang="it-IT" dirty="0"/>
              <a:t>, GV = </a:t>
            </a:r>
            <a:r>
              <a:rPr lang="it-IT" i="1" dirty="0"/>
              <a:t>gender </a:t>
            </a:r>
            <a:r>
              <a:rPr lang="it-IT" i="1" dirty="0" err="1"/>
              <a:t>variants</a:t>
            </a:r>
            <a:r>
              <a:rPr lang="it-IT" dirty="0"/>
              <a:t>, in cui tutte le </a:t>
            </a:r>
            <a:r>
              <a:rPr lang="it-IT" dirty="0" smtClean="0"/>
              <a:t>caratteristiche </a:t>
            </a:r>
            <a:r>
              <a:rPr lang="it-IT" b="1" dirty="0" smtClean="0"/>
              <a:t>si </a:t>
            </a:r>
            <a:r>
              <a:rPr lang="it-IT" b="1" dirty="0"/>
              <a:t>scompongono in un caleidoscopio di possibilità </a:t>
            </a:r>
            <a:r>
              <a:rPr lang="it-IT" dirty="0"/>
              <a:t>(vedi </a:t>
            </a:r>
            <a:r>
              <a:rPr lang="it-IT" dirty="0" smtClean="0"/>
              <a:t>i più </a:t>
            </a:r>
            <a:r>
              <a:rPr lang="it-IT" dirty="0"/>
              <a:t>di cinquanta «generi» previsti da </a:t>
            </a:r>
            <a:r>
              <a:rPr lang="it-IT" i="1" dirty="0" err="1"/>
              <a:t>Facebook</a:t>
            </a:r>
            <a:r>
              <a:rPr lang="it-IT" dirty="0" smtClean="0"/>
              <a:t>).</a:t>
            </a:r>
          </a:p>
          <a:p>
            <a:pPr algn="just"/>
            <a:endParaRPr lang="it-IT" dirty="0"/>
          </a:p>
          <a:p>
            <a:pPr algn="just"/>
            <a:r>
              <a:rPr lang="it-IT" b="1" dirty="0"/>
              <a:t>L’identità sessuata, a livello scientifico, è riconosciuta </a:t>
            </a:r>
            <a:r>
              <a:rPr lang="it-IT" b="1" dirty="0" smtClean="0"/>
              <a:t>come un’inestricabile </a:t>
            </a:r>
            <a:r>
              <a:rPr lang="it-IT" b="1" dirty="0"/>
              <a:t>interdipendenza tra fattori che sono «naturali</a:t>
            </a:r>
            <a:r>
              <a:rPr lang="it-IT" b="1" dirty="0" smtClean="0"/>
              <a:t>», secondo </a:t>
            </a:r>
            <a:r>
              <a:rPr lang="it-IT" b="1" dirty="0"/>
              <a:t>un discorso che include il biologico e il culturale, </a:t>
            </a:r>
            <a:r>
              <a:rPr lang="it-IT" dirty="0" smtClean="0"/>
              <a:t>proprio perché </a:t>
            </a:r>
            <a:r>
              <a:rPr lang="it-IT" dirty="0"/>
              <a:t>l’essere umano possiede questa realtà relazionale, </a:t>
            </a:r>
            <a:r>
              <a:rPr lang="it-IT" dirty="0" smtClean="0"/>
              <a:t>è </a:t>
            </a:r>
            <a:r>
              <a:rPr lang="it-IT" dirty="0"/>
              <a:t>impastato nelle sue relazioni, quindi nella «cultura». La </a:t>
            </a:r>
            <a:r>
              <a:rPr lang="it-IT" dirty="0" smtClean="0"/>
              <a:t>cultura non </a:t>
            </a:r>
            <a:r>
              <a:rPr lang="it-IT" dirty="0"/>
              <a:t>scaturisce dal nulla, ma è </a:t>
            </a:r>
            <a:r>
              <a:rPr lang="it-IT" dirty="0" smtClean="0"/>
              <a:t>il prodotto </a:t>
            </a:r>
            <a:r>
              <a:rPr lang="it-IT" dirty="0"/>
              <a:t>della relazione tra le persone. </a:t>
            </a:r>
            <a:r>
              <a:rPr lang="it-IT" b="1" dirty="0"/>
              <a:t>Rispettando </a:t>
            </a:r>
            <a:r>
              <a:rPr lang="it-IT" b="1" dirty="0" smtClean="0"/>
              <a:t>l’integrazione tra </a:t>
            </a:r>
            <a:r>
              <a:rPr lang="it-IT" b="1" dirty="0"/>
              <a:t>fattori biologici, psichici, culturali, che non sono estrapolabili</a:t>
            </a:r>
            <a:r>
              <a:rPr lang="it-IT" b="1" dirty="0" smtClean="0"/>
              <a:t>, abbiamo </a:t>
            </a:r>
            <a:r>
              <a:rPr lang="it-IT" b="1" dirty="0"/>
              <a:t>un discorso valido sulla persona intesa nella sua unitarietà;</a:t>
            </a:r>
          </a:p>
          <a:p>
            <a:pPr algn="just"/>
            <a:r>
              <a:rPr lang="it-IT" dirty="0"/>
              <a:t>quando si frantumano queste componenti, pretendendo </a:t>
            </a:r>
            <a:r>
              <a:rPr lang="it-IT" dirty="0" smtClean="0"/>
              <a:t>di isolarne </a:t>
            </a:r>
            <a:r>
              <a:rPr lang="it-IT" dirty="0"/>
              <a:t>una sola come «causativa», si rischia una deflagrazione </a:t>
            </a:r>
            <a:r>
              <a:rPr lang="it-IT" dirty="0" smtClean="0"/>
              <a:t>di senso </a:t>
            </a:r>
            <a:r>
              <a:rPr lang="it-IT" dirty="0"/>
              <a:t>e di consenso.</a:t>
            </a: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C2B4D-5441-4C6E-A233-57282600C7F8}" type="datetime1">
              <a:rPr lang="it-IT" smtClean="0"/>
              <a:t>20/10/2014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84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95536" y="498587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IL SESSO GENETICO</a:t>
            </a:r>
            <a:endParaRPr lang="it-IT" sz="2400" b="1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29" name="CasellaDiTesto 28"/>
          <p:cNvSpPr txBox="1"/>
          <p:nvPr/>
        </p:nvSpPr>
        <p:spPr>
          <a:xfrm>
            <a:off x="486121" y="1628800"/>
            <a:ext cx="828092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 smtClean="0">
                <a:solidFill>
                  <a:srgbClr val="FF0000"/>
                </a:solidFill>
              </a:rPr>
              <a:t>Sul </a:t>
            </a:r>
            <a:r>
              <a:rPr lang="it-IT" sz="2400" dirty="0">
                <a:solidFill>
                  <a:srgbClr val="FF0000"/>
                </a:solidFill>
              </a:rPr>
              <a:t>sesso genetico </a:t>
            </a:r>
            <a:r>
              <a:rPr lang="it-IT" sz="2400" dirty="0"/>
              <a:t>è interessante notare come si ascrive </a:t>
            </a:r>
            <a:r>
              <a:rPr lang="it-IT" sz="2400" dirty="0" smtClean="0"/>
              <a:t>anch’esso a </a:t>
            </a:r>
            <a:r>
              <a:rPr lang="it-IT" sz="2400" dirty="0"/>
              <a:t>un discorso relazionale. </a:t>
            </a:r>
            <a:r>
              <a:rPr lang="it-IT" sz="2400" b="1" dirty="0"/>
              <a:t>Perché venga concepito un nuovo </a:t>
            </a:r>
            <a:r>
              <a:rPr lang="it-IT" sz="2400" b="1" dirty="0" smtClean="0"/>
              <a:t>individuo si </a:t>
            </a:r>
            <a:r>
              <a:rPr lang="it-IT" sz="2400" b="1" dirty="0"/>
              <a:t>deve verificare un’interrelazione tra cromosomi </a:t>
            </a:r>
            <a:r>
              <a:rPr lang="it-IT" sz="2400" b="1" dirty="0" smtClean="0"/>
              <a:t>maschili e </a:t>
            </a:r>
            <a:r>
              <a:rPr lang="it-IT" sz="2400" b="1" dirty="0"/>
              <a:t>femminili derivati dai gameti (ovulo, spermatozoo)</a:t>
            </a:r>
            <a:r>
              <a:rPr lang="it-IT" sz="2400" dirty="0"/>
              <a:t>, che </a:t>
            </a:r>
            <a:r>
              <a:rPr lang="it-IT" sz="2400" dirty="0" smtClean="0"/>
              <a:t>genera l’appaiamento </a:t>
            </a:r>
            <a:r>
              <a:rPr lang="it-IT" sz="2400" dirty="0"/>
              <a:t>di 23 coppie di cromosomi che portano a un </a:t>
            </a:r>
            <a:r>
              <a:rPr lang="it-IT" sz="2400" dirty="0" smtClean="0"/>
              <a:t>maschio se </a:t>
            </a:r>
            <a:r>
              <a:rPr lang="it-IT" sz="2400" dirty="0"/>
              <a:t>nella 23ma coppia troviamo XY, oppure a una femmina</a:t>
            </a:r>
            <a:r>
              <a:rPr lang="it-IT" sz="2400" dirty="0" smtClean="0"/>
              <a:t>, se </a:t>
            </a:r>
            <a:r>
              <a:rPr lang="it-IT" sz="2400" dirty="0"/>
              <a:t>la 23ma coppia è XX e ciò in funzione della </a:t>
            </a:r>
            <a:r>
              <a:rPr lang="it-IT" sz="2400" b="1" dirty="0"/>
              <a:t>differenza tra X e Y</a:t>
            </a:r>
            <a:r>
              <a:rPr lang="it-IT" sz="2400" b="1" dirty="0" smtClean="0"/>
              <a:t>. </a:t>
            </a:r>
            <a:r>
              <a:rPr lang="it-IT" sz="2400" dirty="0" smtClean="0"/>
              <a:t>Un </a:t>
            </a:r>
            <a:r>
              <a:rPr lang="it-IT" sz="2400" dirty="0"/>
              <a:t>altro dato di fatto è che </a:t>
            </a:r>
            <a:r>
              <a:rPr lang="it-IT" sz="2400" b="1" dirty="0"/>
              <a:t>l’essere umano non cresce come embrione</a:t>
            </a:r>
            <a:r>
              <a:rPr lang="it-IT" sz="2400" b="1" dirty="0" smtClean="0"/>
              <a:t>, almeno </a:t>
            </a:r>
            <a:r>
              <a:rPr lang="it-IT" sz="2400" b="1" dirty="0"/>
              <a:t>per adesso, al di fuori del corpo, ma all’interno </a:t>
            </a:r>
            <a:r>
              <a:rPr lang="it-IT" sz="2400" b="1" dirty="0" smtClean="0"/>
              <a:t>di una </a:t>
            </a:r>
            <a:r>
              <a:rPr lang="it-IT" sz="2400" b="1" dirty="0"/>
              <a:t>relazione, ospitato in un corpo sessuato, un corpo femminile</a:t>
            </a:r>
            <a:r>
              <a:rPr lang="it-IT" sz="2400" dirty="0" smtClean="0"/>
              <a:t>. </a:t>
            </a:r>
            <a:endParaRPr lang="it-IT" sz="2400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B4B4A-C22D-4B8B-901B-9840EB3DC6ED}" type="datetime1">
              <a:rPr lang="it-IT" smtClean="0"/>
              <a:t>20/10/2014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683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395536" y="498587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</a:rPr>
              <a:t>IDENTITA’ SESSUATA = NATURA &amp; CULTURA</a:t>
            </a:r>
            <a:endParaRPr lang="it-IT" sz="2400" b="1" i="0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755576" y="1916832"/>
            <a:ext cx="2448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PSICHE</a:t>
            </a:r>
            <a:r>
              <a:rPr lang="it-IT" b="1" dirty="0" smtClean="0">
                <a:solidFill>
                  <a:srgbClr val="0070C0"/>
                </a:solidFill>
              </a:rPr>
              <a:t>:</a:t>
            </a:r>
            <a:r>
              <a:rPr lang="it-IT" b="1" dirty="0" smtClean="0"/>
              <a:t> </a:t>
            </a:r>
            <a:r>
              <a:rPr lang="it-IT" dirty="0" err="1" smtClean="0"/>
              <a:t>sessuazione</a:t>
            </a:r>
            <a:endParaRPr lang="it-IT" dirty="0"/>
          </a:p>
          <a:p>
            <a:r>
              <a:rPr lang="it-IT" dirty="0"/>
              <a:t>(conscia ed </a:t>
            </a:r>
            <a:r>
              <a:rPr lang="it-IT" dirty="0" smtClean="0"/>
              <a:t>inconscia)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6660232" y="1778332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err="1" smtClean="0">
                <a:solidFill>
                  <a:srgbClr val="FF0000"/>
                </a:solidFill>
              </a:rPr>
              <a:t>BIOLOGIA:</a:t>
            </a:r>
            <a:r>
              <a:rPr lang="it-IT" dirty="0" err="1" smtClean="0"/>
              <a:t>Genotipo</a:t>
            </a:r>
            <a:endParaRPr lang="it-IT" dirty="0"/>
          </a:p>
          <a:p>
            <a:r>
              <a:rPr lang="it-IT" dirty="0"/>
              <a:t>Fenotipo</a:t>
            </a:r>
          </a:p>
        </p:txBody>
      </p:sp>
      <p:sp>
        <p:nvSpPr>
          <p:cNvPr id="9" name="Rettangolo 8"/>
          <p:cNvSpPr/>
          <p:nvPr/>
        </p:nvSpPr>
        <p:spPr>
          <a:xfrm>
            <a:off x="3465004" y="4249003"/>
            <a:ext cx="33392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CULTURA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it-IT" b="1" dirty="0" smtClean="0"/>
              <a:t> </a:t>
            </a:r>
            <a:r>
              <a:rPr lang="it-IT" dirty="0" smtClean="0"/>
              <a:t>relazioni, educazioni</a:t>
            </a:r>
            <a:r>
              <a:rPr lang="it-IT" dirty="0"/>
              <a:t>, </a:t>
            </a:r>
            <a:endParaRPr lang="it-IT" dirty="0" smtClean="0"/>
          </a:p>
          <a:p>
            <a:r>
              <a:rPr lang="it-IT" dirty="0" smtClean="0"/>
              <a:t>condizionamenti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1187624" y="5445224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/>
              <a:t>Integrazione di fattori biologici, psichici, culturali non estrapolabili</a:t>
            </a:r>
          </a:p>
          <a:p>
            <a:pPr algn="ctr"/>
            <a:r>
              <a:rPr lang="it-IT" b="1" dirty="0"/>
              <a:t>singolarmente senza fratturare l’identità stessa</a:t>
            </a:r>
            <a:endParaRPr lang="it-IT" dirty="0"/>
          </a:p>
        </p:txBody>
      </p:sp>
      <p:sp>
        <p:nvSpPr>
          <p:cNvPr id="14" name="Ovale 13"/>
          <p:cNvSpPr/>
          <p:nvPr/>
        </p:nvSpPr>
        <p:spPr>
          <a:xfrm>
            <a:off x="3815916" y="2200818"/>
            <a:ext cx="1512168" cy="136561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          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Ovale 17"/>
          <p:cNvSpPr/>
          <p:nvPr/>
        </p:nvSpPr>
        <p:spPr>
          <a:xfrm>
            <a:off x="4283968" y="2702773"/>
            <a:ext cx="1512168" cy="13656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Ovale 18"/>
          <p:cNvSpPr/>
          <p:nvPr/>
        </p:nvSpPr>
        <p:spPr>
          <a:xfrm>
            <a:off x="4664407" y="2217422"/>
            <a:ext cx="1512168" cy="13656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b="1" dirty="0" smtClean="0">
                <a:solidFill>
                  <a:schemeClr val="tx1"/>
                </a:solidFill>
              </a:rPr>
              <a:t>IO</a:t>
            </a:r>
            <a:endParaRPr lang="it-IT" b="1" dirty="0">
              <a:solidFill>
                <a:schemeClr val="tx1"/>
              </a:solidFill>
            </a:endParaRPr>
          </a:p>
        </p:txBody>
      </p:sp>
      <p:cxnSp>
        <p:nvCxnSpPr>
          <p:cNvPr id="22" name="Connettore 2 21"/>
          <p:cNvCxnSpPr/>
          <p:nvPr/>
        </p:nvCxnSpPr>
        <p:spPr>
          <a:xfrm>
            <a:off x="2555776" y="2612981"/>
            <a:ext cx="2016224" cy="154623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 flipH="1">
            <a:off x="5580112" y="2424663"/>
            <a:ext cx="1512168" cy="17340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>
            <a:off x="3203848" y="1916832"/>
            <a:ext cx="324943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31F16-FED7-40EA-B289-896942766489}" type="datetime1">
              <a:rPr lang="it-IT" smtClean="0"/>
              <a:t>20/10/2014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41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31640" y="245839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accent1">
                    <a:lumMod val="75000"/>
                  </a:schemeClr>
                </a:solidFill>
              </a:rPr>
              <a:t>La sessualizzazione prenatale</a:t>
            </a:r>
            <a:endParaRPr lang="it-IT" sz="2400" b="1" u="none" strike="noStrike" baseline="0" dirty="0" smtClean="0">
              <a:solidFill>
                <a:schemeClr val="accent1">
                  <a:lumMod val="75000"/>
                </a:schemeClr>
              </a:solidFill>
              <a:latin typeface="AlbertusM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77601" y="745089"/>
            <a:ext cx="835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/>
              <a:t>C</a:t>
            </a:r>
            <a:r>
              <a:rPr lang="it-IT" b="1" dirty="0" smtClean="0"/>
              <a:t>omincia </a:t>
            </a:r>
            <a:r>
              <a:rPr lang="it-IT" b="1" dirty="0"/>
              <a:t>in epoca prenatale e continua </a:t>
            </a:r>
            <a:r>
              <a:rPr lang="it-IT" b="1" dirty="0" smtClean="0"/>
              <a:t>per tutta </a:t>
            </a:r>
            <a:r>
              <a:rPr lang="it-IT" b="1" dirty="0"/>
              <a:t>la vita in modo dimorfico</a:t>
            </a:r>
            <a:r>
              <a:rPr lang="it-IT" dirty="0"/>
              <a:t>, cioè esiste un binario </a:t>
            </a:r>
            <a:r>
              <a:rPr lang="it-IT" dirty="0" smtClean="0"/>
              <a:t>separato di </a:t>
            </a:r>
            <a:r>
              <a:rPr lang="it-IT" dirty="0"/>
              <a:t>sviluppo per maschi e femmine che inizia a partire da </a:t>
            </a:r>
            <a:r>
              <a:rPr lang="it-IT" dirty="0" smtClean="0"/>
              <a:t>questo momento </a:t>
            </a:r>
            <a:r>
              <a:rPr lang="it-IT" dirty="0"/>
              <a:t>iniziale e procede per tutta la vita. È chiaro che </a:t>
            </a:r>
            <a:r>
              <a:rPr lang="it-IT" b="1" dirty="0"/>
              <a:t>se si </a:t>
            </a:r>
            <a:r>
              <a:rPr lang="it-IT" b="1" dirty="0" smtClean="0"/>
              <a:t>verifica un’anomalia </a:t>
            </a:r>
            <a:r>
              <a:rPr lang="it-IT" b="1" dirty="0"/>
              <a:t>biologica, un percorso embrionale accidentato</a:t>
            </a:r>
            <a:r>
              <a:rPr lang="it-IT" b="1" dirty="0" smtClean="0"/>
              <a:t>, la </a:t>
            </a:r>
            <a:r>
              <a:rPr lang="it-IT" b="1" dirty="0"/>
              <a:t>fisiologia diventa a questo punto non più biologia fisiologica</a:t>
            </a:r>
            <a:r>
              <a:rPr lang="it-IT" b="1" dirty="0" smtClean="0"/>
              <a:t>, ma </a:t>
            </a:r>
            <a:r>
              <a:rPr lang="it-IT" b="1" dirty="0"/>
              <a:t>patologia, e possiamo vedere delle alterazioni </a:t>
            </a:r>
            <a:r>
              <a:rPr lang="it-IT" b="1" dirty="0" smtClean="0"/>
              <a:t>macroscopiche (</a:t>
            </a:r>
            <a:r>
              <a:rPr lang="it-IT" b="1" dirty="0"/>
              <a:t>malformazioni) che di solito indicano a livello di </a:t>
            </a:r>
            <a:r>
              <a:rPr lang="it-IT" b="1" dirty="0" smtClean="0"/>
              <a:t>espressione corporea </a:t>
            </a:r>
            <a:r>
              <a:rPr lang="it-IT" b="1" dirty="0"/>
              <a:t>qualcosa che non è solo una esteriorità del corpo «</a:t>
            </a:r>
            <a:r>
              <a:rPr lang="it-IT" b="1" dirty="0" smtClean="0"/>
              <a:t>ferito», </a:t>
            </a:r>
            <a:r>
              <a:rPr lang="it-IT" b="1" dirty="0"/>
              <a:t>ma interessa anche la parte psichica e comunque </a:t>
            </a:r>
            <a:r>
              <a:rPr lang="it-IT" b="1" dirty="0" smtClean="0"/>
              <a:t>interessa tutta </a:t>
            </a:r>
            <a:r>
              <a:rPr lang="it-IT" b="1" dirty="0"/>
              <a:t>la persona</a:t>
            </a:r>
            <a:r>
              <a:rPr lang="it-IT" b="1" dirty="0" smtClean="0"/>
              <a:t>. </a:t>
            </a:r>
            <a:r>
              <a:rPr lang="it-IT" dirty="0" smtClean="0"/>
              <a:t>La </a:t>
            </a:r>
            <a:r>
              <a:rPr lang="it-IT" dirty="0"/>
              <a:t>sessualizzazione prenatale infatti non è solo un fenomeno </a:t>
            </a:r>
            <a:r>
              <a:rPr lang="it-IT" dirty="0" smtClean="0"/>
              <a:t>del corpo </a:t>
            </a:r>
            <a:r>
              <a:rPr lang="it-IT" dirty="0"/>
              <a:t>inteso come esteriorità (se si nasce con un pene, si è maschi</a:t>
            </a:r>
            <a:r>
              <a:rPr lang="it-IT" dirty="0" smtClean="0"/>
              <a:t>, con </a:t>
            </a:r>
            <a:r>
              <a:rPr lang="it-IT" dirty="0"/>
              <a:t>una vagina, femmine). È qualcosa che riguarda anche </a:t>
            </a:r>
            <a:r>
              <a:rPr lang="it-IT" dirty="0" smtClean="0"/>
              <a:t>l’organizzazione neuronale </a:t>
            </a:r>
            <a:r>
              <a:rPr lang="it-IT" dirty="0"/>
              <a:t>del cervello, in particolare influisce su </a:t>
            </a:r>
            <a:r>
              <a:rPr lang="it-IT" dirty="0" smtClean="0"/>
              <a:t>caratteristiche tipicamente </a:t>
            </a:r>
            <a:r>
              <a:rPr lang="it-IT" dirty="0"/>
              <a:t>umane come l’organizzazione del </a:t>
            </a:r>
            <a:r>
              <a:rPr lang="it-IT" dirty="0" smtClean="0"/>
              <a:t>centro del </a:t>
            </a:r>
            <a:r>
              <a:rPr lang="it-IT" dirty="0"/>
              <a:t>linguaggio, sul cui «innatismo» esperti come Noam </a:t>
            </a:r>
            <a:r>
              <a:rPr lang="it-IT" dirty="0" smtClean="0"/>
              <a:t>Chomsky e </a:t>
            </a:r>
            <a:r>
              <a:rPr lang="it-IT" dirty="0"/>
              <a:t>altri dibattono da un sacco di tempo in modo anche assai vigoroso</a:t>
            </a:r>
            <a:r>
              <a:rPr lang="it-IT" dirty="0" smtClean="0"/>
              <a:t>; </a:t>
            </a:r>
            <a:r>
              <a:rPr lang="it-IT" b="1" dirty="0" smtClean="0"/>
              <a:t>sta </a:t>
            </a:r>
            <a:r>
              <a:rPr lang="it-IT" b="1" dirty="0"/>
              <a:t>di fatto che l’organizzazione di una abilità </a:t>
            </a:r>
            <a:r>
              <a:rPr lang="it-IT" b="1" dirty="0" smtClean="0"/>
              <a:t>tipicamente umana </a:t>
            </a:r>
            <a:r>
              <a:rPr lang="it-IT" b="1" dirty="0"/>
              <a:t>(comunicare attraverso il linguaggio), attuata attraverso </a:t>
            </a:r>
            <a:r>
              <a:rPr lang="it-IT" b="1" dirty="0" smtClean="0"/>
              <a:t>la verbalizzazione</a:t>
            </a:r>
            <a:r>
              <a:rPr lang="it-IT" b="1" dirty="0"/>
              <a:t>, prevede una differenziazione tra uomo e </a:t>
            </a:r>
            <a:r>
              <a:rPr lang="it-IT" b="1" dirty="0" smtClean="0"/>
              <a:t>donna già </a:t>
            </a:r>
            <a:r>
              <a:rPr lang="it-IT" b="1" dirty="0"/>
              <a:t>prima della nascita, nel modo differente in cui si </a:t>
            </a:r>
            <a:r>
              <a:rPr lang="it-IT" b="1" dirty="0" smtClean="0"/>
              <a:t>organizzano i </a:t>
            </a:r>
            <a:r>
              <a:rPr lang="it-IT" b="1" dirty="0"/>
              <a:t>neuroni, come ci confermano le neuroscienze.</a:t>
            </a:r>
            <a:r>
              <a:rPr lang="it-IT" dirty="0"/>
              <a:t> </a:t>
            </a:r>
            <a:r>
              <a:rPr lang="it-IT" dirty="0" smtClean="0"/>
              <a:t>Sappiamo per </a:t>
            </a:r>
            <a:r>
              <a:rPr lang="it-IT" dirty="0"/>
              <a:t>esempio che nel maschio vi è una prevalente </a:t>
            </a:r>
            <a:r>
              <a:rPr lang="it-IT" dirty="0" smtClean="0"/>
              <a:t>lateralizzazione del </a:t>
            </a:r>
            <a:r>
              <a:rPr lang="it-IT" dirty="0"/>
              <a:t>centro del linguaggio a sinistra, laddove nella donna questo </a:t>
            </a:r>
            <a:r>
              <a:rPr lang="it-IT" dirty="0" smtClean="0"/>
              <a:t>è ampiamente </a:t>
            </a:r>
            <a:r>
              <a:rPr lang="it-IT" dirty="0"/>
              <a:t>rappresentato anche a destra.</a:t>
            </a:r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3BE8-50D6-408A-BC2D-07BACEF8EC56}" type="datetime1">
              <a:rPr lang="it-IT" smtClean="0"/>
              <a:t>20/10/2014</a:t>
            </a:fld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5152-8F47-4B5F-8530-B3C0C28CE8A5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84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338</TotalTime>
  <Words>4238</Words>
  <Application>Microsoft Office PowerPoint</Application>
  <PresentationFormat>Presentazione su schermo (4:3)</PresentationFormat>
  <Paragraphs>201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7" baseType="lpstr">
      <vt:lpstr>Terra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User1</dc:creator>
  <cp:lastModifiedBy>User1</cp:lastModifiedBy>
  <cp:revision>30</cp:revision>
  <dcterms:created xsi:type="dcterms:W3CDTF">2014-10-20T08:10:12Z</dcterms:created>
  <dcterms:modified xsi:type="dcterms:W3CDTF">2014-10-20T15:54:48Z</dcterms:modified>
</cp:coreProperties>
</file>