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5F105-B622-4A0D-9013-3E712EA74866}" type="datetimeFigureOut">
              <a:rPr lang="it-IT" smtClean="0"/>
              <a:pPr/>
              <a:t>16/12/2019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263D4-0EF3-451C-A530-F9012DE9431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26A4-BB65-427A-A47E-39F882196F37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6631C-01D3-4381-9544-54769C54AC61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52489" y="977842"/>
            <a:ext cx="7282190" cy="5240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4620" y="271779"/>
            <a:ext cx="680961" cy="764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4620" y="698500"/>
            <a:ext cx="701293" cy="764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4620" y="1125219"/>
            <a:ext cx="663206" cy="7647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4620" y="1551939"/>
            <a:ext cx="663206" cy="7647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4620" y="1978660"/>
            <a:ext cx="680961" cy="764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B8AD-E6E0-4A0E-92E1-DFE8213F6B3B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0958-19A6-47B0-8A2C-0EBA26D6DB1B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C54D1-46AA-4A87-8A80-80FD0F650829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6820" y="186690"/>
            <a:ext cx="669035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034" y="2226690"/>
            <a:ext cx="8583930" cy="2526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C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ECA1-E66D-4BD6-B364-F7192ADB0865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jpeg"/><Relationship Id="rId3" Type="http://schemas.openxmlformats.org/officeDocument/2006/relationships/image" Target="../media/image106.jpe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jpe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image" Target="../media/image217.png"/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jpe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e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jpe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6.jpe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1.png"/><Relationship Id="rId4" Type="http://schemas.openxmlformats.org/officeDocument/2006/relationships/image" Target="../media/image26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jpeg"/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70.png"/><Relationship Id="rId7" Type="http://schemas.openxmlformats.org/officeDocument/2006/relationships/image" Target="../media/image274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281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9.jpeg"/><Relationship Id="rId5" Type="http://schemas.openxmlformats.org/officeDocument/2006/relationships/image" Target="../media/image288.jpeg"/><Relationship Id="rId4" Type="http://schemas.openxmlformats.org/officeDocument/2006/relationships/image" Target="../media/image287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7819" y="177800"/>
            <a:ext cx="3894074" cy="871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8960" y="273050"/>
            <a:ext cx="3413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99"/>
                </a:solidFill>
              </a:rPr>
              <a:t>GAMETOGENESI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6372859" y="2580817"/>
            <a:ext cx="2771139" cy="4277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3920" y="960119"/>
            <a:ext cx="3197860" cy="4937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39" y="960119"/>
            <a:ext cx="3454400" cy="4937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D7AC38A-3AB9-4F04-A615-43392AB56FD7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970" y="288671"/>
            <a:ext cx="2343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3460" algn="l"/>
                <a:tab pos="1506220" algn="l"/>
              </a:tabLst>
            </a:pPr>
            <a:r>
              <a:rPr sz="1600" b="1" dirty="0">
                <a:latin typeface="Arial"/>
                <a:cs typeface="Arial"/>
              </a:rPr>
              <a:t>Coppia	di	</a:t>
            </a:r>
            <a:r>
              <a:rPr sz="1600" b="1" spc="-5" dirty="0">
                <a:latin typeface="Arial"/>
                <a:cs typeface="Arial"/>
              </a:rPr>
              <a:t>bivalenti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3426" y="288671"/>
            <a:ext cx="1116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4244" algn="l"/>
              </a:tabLst>
            </a:pPr>
            <a:r>
              <a:rPr sz="1600" dirty="0">
                <a:latin typeface="Arial"/>
                <a:cs typeface="Arial"/>
              </a:rPr>
              <a:t>m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970" y="532384"/>
            <a:ext cx="37484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09800" algn="l"/>
              </a:tabLst>
            </a:pPr>
            <a:r>
              <a:rPr sz="1600" spc="-5" dirty="0">
                <a:latin typeface="Arial"/>
                <a:cs typeface="Arial"/>
              </a:rPr>
              <a:t>formazione</a:t>
            </a:r>
            <a:r>
              <a:rPr sz="1600" spc="2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chiasmi	</a:t>
            </a:r>
            <a:r>
              <a:rPr sz="1600" dirty="0">
                <a:latin typeface="Arial"/>
                <a:cs typeface="Arial"/>
              </a:rPr>
              <a:t>tra </a:t>
            </a:r>
            <a:r>
              <a:rPr sz="1600" spc="-5" dirty="0">
                <a:latin typeface="Arial"/>
                <a:cs typeface="Arial"/>
              </a:rPr>
              <a:t>i cromatidi </a:t>
            </a:r>
            <a:r>
              <a:rPr sz="1600" spc="-15" dirty="0">
                <a:latin typeface="Arial"/>
                <a:cs typeface="Arial"/>
              </a:rPr>
              <a:t>di  </a:t>
            </a:r>
            <a:r>
              <a:rPr sz="1600" spc="-10" dirty="0">
                <a:latin typeface="Arial"/>
                <a:cs typeface="Arial"/>
              </a:rPr>
              <a:t>ogni </a:t>
            </a:r>
            <a:r>
              <a:rPr sz="1600" spc="-5" dirty="0">
                <a:latin typeface="Arial"/>
                <a:cs typeface="Arial"/>
              </a:rPr>
              <a:t>cromosoma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omologo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859" y="1342850"/>
            <a:ext cx="3098723" cy="5225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3937" y="0"/>
            <a:ext cx="3567102" cy="4257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97909" y="4250372"/>
            <a:ext cx="542925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0520" algn="l"/>
                <a:tab pos="1150620" algn="l"/>
                <a:tab pos="1988820" algn="l"/>
                <a:tab pos="2268220" algn="l"/>
                <a:tab pos="3119755" algn="l"/>
                <a:tab pos="3495675" algn="l"/>
                <a:tab pos="4356735" algn="l"/>
                <a:tab pos="4595495" algn="l"/>
                <a:tab pos="5177790" algn="l"/>
              </a:tabLst>
            </a:pPr>
            <a:r>
              <a:rPr sz="1400" dirty="0">
                <a:latin typeface="Arial"/>
                <a:cs typeface="Arial"/>
              </a:rPr>
              <a:t>La	</a:t>
            </a:r>
            <a:r>
              <a:rPr sz="1400" b="1" dirty="0">
                <a:latin typeface="Arial"/>
                <a:cs typeface="Arial"/>
              </a:rPr>
              <a:t>coes</a:t>
            </a:r>
            <a:r>
              <a:rPr sz="1400" b="1" spc="-3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na	</a:t>
            </a:r>
            <a:r>
              <a:rPr sz="1400" dirty="0">
                <a:latin typeface="Arial"/>
                <a:cs typeface="Arial"/>
              </a:rPr>
              <a:t>pe</a:t>
            </a:r>
            <a:r>
              <a:rPr sz="1400" spc="-3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tt</a:t>
            </a:r>
            <a:r>
              <a:rPr sz="1400" dirty="0">
                <a:latin typeface="Arial"/>
                <a:cs typeface="Arial"/>
              </a:rPr>
              <a:t>e	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a	co</a:t>
            </a:r>
            <a:r>
              <a:rPr sz="1400" spc="-2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one	d</a:t>
            </a:r>
            <a:r>
              <a:rPr sz="1400" spc="-2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i	c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di	a	</a:t>
            </a:r>
            <a:r>
              <a:rPr sz="1400" spc="-15" dirty="0">
                <a:latin typeface="Arial"/>
                <a:cs typeface="Arial"/>
              </a:rPr>
              <a:t>l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ve</a:t>
            </a:r>
            <a:r>
              <a:rPr sz="1400" spc="-15" dirty="0">
                <a:latin typeface="Arial"/>
                <a:cs typeface="Arial"/>
              </a:rPr>
              <a:t>l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o	del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centromero e a </a:t>
            </a:r>
            <a:r>
              <a:rPr sz="1400" dirty="0">
                <a:latin typeface="Arial"/>
                <a:cs typeface="Arial"/>
              </a:rPr>
              <a:t>livello delle </a:t>
            </a:r>
            <a:r>
              <a:rPr sz="1400" spc="-5" dirty="0">
                <a:latin typeface="Arial"/>
                <a:cs typeface="Arial"/>
              </a:rPr>
              <a:t>due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braccia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400" spc="-5" dirty="0">
                <a:latin typeface="Arial"/>
                <a:cs typeface="Arial"/>
              </a:rPr>
              <a:t>La </a:t>
            </a:r>
            <a:r>
              <a:rPr sz="1400" b="1" spc="-5" dirty="0">
                <a:latin typeface="Arial"/>
                <a:cs typeface="Arial"/>
              </a:rPr>
              <a:t>coppia </a:t>
            </a:r>
            <a:r>
              <a:rPr sz="1400" b="1" dirty="0">
                <a:latin typeface="Arial"/>
                <a:cs typeface="Arial"/>
              </a:rPr>
              <a:t>di </a:t>
            </a:r>
            <a:r>
              <a:rPr sz="1400" b="1" spc="-5" dirty="0">
                <a:latin typeface="Arial"/>
                <a:cs typeface="Arial"/>
              </a:rPr>
              <a:t>omologhi </a:t>
            </a:r>
            <a:r>
              <a:rPr sz="1400" spc="-5" dirty="0">
                <a:latin typeface="Arial"/>
                <a:cs typeface="Arial"/>
              </a:rPr>
              <a:t>è mantenuta unita come bivalenti dai  </a:t>
            </a:r>
            <a:r>
              <a:rPr sz="1400" dirty="0">
                <a:latin typeface="Arial"/>
                <a:cs typeface="Arial"/>
              </a:rPr>
              <a:t>chiasmi</a:t>
            </a:r>
            <a:endParaRPr sz="14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1080"/>
              </a:spcBef>
            </a:pPr>
            <a:r>
              <a:rPr sz="1400" spc="-5" dirty="0">
                <a:latin typeface="Arial"/>
                <a:cs typeface="Arial"/>
              </a:rPr>
              <a:t>All’</a:t>
            </a:r>
            <a:r>
              <a:rPr sz="1400" b="1" spc="-5" dirty="0">
                <a:solidFill>
                  <a:srgbClr val="FF3300"/>
                </a:solidFill>
                <a:latin typeface="Arial"/>
                <a:cs typeface="Arial"/>
              </a:rPr>
              <a:t>anafase 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I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b="1" spc="-5" dirty="0">
                <a:latin typeface="Arial"/>
                <a:cs typeface="Arial"/>
              </a:rPr>
              <a:t>coesina </a:t>
            </a:r>
            <a:r>
              <a:rPr sz="1400" spc="-10" dirty="0">
                <a:latin typeface="Arial"/>
                <a:cs typeface="Arial"/>
              </a:rPr>
              <a:t>che tiene </a:t>
            </a:r>
            <a:r>
              <a:rPr sz="1400" spc="-5" dirty="0">
                <a:latin typeface="Arial"/>
                <a:cs typeface="Arial"/>
              </a:rPr>
              <a:t>uniti i bracci dei bivalenti è tagliata  permettendo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b="1" spc="-5" dirty="0">
                <a:latin typeface="Arial"/>
                <a:cs typeface="Arial"/>
              </a:rPr>
              <a:t>separazione </a:t>
            </a:r>
            <a:r>
              <a:rPr sz="1400" dirty="0">
                <a:latin typeface="Arial"/>
                <a:cs typeface="Arial"/>
              </a:rPr>
              <a:t>degli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omologhi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dirty="0">
                <a:latin typeface="Arial"/>
                <a:cs typeface="Arial"/>
              </a:rPr>
              <a:t>I </a:t>
            </a:r>
            <a:r>
              <a:rPr sz="1400" b="1" dirty="0">
                <a:latin typeface="Arial"/>
                <a:cs typeface="Arial"/>
              </a:rPr>
              <a:t>2 </a:t>
            </a:r>
            <a:r>
              <a:rPr sz="1400" b="1" spc="-5" dirty="0">
                <a:latin typeface="Arial"/>
                <a:cs typeface="Arial"/>
              </a:rPr>
              <a:t>cromatidi </a:t>
            </a:r>
            <a:r>
              <a:rPr sz="1400" dirty="0">
                <a:latin typeface="Arial"/>
                <a:cs typeface="Arial"/>
              </a:rPr>
              <a:t>sono </a:t>
            </a:r>
            <a:r>
              <a:rPr sz="1400" b="1" spc="-5" dirty="0">
                <a:latin typeface="Arial"/>
                <a:cs typeface="Arial"/>
              </a:rPr>
              <a:t>uniti </a:t>
            </a:r>
            <a:r>
              <a:rPr sz="1400" dirty="0">
                <a:latin typeface="Arial"/>
                <a:cs typeface="Arial"/>
              </a:rPr>
              <a:t>a livello del </a:t>
            </a:r>
            <a:r>
              <a:rPr sz="1400" b="1" spc="-5" dirty="0">
                <a:latin typeface="Arial"/>
                <a:cs typeface="Arial"/>
              </a:rPr>
              <a:t>centromero </a:t>
            </a:r>
            <a:r>
              <a:rPr sz="1400" dirty="0">
                <a:latin typeface="Arial"/>
                <a:cs typeface="Arial"/>
              </a:rPr>
              <a:t>dalla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coesina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400" spc="-5" dirty="0">
                <a:latin typeface="Arial"/>
                <a:cs typeface="Arial"/>
              </a:rPr>
              <a:t>All’</a:t>
            </a:r>
            <a:r>
              <a:rPr sz="1400" b="1" spc="-5" dirty="0">
                <a:solidFill>
                  <a:srgbClr val="FF3300"/>
                </a:solidFill>
                <a:latin typeface="Arial"/>
                <a:cs typeface="Arial"/>
              </a:rPr>
              <a:t>anafase</a:t>
            </a:r>
            <a:r>
              <a:rPr sz="1400" b="1" spc="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3300"/>
                </a:solidFill>
                <a:latin typeface="Arial"/>
                <a:cs typeface="Arial"/>
              </a:rPr>
              <a:t>II</a:t>
            </a:r>
            <a:r>
              <a:rPr sz="1400" b="1" spc="1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coesina</a:t>
            </a:r>
            <a:r>
              <a:rPr sz="1400" b="1" spc="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è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tagliata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</a:t>
            </a:r>
            <a:r>
              <a:rPr sz="1400" b="1" spc="1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cromatidi</a:t>
            </a:r>
            <a:r>
              <a:rPr sz="1400" b="1" spc="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fratelli</a:t>
            </a:r>
            <a:r>
              <a:rPr sz="1400" b="1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separano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6779" y="2133600"/>
            <a:ext cx="4246880" cy="0"/>
          </a:xfrm>
          <a:custGeom>
            <a:avLst/>
            <a:gdLst/>
            <a:ahLst/>
            <a:cxnLst/>
            <a:rect l="l" t="t" r="r" b="b"/>
            <a:pathLst>
              <a:path w="4246880">
                <a:moveTo>
                  <a:pt x="0" y="0"/>
                </a:moveTo>
                <a:lnTo>
                  <a:pt x="4246880" y="0"/>
                </a:lnTo>
              </a:path>
            </a:pathLst>
          </a:custGeom>
          <a:ln w="7620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4C003B5-A77C-415B-89F3-5A5B4FEFD4D1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59" y="1374139"/>
            <a:ext cx="9001760" cy="40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0" y="238759"/>
            <a:ext cx="4993894" cy="764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407" y="320675"/>
            <a:ext cx="4576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4575" algn="l"/>
                <a:tab pos="2629535" algn="l"/>
              </a:tabLst>
            </a:pPr>
            <a:r>
              <a:rPr sz="2800" spc="-5" dirty="0">
                <a:solidFill>
                  <a:srgbClr val="000099"/>
                </a:solidFill>
              </a:rPr>
              <a:t>…….MEIOSI	</a:t>
            </a:r>
            <a:r>
              <a:rPr sz="2800" dirty="0">
                <a:solidFill>
                  <a:srgbClr val="000099"/>
                </a:solidFill>
              </a:rPr>
              <a:t>I	</a:t>
            </a:r>
            <a:r>
              <a:rPr sz="2800" spc="-10" dirty="0">
                <a:solidFill>
                  <a:srgbClr val="000099"/>
                </a:solidFill>
              </a:rPr>
              <a:t>CONTINUA</a:t>
            </a:r>
            <a:endParaRPr sz="280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3BB0C7E-1C33-424E-B991-6AC8524C0B88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9" y="927100"/>
            <a:ext cx="8917940" cy="4860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9687DC1-069C-452F-9C6D-476F69A52BD6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939" y="76200"/>
            <a:ext cx="2131314" cy="764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870" y="158750"/>
            <a:ext cx="1714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99"/>
                </a:solidFill>
              </a:rPr>
              <a:t>MEIOSI</a:t>
            </a:r>
            <a:r>
              <a:rPr sz="2800" spc="-60" dirty="0">
                <a:solidFill>
                  <a:srgbClr val="000099"/>
                </a:solidFill>
              </a:rPr>
              <a:t> </a:t>
            </a:r>
            <a:r>
              <a:rPr sz="2800" spc="-10" dirty="0">
                <a:solidFill>
                  <a:srgbClr val="000099"/>
                </a:solidFill>
              </a:rPr>
              <a:t>II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035300" y="6098542"/>
            <a:ext cx="3533394" cy="759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7610" y="6183947"/>
            <a:ext cx="31153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GAMETI</a:t>
            </a:r>
            <a:r>
              <a:rPr sz="2800" b="1" spc="-5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APLOIDI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84979" y="5300979"/>
            <a:ext cx="718820" cy="767080"/>
          </a:xfrm>
          <a:custGeom>
            <a:avLst/>
            <a:gdLst/>
            <a:ahLst/>
            <a:cxnLst/>
            <a:rect l="l" t="t" r="r" b="b"/>
            <a:pathLst>
              <a:path w="718820" h="767079">
                <a:moveTo>
                  <a:pt x="718820" y="575310"/>
                </a:moveTo>
                <a:lnTo>
                  <a:pt x="0" y="575310"/>
                </a:lnTo>
                <a:lnTo>
                  <a:pt x="359410" y="767080"/>
                </a:lnTo>
                <a:lnTo>
                  <a:pt x="718820" y="575310"/>
                </a:lnTo>
                <a:close/>
              </a:path>
              <a:path w="718820" h="767079">
                <a:moveTo>
                  <a:pt x="539115" y="0"/>
                </a:moveTo>
                <a:lnTo>
                  <a:pt x="179705" y="0"/>
                </a:lnTo>
                <a:lnTo>
                  <a:pt x="179705" y="575310"/>
                </a:lnTo>
                <a:lnTo>
                  <a:pt x="539115" y="575310"/>
                </a:lnTo>
                <a:lnTo>
                  <a:pt x="539115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4979" y="5300979"/>
            <a:ext cx="718820" cy="767080"/>
          </a:xfrm>
          <a:custGeom>
            <a:avLst/>
            <a:gdLst/>
            <a:ahLst/>
            <a:cxnLst/>
            <a:rect l="l" t="t" r="r" b="b"/>
            <a:pathLst>
              <a:path w="718820" h="767079">
                <a:moveTo>
                  <a:pt x="0" y="575310"/>
                </a:moveTo>
                <a:lnTo>
                  <a:pt x="179705" y="575310"/>
                </a:lnTo>
                <a:lnTo>
                  <a:pt x="179705" y="0"/>
                </a:lnTo>
                <a:lnTo>
                  <a:pt x="539115" y="0"/>
                </a:lnTo>
                <a:lnTo>
                  <a:pt x="539115" y="575310"/>
                </a:lnTo>
                <a:lnTo>
                  <a:pt x="718820" y="575310"/>
                </a:lnTo>
                <a:lnTo>
                  <a:pt x="359410" y="767080"/>
                </a:lnTo>
                <a:lnTo>
                  <a:pt x="0" y="57531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559" y="835660"/>
            <a:ext cx="9029700" cy="439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C74B3FA-68CF-4AE9-BABA-622F57969D81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4654" y="182816"/>
            <a:ext cx="29559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Movie</a:t>
            </a:r>
            <a:r>
              <a:rPr sz="2800" spc="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MEIOSI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CE7D04F-E018-4E58-9492-78CE4B0001F6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600" y="2448558"/>
            <a:ext cx="5760720" cy="436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6640" y="5298440"/>
            <a:ext cx="825500" cy="698500"/>
          </a:xfrm>
          <a:custGeom>
            <a:avLst/>
            <a:gdLst/>
            <a:ahLst/>
            <a:cxnLst/>
            <a:rect l="l" t="t" r="r" b="b"/>
            <a:pathLst>
              <a:path w="825500" h="698500">
                <a:moveTo>
                  <a:pt x="0" y="349250"/>
                </a:moveTo>
                <a:lnTo>
                  <a:pt x="3215" y="305435"/>
                </a:lnTo>
                <a:lnTo>
                  <a:pt x="12605" y="263246"/>
                </a:lnTo>
                <a:lnTo>
                  <a:pt x="27781" y="223010"/>
                </a:lnTo>
                <a:lnTo>
                  <a:pt x="48358" y="185053"/>
                </a:lnTo>
                <a:lnTo>
                  <a:pt x="73948" y="149703"/>
                </a:lnTo>
                <a:lnTo>
                  <a:pt x="104165" y="117288"/>
                </a:lnTo>
                <a:lnTo>
                  <a:pt x="138622" y="88133"/>
                </a:lnTo>
                <a:lnTo>
                  <a:pt x="176932" y="62566"/>
                </a:lnTo>
                <a:lnTo>
                  <a:pt x="218709" y="40914"/>
                </a:lnTo>
                <a:lnTo>
                  <a:pt x="263566" y="23505"/>
                </a:lnTo>
                <a:lnTo>
                  <a:pt x="311117" y="10664"/>
                </a:lnTo>
                <a:lnTo>
                  <a:pt x="360973" y="2720"/>
                </a:lnTo>
                <a:lnTo>
                  <a:pt x="412750" y="0"/>
                </a:lnTo>
                <a:lnTo>
                  <a:pt x="464526" y="2720"/>
                </a:lnTo>
                <a:lnTo>
                  <a:pt x="514382" y="10664"/>
                </a:lnTo>
                <a:lnTo>
                  <a:pt x="561933" y="23505"/>
                </a:lnTo>
                <a:lnTo>
                  <a:pt x="606790" y="40914"/>
                </a:lnTo>
                <a:lnTo>
                  <a:pt x="648567" y="62566"/>
                </a:lnTo>
                <a:lnTo>
                  <a:pt x="686877" y="88133"/>
                </a:lnTo>
                <a:lnTo>
                  <a:pt x="721334" y="117288"/>
                </a:lnTo>
                <a:lnTo>
                  <a:pt x="751551" y="149703"/>
                </a:lnTo>
                <a:lnTo>
                  <a:pt x="777141" y="185053"/>
                </a:lnTo>
                <a:lnTo>
                  <a:pt x="797718" y="223010"/>
                </a:lnTo>
                <a:lnTo>
                  <a:pt x="812894" y="263246"/>
                </a:lnTo>
                <a:lnTo>
                  <a:pt x="822284" y="305435"/>
                </a:lnTo>
                <a:lnTo>
                  <a:pt x="825500" y="349250"/>
                </a:lnTo>
                <a:lnTo>
                  <a:pt x="822284" y="393059"/>
                </a:lnTo>
                <a:lnTo>
                  <a:pt x="812894" y="435245"/>
                </a:lnTo>
                <a:lnTo>
                  <a:pt x="797718" y="475479"/>
                </a:lnTo>
                <a:lnTo>
                  <a:pt x="777141" y="513435"/>
                </a:lnTo>
                <a:lnTo>
                  <a:pt x="751551" y="548784"/>
                </a:lnTo>
                <a:lnTo>
                  <a:pt x="721334" y="581201"/>
                </a:lnTo>
                <a:lnTo>
                  <a:pt x="686877" y="610357"/>
                </a:lnTo>
                <a:lnTo>
                  <a:pt x="648567" y="635926"/>
                </a:lnTo>
                <a:lnTo>
                  <a:pt x="606790" y="657580"/>
                </a:lnTo>
                <a:lnTo>
                  <a:pt x="561933" y="674991"/>
                </a:lnTo>
                <a:lnTo>
                  <a:pt x="514382" y="687833"/>
                </a:lnTo>
                <a:lnTo>
                  <a:pt x="464526" y="695778"/>
                </a:lnTo>
                <a:lnTo>
                  <a:pt x="412750" y="698500"/>
                </a:lnTo>
                <a:lnTo>
                  <a:pt x="360973" y="695778"/>
                </a:lnTo>
                <a:lnTo>
                  <a:pt x="311117" y="687833"/>
                </a:lnTo>
                <a:lnTo>
                  <a:pt x="263566" y="674991"/>
                </a:lnTo>
                <a:lnTo>
                  <a:pt x="218709" y="657580"/>
                </a:lnTo>
                <a:lnTo>
                  <a:pt x="176932" y="635926"/>
                </a:lnTo>
                <a:lnTo>
                  <a:pt x="138622" y="610357"/>
                </a:lnTo>
                <a:lnTo>
                  <a:pt x="104165" y="581201"/>
                </a:lnTo>
                <a:lnTo>
                  <a:pt x="73948" y="548784"/>
                </a:lnTo>
                <a:lnTo>
                  <a:pt x="48358" y="513435"/>
                </a:lnTo>
                <a:lnTo>
                  <a:pt x="27781" y="475479"/>
                </a:lnTo>
                <a:lnTo>
                  <a:pt x="12605" y="435245"/>
                </a:lnTo>
                <a:lnTo>
                  <a:pt x="3215" y="393059"/>
                </a:lnTo>
                <a:lnTo>
                  <a:pt x="0" y="349250"/>
                </a:lnTo>
                <a:close/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3920" y="2494279"/>
            <a:ext cx="822960" cy="698500"/>
          </a:xfrm>
          <a:custGeom>
            <a:avLst/>
            <a:gdLst/>
            <a:ahLst/>
            <a:cxnLst/>
            <a:rect l="l" t="t" r="r" b="b"/>
            <a:pathLst>
              <a:path w="822960" h="698500">
                <a:moveTo>
                  <a:pt x="0" y="349250"/>
                </a:moveTo>
                <a:lnTo>
                  <a:pt x="3206" y="305435"/>
                </a:lnTo>
                <a:lnTo>
                  <a:pt x="12570" y="263246"/>
                </a:lnTo>
                <a:lnTo>
                  <a:pt x="27703" y="223010"/>
                </a:lnTo>
                <a:lnTo>
                  <a:pt x="48221" y="185053"/>
                </a:lnTo>
                <a:lnTo>
                  <a:pt x="73737" y="149703"/>
                </a:lnTo>
                <a:lnTo>
                  <a:pt x="103865" y="117288"/>
                </a:lnTo>
                <a:lnTo>
                  <a:pt x="138220" y="88133"/>
                </a:lnTo>
                <a:lnTo>
                  <a:pt x="176414" y="62566"/>
                </a:lnTo>
                <a:lnTo>
                  <a:pt x="218063" y="40914"/>
                </a:lnTo>
                <a:lnTo>
                  <a:pt x="262780" y="23505"/>
                </a:lnTo>
                <a:lnTo>
                  <a:pt x="310179" y="10664"/>
                </a:lnTo>
                <a:lnTo>
                  <a:pt x="359874" y="2720"/>
                </a:lnTo>
                <a:lnTo>
                  <a:pt x="411479" y="0"/>
                </a:lnTo>
                <a:lnTo>
                  <a:pt x="463085" y="2720"/>
                </a:lnTo>
                <a:lnTo>
                  <a:pt x="512780" y="10664"/>
                </a:lnTo>
                <a:lnTo>
                  <a:pt x="560179" y="23505"/>
                </a:lnTo>
                <a:lnTo>
                  <a:pt x="604896" y="40914"/>
                </a:lnTo>
                <a:lnTo>
                  <a:pt x="646545" y="62566"/>
                </a:lnTo>
                <a:lnTo>
                  <a:pt x="684739" y="88133"/>
                </a:lnTo>
                <a:lnTo>
                  <a:pt x="719094" y="117288"/>
                </a:lnTo>
                <a:lnTo>
                  <a:pt x="749222" y="149703"/>
                </a:lnTo>
                <a:lnTo>
                  <a:pt x="774738" y="185053"/>
                </a:lnTo>
                <a:lnTo>
                  <a:pt x="795256" y="223010"/>
                </a:lnTo>
                <a:lnTo>
                  <a:pt x="810389" y="263246"/>
                </a:lnTo>
                <a:lnTo>
                  <a:pt x="819753" y="305435"/>
                </a:lnTo>
                <a:lnTo>
                  <a:pt x="822959" y="349250"/>
                </a:lnTo>
                <a:lnTo>
                  <a:pt x="819753" y="393064"/>
                </a:lnTo>
                <a:lnTo>
                  <a:pt x="810389" y="435253"/>
                </a:lnTo>
                <a:lnTo>
                  <a:pt x="795256" y="475489"/>
                </a:lnTo>
                <a:lnTo>
                  <a:pt x="774738" y="513446"/>
                </a:lnTo>
                <a:lnTo>
                  <a:pt x="749222" y="548796"/>
                </a:lnTo>
                <a:lnTo>
                  <a:pt x="719094" y="581211"/>
                </a:lnTo>
                <a:lnTo>
                  <a:pt x="684739" y="610366"/>
                </a:lnTo>
                <a:lnTo>
                  <a:pt x="646545" y="635933"/>
                </a:lnTo>
                <a:lnTo>
                  <a:pt x="604896" y="657585"/>
                </a:lnTo>
                <a:lnTo>
                  <a:pt x="560179" y="674994"/>
                </a:lnTo>
                <a:lnTo>
                  <a:pt x="512780" y="687835"/>
                </a:lnTo>
                <a:lnTo>
                  <a:pt x="463085" y="695779"/>
                </a:lnTo>
                <a:lnTo>
                  <a:pt x="411479" y="698500"/>
                </a:lnTo>
                <a:lnTo>
                  <a:pt x="359874" y="695779"/>
                </a:lnTo>
                <a:lnTo>
                  <a:pt x="310179" y="687835"/>
                </a:lnTo>
                <a:lnTo>
                  <a:pt x="262780" y="674994"/>
                </a:lnTo>
                <a:lnTo>
                  <a:pt x="218063" y="657585"/>
                </a:lnTo>
                <a:lnTo>
                  <a:pt x="176414" y="635933"/>
                </a:lnTo>
                <a:lnTo>
                  <a:pt x="138220" y="610366"/>
                </a:lnTo>
                <a:lnTo>
                  <a:pt x="103865" y="581211"/>
                </a:lnTo>
                <a:lnTo>
                  <a:pt x="73737" y="548796"/>
                </a:lnTo>
                <a:lnTo>
                  <a:pt x="48221" y="513446"/>
                </a:lnTo>
                <a:lnTo>
                  <a:pt x="27703" y="475489"/>
                </a:lnTo>
                <a:lnTo>
                  <a:pt x="12570" y="435253"/>
                </a:lnTo>
                <a:lnTo>
                  <a:pt x="3206" y="393064"/>
                </a:lnTo>
                <a:lnTo>
                  <a:pt x="0" y="349250"/>
                </a:lnTo>
                <a:close/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5277" y="4195381"/>
            <a:ext cx="2468880" cy="214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Embrioni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aneuploidi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53340" algn="ctr">
              <a:lnSpc>
                <a:spcPct val="100000"/>
              </a:lnSpc>
              <a:spcBef>
                <a:spcPts val="1335"/>
              </a:spcBef>
            </a:pPr>
            <a:r>
              <a:rPr sz="1800" b="1" spc="-10" dirty="0">
                <a:latin typeface="Arial"/>
                <a:cs typeface="Arial"/>
              </a:rPr>
              <a:t>Aborto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spontaneo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2384" algn="ctr">
              <a:lnSpc>
                <a:spcPct val="100000"/>
              </a:lnSpc>
              <a:spcBef>
                <a:spcPts val="1180"/>
              </a:spcBef>
            </a:pPr>
            <a:r>
              <a:rPr sz="2000" b="1" dirty="0">
                <a:latin typeface="Arial"/>
                <a:cs typeface="Arial"/>
              </a:rPr>
              <a:t>Sindrome di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Down</a:t>
            </a:r>
            <a:endParaRPr sz="2000">
              <a:latin typeface="Arial"/>
              <a:cs typeface="Arial"/>
            </a:endParaRPr>
          </a:p>
          <a:p>
            <a:pPr marL="3111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nell’uomo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9329" y="1674367"/>
            <a:ext cx="1885314" cy="963930"/>
          </a:xfrm>
          <a:custGeom>
            <a:avLst/>
            <a:gdLst/>
            <a:ahLst/>
            <a:cxnLst/>
            <a:rect l="l" t="t" r="r" b="b"/>
            <a:pathLst>
              <a:path w="1885314" h="963930">
                <a:moveTo>
                  <a:pt x="1715251" y="911075"/>
                </a:moveTo>
                <a:lnTo>
                  <a:pt x="1689099" y="963295"/>
                </a:lnTo>
                <a:lnTo>
                  <a:pt x="1885060" y="963422"/>
                </a:lnTo>
                <a:lnTo>
                  <a:pt x="1855668" y="924179"/>
                </a:lnTo>
                <a:lnTo>
                  <a:pt x="1741423" y="924179"/>
                </a:lnTo>
                <a:lnTo>
                  <a:pt x="1715251" y="911075"/>
                </a:lnTo>
                <a:close/>
              </a:path>
              <a:path w="1885314" h="963930">
                <a:moveTo>
                  <a:pt x="1741447" y="858768"/>
                </a:moveTo>
                <a:lnTo>
                  <a:pt x="1715251" y="911075"/>
                </a:lnTo>
                <a:lnTo>
                  <a:pt x="1741423" y="924179"/>
                </a:lnTo>
                <a:lnTo>
                  <a:pt x="1767585" y="871855"/>
                </a:lnTo>
                <a:lnTo>
                  <a:pt x="1741447" y="858768"/>
                </a:lnTo>
                <a:close/>
              </a:path>
              <a:path w="1885314" h="963930">
                <a:moveTo>
                  <a:pt x="1767585" y="806577"/>
                </a:moveTo>
                <a:lnTo>
                  <a:pt x="1741447" y="858768"/>
                </a:lnTo>
                <a:lnTo>
                  <a:pt x="1767585" y="871855"/>
                </a:lnTo>
                <a:lnTo>
                  <a:pt x="1741423" y="924179"/>
                </a:lnTo>
                <a:lnTo>
                  <a:pt x="1855668" y="924179"/>
                </a:lnTo>
                <a:lnTo>
                  <a:pt x="1767585" y="806577"/>
                </a:lnTo>
                <a:close/>
              </a:path>
              <a:path w="1885314" h="963930">
                <a:moveTo>
                  <a:pt x="26162" y="0"/>
                </a:moveTo>
                <a:lnTo>
                  <a:pt x="0" y="52324"/>
                </a:lnTo>
                <a:lnTo>
                  <a:pt x="1715251" y="911075"/>
                </a:lnTo>
                <a:lnTo>
                  <a:pt x="1741447" y="858768"/>
                </a:lnTo>
                <a:lnTo>
                  <a:pt x="261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7772" y="1684782"/>
            <a:ext cx="2186305" cy="3401695"/>
          </a:xfrm>
          <a:custGeom>
            <a:avLst/>
            <a:gdLst/>
            <a:ahLst/>
            <a:cxnLst/>
            <a:rect l="l" t="t" r="r" b="b"/>
            <a:pathLst>
              <a:path w="2186304" h="3401695">
                <a:moveTo>
                  <a:pt x="2067255" y="3269578"/>
                </a:moveTo>
                <a:lnTo>
                  <a:pt x="2018029" y="3300983"/>
                </a:lnTo>
                <a:lnTo>
                  <a:pt x="2186178" y="3401567"/>
                </a:lnTo>
                <a:lnTo>
                  <a:pt x="2174901" y="3294126"/>
                </a:lnTo>
                <a:lnTo>
                  <a:pt x="2082927" y="3294126"/>
                </a:lnTo>
                <a:lnTo>
                  <a:pt x="2067255" y="3269578"/>
                </a:lnTo>
                <a:close/>
              </a:path>
              <a:path w="2186304" h="3401695">
                <a:moveTo>
                  <a:pt x="2116500" y="3238159"/>
                </a:moveTo>
                <a:lnTo>
                  <a:pt x="2067255" y="3269578"/>
                </a:lnTo>
                <a:lnTo>
                  <a:pt x="2082927" y="3294126"/>
                </a:lnTo>
                <a:lnTo>
                  <a:pt x="2132203" y="3262756"/>
                </a:lnTo>
                <a:lnTo>
                  <a:pt x="2116500" y="3238159"/>
                </a:lnTo>
                <a:close/>
              </a:path>
              <a:path w="2186304" h="3401695">
                <a:moveTo>
                  <a:pt x="2165730" y="3206749"/>
                </a:moveTo>
                <a:lnTo>
                  <a:pt x="2116500" y="3238159"/>
                </a:lnTo>
                <a:lnTo>
                  <a:pt x="2132203" y="3262756"/>
                </a:lnTo>
                <a:lnTo>
                  <a:pt x="2082927" y="3294126"/>
                </a:lnTo>
                <a:lnTo>
                  <a:pt x="2174901" y="3294126"/>
                </a:lnTo>
                <a:lnTo>
                  <a:pt x="2165730" y="3206749"/>
                </a:lnTo>
                <a:close/>
              </a:path>
              <a:path w="2186304" h="3401695">
                <a:moveTo>
                  <a:pt x="49275" y="0"/>
                </a:moveTo>
                <a:lnTo>
                  <a:pt x="0" y="31495"/>
                </a:lnTo>
                <a:lnTo>
                  <a:pt x="2067255" y="3269578"/>
                </a:lnTo>
                <a:lnTo>
                  <a:pt x="2116500" y="3238159"/>
                </a:lnTo>
                <a:lnTo>
                  <a:pt x="492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2407" y="217170"/>
            <a:ext cx="8177530" cy="149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Set </a:t>
            </a:r>
            <a:r>
              <a:rPr sz="1600" b="1" spc="-5" dirty="0">
                <a:latin typeface="Arial"/>
                <a:cs typeface="Arial"/>
              </a:rPr>
              <a:t>Completo </a:t>
            </a:r>
            <a:r>
              <a:rPr sz="1600" b="1" dirty="0">
                <a:latin typeface="Arial"/>
                <a:cs typeface="Arial"/>
              </a:rPr>
              <a:t>di </a:t>
            </a:r>
            <a:r>
              <a:rPr sz="1600" b="1" spc="-5" dirty="0">
                <a:latin typeface="Arial"/>
                <a:cs typeface="Arial"/>
              </a:rPr>
              <a:t>cromosomi </a:t>
            </a:r>
            <a:r>
              <a:rPr sz="1600" spc="-5" dirty="0">
                <a:latin typeface="Arial"/>
                <a:cs typeface="Arial"/>
              </a:rPr>
              <a:t>(</a:t>
            </a:r>
            <a:r>
              <a:rPr sz="1600" b="1" spc="-5" dirty="0">
                <a:latin typeface="Arial"/>
                <a:cs typeface="Arial"/>
              </a:rPr>
              <a:t>20</a:t>
            </a:r>
            <a:r>
              <a:rPr sz="1600" spc="-5" dirty="0">
                <a:latin typeface="Arial"/>
                <a:cs typeface="Arial"/>
              </a:rPr>
              <a:t>) in </a:t>
            </a:r>
            <a:r>
              <a:rPr sz="1600" b="1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oocita </a:t>
            </a:r>
            <a:r>
              <a:rPr sz="1600" b="1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di topo </a:t>
            </a:r>
            <a:r>
              <a:rPr sz="1600" b="1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in metafase </a:t>
            </a:r>
            <a:r>
              <a:rPr sz="1600" b="1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immunomarcati con </a:t>
            </a:r>
            <a:r>
              <a:rPr sz="1600" spc="-10" dirty="0">
                <a:latin typeface="Arial"/>
                <a:cs typeface="Arial"/>
              </a:rPr>
              <a:t>Ab  </a:t>
            </a:r>
            <a:r>
              <a:rPr sz="1600" spc="-5" dirty="0">
                <a:latin typeface="Arial"/>
                <a:cs typeface="Arial"/>
              </a:rPr>
              <a:t>contro </a:t>
            </a:r>
            <a:r>
              <a:rPr sz="1600" b="1" spc="-5" dirty="0">
                <a:solidFill>
                  <a:srgbClr val="FF3399"/>
                </a:solidFill>
                <a:latin typeface="Arial"/>
                <a:cs typeface="Arial"/>
              </a:rPr>
              <a:t>coesina </a:t>
            </a:r>
            <a:r>
              <a:rPr sz="1600" spc="-10" dirty="0">
                <a:latin typeface="Arial"/>
                <a:cs typeface="Arial"/>
              </a:rPr>
              <a:t>(magenta) </a:t>
            </a:r>
            <a:r>
              <a:rPr sz="1600" spc="-5" dirty="0">
                <a:latin typeface="Arial"/>
                <a:cs typeface="Arial"/>
              </a:rPr>
              <a:t>e </a:t>
            </a:r>
            <a:r>
              <a:rPr sz="1600" b="1" spc="-5" dirty="0">
                <a:solidFill>
                  <a:srgbClr val="33CC33"/>
                </a:solidFill>
                <a:latin typeface="Arial"/>
                <a:cs typeface="Arial"/>
              </a:rPr>
              <a:t>cinetocore</a:t>
            </a:r>
            <a:r>
              <a:rPr sz="1600" b="1" spc="15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(verde).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sz="1600" b="1" spc="-10" dirty="0">
                <a:latin typeface="Arial"/>
                <a:cs typeface="Arial"/>
              </a:rPr>
              <a:t>19 </a:t>
            </a:r>
            <a:r>
              <a:rPr sz="1600" b="1" spc="-5" dirty="0">
                <a:latin typeface="Arial"/>
                <a:cs typeface="Arial"/>
              </a:rPr>
              <a:t>coppie </a:t>
            </a:r>
            <a:r>
              <a:rPr sz="1600" b="1" dirty="0">
                <a:latin typeface="Arial"/>
                <a:cs typeface="Arial"/>
              </a:rPr>
              <a:t>di omologhi </a:t>
            </a:r>
            <a:r>
              <a:rPr sz="1600" spc="-10" dirty="0">
                <a:latin typeface="Arial"/>
                <a:cs typeface="Arial"/>
              </a:rPr>
              <a:t>sono uniti </a:t>
            </a:r>
            <a:r>
              <a:rPr sz="1600" dirty="0">
                <a:latin typeface="Arial"/>
                <a:cs typeface="Arial"/>
              </a:rPr>
              <a:t>a livello </a:t>
            </a:r>
            <a:r>
              <a:rPr sz="1600" spc="-10" dirty="0">
                <a:latin typeface="Arial"/>
                <a:cs typeface="Arial"/>
              </a:rPr>
              <a:t>dei </a:t>
            </a:r>
            <a:r>
              <a:rPr sz="1600" spc="-5" dirty="0">
                <a:latin typeface="Arial"/>
                <a:cs typeface="Arial"/>
              </a:rPr>
              <a:t>chiasmi </a:t>
            </a:r>
            <a:r>
              <a:rPr sz="1600" dirty="0">
                <a:latin typeface="Arial"/>
                <a:cs typeface="Arial"/>
              </a:rPr>
              <a:t>e </a:t>
            </a:r>
            <a:r>
              <a:rPr sz="1600" spc="-10" dirty="0">
                <a:latin typeface="Arial"/>
                <a:cs typeface="Arial"/>
              </a:rPr>
              <a:t>da </a:t>
            </a:r>
            <a:r>
              <a:rPr sz="1600" spc="-5" dirty="0">
                <a:latin typeface="Arial"/>
                <a:cs typeface="Arial"/>
              </a:rPr>
              <a:t>coesina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punti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distali.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155575" lvl="1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156210" algn="l"/>
              </a:tabLst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1 coppia </a:t>
            </a:r>
            <a:r>
              <a:rPr sz="1600" b="1" dirty="0">
                <a:solidFill>
                  <a:srgbClr val="FF3300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cromosomi </a:t>
            </a:r>
            <a:r>
              <a:rPr sz="1600" spc="-5" dirty="0">
                <a:latin typeface="Arial"/>
                <a:cs typeface="Arial"/>
              </a:rPr>
              <a:t>è stata precocemente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separata.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8987" y="2876803"/>
            <a:ext cx="14077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RORI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5539" y="3357879"/>
            <a:ext cx="647700" cy="576580"/>
          </a:xfrm>
          <a:custGeom>
            <a:avLst/>
            <a:gdLst/>
            <a:ahLst/>
            <a:cxnLst/>
            <a:rect l="l" t="t" r="r" b="b"/>
            <a:pathLst>
              <a:path w="647700" h="576579">
                <a:moveTo>
                  <a:pt x="647699" y="432435"/>
                </a:moveTo>
                <a:lnTo>
                  <a:pt x="0" y="432435"/>
                </a:lnTo>
                <a:lnTo>
                  <a:pt x="323850" y="576580"/>
                </a:lnTo>
                <a:lnTo>
                  <a:pt x="647699" y="432435"/>
                </a:lnTo>
                <a:close/>
              </a:path>
              <a:path w="647700" h="576579">
                <a:moveTo>
                  <a:pt x="485774" y="0"/>
                </a:moveTo>
                <a:lnTo>
                  <a:pt x="161925" y="0"/>
                </a:lnTo>
                <a:lnTo>
                  <a:pt x="161925" y="432435"/>
                </a:lnTo>
                <a:lnTo>
                  <a:pt x="485774" y="432435"/>
                </a:lnTo>
                <a:lnTo>
                  <a:pt x="4857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5539" y="3357879"/>
            <a:ext cx="647700" cy="576580"/>
          </a:xfrm>
          <a:custGeom>
            <a:avLst/>
            <a:gdLst/>
            <a:ahLst/>
            <a:cxnLst/>
            <a:rect l="l" t="t" r="r" b="b"/>
            <a:pathLst>
              <a:path w="647700" h="576579">
                <a:moveTo>
                  <a:pt x="0" y="432435"/>
                </a:moveTo>
                <a:lnTo>
                  <a:pt x="161925" y="432435"/>
                </a:lnTo>
                <a:lnTo>
                  <a:pt x="161925" y="0"/>
                </a:lnTo>
                <a:lnTo>
                  <a:pt x="485774" y="0"/>
                </a:lnTo>
                <a:lnTo>
                  <a:pt x="485774" y="432435"/>
                </a:lnTo>
                <a:lnTo>
                  <a:pt x="647699" y="432435"/>
                </a:lnTo>
                <a:lnTo>
                  <a:pt x="323850" y="576580"/>
                </a:lnTo>
                <a:lnTo>
                  <a:pt x="0" y="432435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22D7F9F-03E9-4805-B131-F00D2093AE11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445" y="142240"/>
            <a:ext cx="8547100" cy="3998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La meiosi </a:t>
            </a:r>
            <a:r>
              <a:rPr b="1" dirty="0">
                <a:latin typeface="Times New Roman"/>
                <a:cs typeface="Times New Roman"/>
              </a:rPr>
              <a:t>è </a:t>
            </a:r>
            <a:r>
              <a:rPr b="1" spc="-5" dirty="0">
                <a:latin typeface="Times New Roman"/>
                <a:cs typeface="Times New Roman"/>
              </a:rPr>
              <a:t>alla </a:t>
            </a:r>
            <a:r>
              <a:rPr b="1" dirty="0">
                <a:latin typeface="Times New Roman"/>
                <a:cs typeface="Times New Roman"/>
              </a:rPr>
              <a:t>base </a:t>
            </a:r>
            <a:r>
              <a:rPr b="1" spc="-5" dirty="0">
                <a:latin typeface="Times New Roman"/>
                <a:cs typeface="Times New Roman"/>
              </a:rPr>
              <a:t>della riproduzione</a:t>
            </a:r>
            <a:r>
              <a:rPr b="1" spc="1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sessuata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Questo </a:t>
            </a:r>
            <a:r>
              <a:rPr sz="1600" spc="-5" dirty="0">
                <a:latin typeface="Times New Roman"/>
                <a:cs typeface="Times New Roman"/>
              </a:rPr>
              <a:t>tipo </a:t>
            </a:r>
            <a:r>
              <a:rPr sz="1600" dirty="0">
                <a:latin typeface="Times New Roman"/>
                <a:cs typeface="Times New Roman"/>
              </a:rPr>
              <a:t>di </a:t>
            </a:r>
            <a:r>
              <a:rPr sz="1600" spc="-5" dirty="0">
                <a:latin typeface="Times New Roman"/>
                <a:cs typeface="Times New Roman"/>
              </a:rPr>
              <a:t>riproduzione </a:t>
            </a:r>
            <a:r>
              <a:rPr sz="1600" dirty="0">
                <a:latin typeface="Times New Roman"/>
                <a:cs typeface="Times New Roman"/>
              </a:rPr>
              <a:t>è </a:t>
            </a:r>
            <a:r>
              <a:rPr sz="1600" spc="-15" dirty="0">
                <a:latin typeface="Times New Roman"/>
                <a:cs typeface="Times New Roman"/>
              </a:rPr>
              <a:t>molto </a:t>
            </a:r>
            <a:r>
              <a:rPr sz="1600" spc="-5" dirty="0">
                <a:latin typeface="Times New Roman"/>
                <a:cs typeface="Times New Roman"/>
              </a:rPr>
              <a:t>dispendiosa </a:t>
            </a:r>
            <a:r>
              <a:rPr sz="1400" spc="-10" dirty="0">
                <a:latin typeface="Times New Roman"/>
                <a:cs typeface="Times New Roman"/>
              </a:rPr>
              <a:t>(richiede </a:t>
            </a:r>
            <a:r>
              <a:rPr sz="1400" spc="-15" dirty="0">
                <a:latin typeface="Times New Roman"/>
                <a:cs typeface="Times New Roman"/>
              </a:rPr>
              <a:t>la </a:t>
            </a:r>
            <a:r>
              <a:rPr sz="1400" spc="-10" dirty="0">
                <a:latin typeface="Times New Roman"/>
                <a:cs typeface="Times New Roman"/>
              </a:rPr>
              <a:t>produzione </a:t>
            </a:r>
            <a:r>
              <a:rPr sz="1400" dirty="0">
                <a:latin typeface="Times New Roman"/>
                <a:cs typeface="Times New Roman"/>
              </a:rPr>
              <a:t>di </a:t>
            </a:r>
            <a:r>
              <a:rPr sz="1400" spc="-15" dirty="0">
                <a:latin typeface="Times New Roman"/>
                <a:cs typeface="Times New Roman"/>
              </a:rPr>
              <a:t>gameti, la </a:t>
            </a:r>
            <a:r>
              <a:rPr sz="1400" spc="-10" dirty="0">
                <a:latin typeface="Times New Roman"/>
                <a:cs typeface="Times New Roman"/>
              </a:rPr>
              <a:t>ricerca del partner, </a:t>
            </a:r>
            <a:r>
              <a:rPr sz="1400" spc="-5" dirty="0">
                <a:latin typeface="Times New Roman"/>
                <a:cs typeface="Times New Roman"/>
              </a:rPr>
              <a:t>il  </a:t>
            </a:r>
            <a:r>
              <a:rPr sz="1400" spc="-10" dirty="0">
                <a:latin typeface="Times New Roman"/>
                <a:cs typeface="Times New Roman"/>
              </a:rPr>
              <a:t>nutrimento dell’embrione)</a:t>
            </a:r>
            <a:r>
              <a:rPr sz="1600" spc="-10" dirty="0">
                <a:latin typeface="Times New Roman"/>
                <a:cs typeface="Times New Roman"/>
              </a:rPr>
              <a:t>, </a:t>
            </a:r>
            <a:r>
              <a:rPr sz="1600" spc="-15" dirty="0">
                <a:latin typeface="Times New Roman"/>
                <a:cs typeface="Times New Roman"/>
              </a:rPr>
              <a:t>ma </a:t>
            </a:r>
            <a:r>
              <a:rPr sz="1600" spc="-5" dirty="0">
                <a:latin typeface="Times New Roman"/>
                <a:cs typeface="Times New Roman"/>
              </a:rPr>
              <a:t>premia decisamente </a:t>
            </a:r>
            <a:r>
              <a:rPr sz="1600" dirty="0">
                <a:latin typeface="Times New Roman"/>
                <a:cs typeface="Times New Roman"/>
              </a:rPr>
              <a:t>la discendenza che, </a:t>
            </a:r>
            <a:r>
              <a:rPr sz="1600" spc="-5" dirty="0">
                <a:latin typeface="Times New Roman"/>
                <a:cs typeface="Times New Roman"/>
              </a:rPr>
              <a:t>avendo </a:t>
            </a:r>
            <a:r>
              <a:rPr sz="1600" dirty="0">
                <a:latin typeface="Times New Roman"/>
                <a:cs typeface="Times New Roman"/>
              </a:rPr>
              <a:t>caratteri </a:t>
            </a:r>
            <a:r>
              <a:rPr sz="1600" spc="-10" dirty="0">
                <a:latin typeface="Times New Roman"/>
                <a:cs typeface="Times New Roman"/>
              </a:rPr>
              <a:t>nuovi </a:t>
            </a:r>
            <a:r>
              <a:rPr sz="1600" spc="-5" dirty="0">
                <a:latin typeface="Times New Roman"/>
                <a:cs typeface="Times New Roman"/>
              </a:rPr>
              <a:t>avrà </a:t>
            </a:r>
            <a:r>
              <a:rPr sz="1600" spc="-15" dirty="0">
                <a:latin typeface="Times New Roman"/>
                <a:cs typeface="Times New Roman"/>
              </a:rPr>
              <a:t>maggior  </a:t>
            </a:r>
            <a:r>
              <a:rPr sz="1600" spc="-5" dirty="0">
                <a:latin typeface="Times New Roman"/>
                <a:cs typeface="Times New Roman"/>
              </a:rPr>
              <a:t>probabilità </a:t>
            </a:r>
            <a:r>
              <a:rPr sz="1600" dirty="0">
                <a:latin typeface="Times New Roman"/>
                <a:cs typeface="Times New Roman"/>
              </a:rPr>
              <a:t>di adattarsi ai </a:t>
            </a:r>
            <a:r>
              <a:rPr sz="1600" spc="-5" dirty="0">
                <a:latin typeface="Times New Roman"/>
                <a:cs typeface="Times New Roman"/>
              </a:rPr>
              <a:t>cambiamenti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dell’ambiente.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Ma </a:t>
            </a:r>
            <a:r>
              <a:rPr sz="1600" dirty="0">
                <a:latin typeface="Times New Roman"/>
                <a:cs typeface="Times New Roman"/>
              </a:rPr>
              <a:t>da </a:t>
            </a:r>
            <a:r>
              <a:rPr sz="1600" spc="-15" dirty="0">
                <a:latin typeface="Times New Roman"/>
                <a:cs typeface="Times New Roman"/>
              </a:rPr>
              <a:t>dove </a:t>
            </a:r>
            <a:r>
              <a:rPr sz="1600" spc="-5" dirty="0">
                <a:latin typeface="Times New Roman"/>
                <a:cs typeface="Times New Roman"/>
              </a:rPr>
              <a:t>viene questa </a:t>
            </a:r>
            <a:r>
              <a:rPr sz="1600" spc="-15" dirty="0">
                <a:latin typeface="Times New Roman"/>
                <a:cs typeface="Times New Roman"/>
              </a:rPr>
              <a:t>maggior </a:t>
            </a:r>
            <a:r>
              <a:rPr sz="1600" spc="-5" dirty="0">
                <a:latin typeface="Times New Roman"/>
                <a:cs typeface="Times New Roman"/>
              </a:rPr>
              <a:t>variabilità </a:t>
            </a:r>
            <a:r>
              <a:rPr sz="1600" dirty="0">
                <a:latin typeface="Times New Roman"/>
                <a:cs typeface="Times New Roman"/>
              </a:rPr>
              <a:t>dei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caratteri?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Ormai </a:t>
            </a:r>
            <a:r>
              <a:rPr sz="1600" dirty="0">
                <a:latin typeface="Times New Roman"/>
                <a:cs typeface="Times New Roman"/>
              </a:rPr>
              <a:t>la </a:t>
            </a:r>
            <a:r>
              <a:rPr sz="1600" spc="-10" dirty="0">
                <a:latin typeface="Times New Roman"/>
                <a:cs typeface="Times New Roman"/>
              </a:rPr>
              <a:t>risposta </a:t>
            </a:r>
            <a:r>
              <a:rPr sz="1600" spc="-5" dirty="0">
                <a:latin typeface="Times New Roman"/>
                <a:cs typeface="Times New Roman"/>
              </a:rPr>
              <a:t>dovrebbe </a:t>
            </a:r>
            <a:r>
              <a:rPr sz="1600" dirty="0">
                <a:latin typeface="Times New Roman"/>
                <a:cs typeface="Times New Roman"/>
              </a:rPr>
              <a:t>essere </a:t>
            </a:r>
            <a:r>
              <a:rPr sz="1600" spc="-5" dirty="0">
                <a:latin typeface="Times New Roman"/>
                <a:cs typeface="Times New Roman"/>
              </a:rPr>
              <a:t>semplice: </a:t>
            </a:r>
            <a:r>
              <a:rPr sz="1600" dirty="0" smtClean="0">
                <a:latin typeface="Times New Roman"/>
                <a:cs typeface="Times New Roman"/>
              </a:rPr>
              <a:t>«</a:t>
            </a:r>
            <a:r>
              <a:rPr sz="1600" spc="-5" dirty="0" err="1" smtClean="0">
                <a:latin typeface="Times New Roman"/>
                <a:cs typeface="Times New Roman"/>
              </a:rPr>
              <a:t>dalla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meiosi</a:t>
            </a:r>
            <a:r>
              <a:rPr sz="1600" spc="-10" dirty="0">
                <a:latin typeface="Times New Roman"/>
                <a:cs typeface="Times New Roman"/>
              </a:rPr>
              <a:t>», </a:t>
            </a:r>
            <a:r>
              <a:rPr sz="1600" dirty="0">
                <a:latin typeface="Times New Roman"/>
                <a:cs typeface="Times New Roman"/>
              </a:rPr>
              <a:t>ed in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particolare: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9720" marR="73342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dall’</a:t>
            </a:r>
            <a:r>
              <a:rPr sz="1600" b="1" spc="-5" dirty="0">
                <a:latin typeface="Times New Roman"/>
                <a:cs typeface="Times New Roman"/>
              </a:rPr>
              <a:t>assortimento indipendente dei </a:t>
            </a:r>
            <a:r>
              <a:rPr sz="1600" b="1" spc="-10" dirty="0">
                <a:latin typeface="Times New Roman"/>
                <a:cs typeface="Times New Roman"/>
              </a:rPr>
              <a:t>cromosomi omologhi </a:t>
            </a:r>
            <a:r>
              <a:rPr sz="1600" dirty="0">
                <a:latin typeface="Times New Roman"/>
                <a:cs typeface="Times New Roman"/>
              </a:rPr>
              <a:t>(è </a:t>
            </a:r>
            <a:r>
              <a:rPr sz="1600" spc="-5" dirty="0">
                <a:latin typeface="Times New Roman"/>
                <a:cs typeface="Times New Roman"/>
              </a:rPr>
              <a:t>il </a:t>
            </a:r>
            <a:r>
              <a:rPr sz="1600" dirty="0">
                <a:latin typeface="Times New Roman"/>
                <a:cs typeface="Times New Roman"/>
              </a:rPr>
              <a:t>caso che decide quale </a:t>
            </a:r>
            <a:r>
              <a:rPr sz="1600" spc="-5" dirty="0">
                <a:latin typeface="Times New Roman"/>
                <a:cs typeface="Times New Roman"/>
              </a:rPr>
              <a:t>degli  </a:t>
            </a:r>
            <a:r>
              <a:rPr sz="1600" spc="-10" dirty="0">
                <a:latin typeface="Times New Roman"/>
                <a:cs typeface="Times New Roman"/>
              </a:rPr>
              <a:t>omologhi </a:t>
            </a:r>
            <a:r>
              <a:rPr sz="1600" spc="-5" dirty="0">
                <a:latin typeface="Times New Roman"/>
                <a:cs typeface="Times New Roman"/>
              </a:rPr>
              <a:t>finisca in </a:t>
            </a:r>
            <a:r>
              <a:rPr sz="1600" dirty="0">
                <a:latin typeface="Times New Roman"/>
                <a:cs typeface="Times New Roman"/>
              </a:rPr>
              <a:t>una </a:t>
            </a:r>
            <a:r>
              <a:rPr sz="1600" spc="-5" dirty="0">
                <a:latin typeface="Times New Roman"/>
                <a:cs typeface="Times New Roman"/>
              </a:rPr>
              <a:t>cellula </a:t>
            </a:r>
            <a:r>
              <a:rPr sz="1600" dirty="0">
                <a:latin typeface="Times New Roman"/>
                <a:cs typeface="Times New Roman"/>
              </a:rPr>
              <a:t>o nell’altra </a:t>
            </a:r>
            <a:r>
              <a:rPr sz="1600" spc="-5" dirty="0">
                <a:latin typeface="Times New Roman"/>
                <a:cs typeface="Times New Roman"/>
              </a:rPr>
              <a:t>con </a:t>
            </a:r>
            <a:r>
              <a:rPr sz="1600" dirty="0">
                <a:latin typeface="Times New Roman"/>
                <a:cs typeface="Times New Roman"/>
              </a:rPr>
              <a:t>la </a:t>
            </a:r>
            <a:r>
              <a:rPr sz="1600" spc="-10" dirty="0">
                <a:latin typeface="Times New Roman"/>
                <a:cs typeface="Times New Roman"/>
              </a:rPr>
              <a:t>meiosi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-"/>
            </a:pPr>
            <a:endParaRPr sz="1650" dirty="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Il </a:t>
            </a:r>
            <a:r>
              <a:rPr sz="1600" b="1" i="1" spc="-5" dirty="0">
                <a:latin typeface="Times New Roman"/>
                <a:cs typeface="Times New Roman"/>
              </a:rPr>
              <a:t>crossing </a:t>
            </a:r>
            <a:r>
              <a:rPr sz="1600" b="1" i="1" dirty="0">
                <a:latin typeface="Times New Roman"/>
                <a:cs typeface="Times New Roman"/>
              </a:rPr>
              <a:t>over </a:t>
            </a:r>
            <a:r>
              <a:rPr sz="1600" dirty="0">
                <a:latin typeface="Times New Roman"/>
                <a:cs typeface="Times New Roman"/>
              </a:rPr>
              <a:t>durante </a:t>
            </a:r>
            <a:r>
              <a:rPr sz="1600" spc="-5" dirty="0">
                <a:latin typeface="Times New Roman"/>
                <a:cs typeface="Times New Roman"/>
              </a:rPr>
              <a:t>la profase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Questi processi </a:t>
            </a:r>
            <a:r>
              <a:rPr sz="1600" spc="-10" dirty="0">
                <a:latin typeface="Times New Roman"/>
                <a:cs typeface="Times New Roman"/>
              </a:rPr>
              <a:t>sono </a:t>
            </a:r>
            <a:r>
              <a:rPr sz="1600" spc="-5" dirty="0">
                <a:latin typeface="Times New Roman"/>
                <a:cs typeface="Times New Roman"/>
              </a:rPr>
              <a:t>naturalmente </a:t>
            </a:r>
            <a:r>
              <a:rPr sz="1600" dirty="0">
                <a:latin typeface="Times New Roman"/>
                <a:cs typeface="Times New Roman"/>
              </a:rPr>
              <a:t>anche </a:t>
            </a:r>
            <a:r>
              <a:rPr sz="1600" spc="-5" dirty="0">
                <a:latin typeface="Times New Roman"/>
                <a:cs typeface="Times New Roman"/>
              </a:rPr>
              <a:t>alla </a:t>
            </a:r>
            <a:r>
              <a:rPr sz="1600" dirty="0">
                <a:latin typeface="Times New Roman"/>
                <a:cs typeface="Times New Roman"/>
              </a:rPr>
              <a:t>base </a:t>
            </a:r>
            <a:r>
              <a:rPr sz="1600" spc="-5" dirty="0">
                <a:latin typeface="Times New Roman"/>
                <a:cs typeface="Times New Roman"/>
              </a:rPr>
              <a:t>della variabilità individuale nella nostra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specie</a:t>
            </a:r>
          </a:p>
        </p:txBody>
      </p:sp>
      <p:sp>
        <p:nvSpPr>
          <p:cNvPr id="3" name="object 3"/>
          <p:cNvSpPr/>
          <p:nvPr/>
        </p:nvSpPr>
        <p:spPr>
          <a:xfrm>
            <a:off x="1981200" y="4267200"/>
            <a:ext cx="5113020" cy="214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5FA16F9-584A-4BCE-8AA4-82D5A90616E3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480" y="187960"/>
            <a:ext cx="7922259" cy="631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56D7D8C-B4CD-4498-833B-F3580E52D830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5979" y="5079"/>
            <a:ext cx="3123097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4007" y="1636648"/>
            <a:ext cx="4723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Il </a:t>
            </a:r>
            <a:r>
              <a:rPr sz="1600" b="1" spc="-5" dirty="0">
                <a:latin typeface="Arial"/>
                <a:cs typeface="Arial"/>
              </a:rPr>
              <a:t>cariotipo </a:t>
            </a:r>
            <a:r>
              <a:rPr sz="1600" spc="-5" dirty="0">
                <a:latin typeface="Arial"/>
                <a:cs typeface="Arial"/>
              </a:rPr>
              <a:t>è il corredo cromosomico </a:t>
            </a:r>
            <a:r>
              <a:rPr sz="1600" spc="-10" dirty="0">
                <a:latin typeface="Arial"/>
                <a:cs typeface="Arial"/>
              </a:rPr>
              <a:t>di un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individuo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2438400"/>
            <a:ext cx="491744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La cariotipizzazione </a:t>
            </a:r>
            <a:r>
              <a:rPr sz="1600" spc="-5" dirty="0">
                <a:latin typeface="Arial"/>
                <a:cs typeface="Arial"/>
              </a:rPr>
              <a:t>si </a:t>
            </a:r>
            <a:r>
              <a:rPr sz="1600" spc="-10" dirty="0">
                <a:latin typeface="Arial"/>
                <a:cs typeface="Arial"/>
              </a:rPr>
              <a:t>esegue </a:t>
            </a:r>
            <a:r>
              <a:rPr sz="1600" spc="-5" dirty="0">
                <a:latin typeface="Arial"/>
                <a:cs typeface="Arial"/>
              </a:rPr>
              <a:t>su </a:t>
            </a:r>
            <a:r>
              <a:rPr sz="1600" spc="-10" dirty="0">
                <a:latin typeface="Arial"/>
                <a:cs typeface="Arial"/>
              </a:rPr>
              <a:t>globuli bianchi </a:t>
            </a:r>
            <a:r>
              <a:rPr sz="1600" spc="-5" dirty="0">
                <a:latin typeface="Arial"/>
                <a:cs typeface="Arial"/>
              </a:rPr>
              <a:t>isolati  </a:t>
            </a:r>
            <a:r>
              <a:rPr sz="1600" spc="-10" dirty="0">
                <a:latin typeface="Arial"/>
                <a:cs typeface="Arial"/>
              </a:rPr>
              <a:t>dal sangue, </a:t>
            </a:r>
            <a:r>
              <a:rPr sz="1600" spc="-5" dirty="0">
                <a:latin typeface="Arial"/>
                <a:cs typeface="Arial"/>
              </a:rPr>
              <a:t>trattati con colchicina </a:t>
            </a:r>
            <a:r>
              <a:rPr sz="1600" spc="-10" dirty="0">
                <a:latin typeface="Arial"/>
                <a:cs typeface="Arial"/>
              </a:rPr>
              <a:t>per </a:t>
            </a:r>
            <a:r>
              <a:rPr sz="1600" spc="-5" dirty="0">
                <a:latin typeface="Arial"/>
                <a:cs typeface="Arial"/>
              </a:rPr>
              <a:t>bloccare le  cellule in tarda profase </a:t>
            </a:r>
            <a:r>
              <a:rPr sz="1600" dirty="0">
                <a:latin typeface="Arial"/>
                <a:cs typeface="Arial"/>
              </a:rPr>
              <a:t>– </a:t>
            </a:r>
            <a:r>
              <a:rPr sz="1600" spc="-5" dirty="0">
                <a:latin typeface="Arial"/>
                <a:cs typeface="Arial"/>
              </a:rPr>
              <a:t>metafase e lisandole </a:t>
            </a:r>
            <a:r>
              <a:rPr sz="1600" spc="-10" dirty="0">
                <a:latin typeface="Arial"/>
                <a:cs typeface="Arial"/>
              </a:rPr>
              <a:t>con  soluzione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ipotonica.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Osservazione </a:t>
            </a:r>
            <a:r>
              <a:rPr sz="1600" dirty="0">
                <a:latin typeface="Arial"/>
                <a:cs typeface="Arial"/>
              </a:rPr>
              <a:t>e </a:t>
            </a:r>
            <a:r>
              <a:rPr sz="1600" spc="-5" dirty="0">
                <a:latin typeface="Arial"/>
                <a:cs typeface="Arial"/>
              </a:rPr>
              <a:t>fotografia </a:t>
            </a:r>
            <a:r>
              <a:rPr sz="1600" spc="-10" dirty="0">
                <a:latin typeface="Arial"/>
                <a:cs typeface="Arial"/>
              </a:rPr>
              <a:t>del </a:t>
            </a:r>
            <a:r>
              <a:rPr sz="1600" spc="-5" dirty="0">
                <a:latin typeface="Arial"/>
                <a:cs typeface="Arial"/>
              </a:rPr>
              <a:t>vetrino </a:t>
            </a:r>
            <a:r>
              <a:rPr sz="1600" spc="-10" dirty="0">
                <a:latin typeface="Arial"/>
                <a:cs typeface="Arial"/>
              </a:rPr>
              <a:t>al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MO.</a:t>
            </a:r>
          </a:p>
          <a:p>
            <a:pPr marL="12700" marR="1397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Software di </a:t>
            </a:r>
            <a:r>
              <a:rPr sz="1600" spc="-5" dirty="0">
                <a:latin typeface="Arial"/>
                <a:cs typeface="Arial"/>
              </a:rPr>
              <a:t>analisi </a:t>
            </a:r>
            <a:r>
              <a:rPr sz="1600" spc="-10" dirty="0">
                <a:latin typeface="Arial"/>
                <a:cs typeface="Arial"/>
              </a:rPr>
              <a:t>di </a:t>
            </a:r>
            <a:r>
              <a:rPr sz="1600" spc="-5" dirty="0">
                <a:latin typeface="Arial"/>
                <a:cs typeface="Arial"/>
              </a:rPr>
              <a:t>immagine </a:t>
            </a:r>
            <a:r>
              <a:rPr sz="1600" spc="-10" dirty="0">
                <a:latin typeface="Arial"/>
                <a:cs typeface="Arial"/>
              </a:rPr>
              <a:t>appaiano omologhi </a:t>
            </a:r>
            <a:r>
              <a:rPr sz="1600" spc="-5" dirty="0">
                <a:latin typeface="Arial"/>
                <a:cs typeface="Arial"/>
              </a:rPr>
              <a:t>e li  </a:t>
            </a:r>
            <a:r>
              <a:rPr sz="1600" spc="-10" dirty="0">
                <a:latin typeface="Arial"/>
                <a:cs typeface="Arial"/>
              </a:rPr>
              <a:t>ordinano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base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lunghezza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5181600"/>
            <a:ext cx="38373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Nella specie </a:t>
            </a:r>
            <a:r>
              <a:rPr sz="1600" spc="-10" dirty="0">
                <a:latin typeface="Arial"/>
                <a:cs typeface="Arial"/>
              </a:rPr>
              <a:t>umana </a:t>
            </a:r>
            <a:r>
              <a:rPr sz="1600" spc="-5" dirty="0">
                <a:latin typeface="Arial"/>
                <a:cs typeface="Arial"/>
              </a:rPr>
              <a:t>ci </a:t>
            </a:r>
            <a:r>
              <a:rPr sz="1600" spc="-10" dirty="0">
                <a:latin typeface="Arial"/>
                <a:cs typeface="Arial"/>
              </a:rPr>
              <a:t>sono 46 </a:t>
            </a:r>
            <a:r>
              <a:rPr sz="1600" spc="-5" dirty="0">
                <a:latin typeface="Arial"/>
                <a:cs typeface="Arial"/>
              </a:rPr>
              <a:t>cromosomi  </a:t>
            </a:r>
            <a:r>
              <a:rPr sz="1600" spc="-10" dirty="0">
                <a:latin typeface="Arial"/>
                <a:cs typeface="Arial"/>
              </a:rPr>
              <a:t>44 autosomi </a:t>
            </a:r>
            <a:r>
              <a:rPr sz="1600" spc="-5" dirty="0">
                <a:latin typeface="Arial"/>
                <a:cs typeface="Arial"/>
              </a:rPr>
              <a:t>(22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coppie)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2 cromosomi sessuali </a:t>
            </a:r>
            <a:r>
              <a:rPr sz="1600" spc="-10" dirty="0">
                <a:latin typeface="Arial"/>
                <a:cs typeface="Arial"/>
              </a:rPr>
              <a:t>(una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coppia)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120" y="403859"/>
            <a:ext cx="4607560" cy="741680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3683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290"/>
              </a:spcBef>
            </a:pPr>
            <a:r>
              <a:rPr sz="2200" b="1" spc="-5" dirty="0">
                <a:latin typeface="Times New Roman"/>
                <a:cs typeface="Times New Roman"/>
              </a:rPr>
              <a:t>Difetti </a:t>
            </a:r>
            <a:r>
              <a:rPr sz="2200" b="1" dirty="0">
                <a:latin typeface="Times New Roman"/>
                <a:cs typeface="Times New Roman"/>
              </a:rPr>
              <a:t>nella </a:t>
            </a:r>
            <a:r>
              <a:rPr sz="2200" b="1" spc="-10" dirty="0">
                <a:latin typeface="Times New Roman"/>
                <a:cs typeface="Times New Roman"/>
              </a:rPr>
              <a:t>meiosi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possono</a:t>
            </a:r>
            <a:endParaRPr sz="2200">
              <a:latin typeface="Times New Roman"/>
              <a:cs typeface="Times New Roman"/>
            </a:endParaRPr>
          </a:p>
          <a:p>
            <a:pPr marL="44450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provocare </a:t>
            </a:r>
            <a:r>
              <a:rPr sz="2200" b="1" spc="-5" dirty="0">
                <a:latin typeface="Times New Roman"/>
                <a:cs typeface="Times New Roman"/>
              </a:rPr>
              <a:t>malattie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genetiche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FFA3EF5-CB40-4514-8827-7B07F59C7151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550" y="862012"/>
            <a:ext cx="74301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Il numero cromosomico caratteristico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della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specie è</a:t>
            </a:r>
            <a:r>
              <a:rPr sz="2000" b="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rappresentato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dal set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aploide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di cromosomi</a:t>
            </a:r>
            <a:r>
              <a:rPr sz="2000" b="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550" y="1776666"/>
            <a:ext cx="7686675" cy="116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Più comunemente ci si </a:t>
            </a:r>
            <a:r>
              <a:rPr sz="2000" spc="-5" dirty="0">
                <a:latin typeface="Arial"/>
                <a:cs typeface="Arial"/>
              </a:rPr>
              <a:t>riferisce però all’assetto diploide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(</a:t>
            </a:r>
            <a:r>
              <a:rPr sz="2000" b="1" spc="10" dirty="0">
                <a:latin typeface="Arial"/>
                <a:cs typeface="Arial"/>
              </a:rPr>
              <a:t>2n</a:t>
            </a:r>
            <a:r>
              <a:rPr sz="2000" spc="1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000" spc="-5" dirty="0">
                <a:latin typeface="Arial"/>
                <a:cs typeface="Arial"/>
              </a:rPr>
              <a:t>Gli individui </a:t>
            </a:r>
            <a:r>
              <a:rPr sz="2000" dirty="0">
                <a:latin typeface="Arial"/>
                <a:cs typeface="Arial"/>
              </a:rPr>
              <a:t>portatori di un numero di cromosomi differente da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quello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caratteristico sono detti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eteroploidi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919" y="4744720"/>
            <a:ext cx="1534160" cy="398780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3873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05"/>
              </a:spcBef>
            </a:pPr>
            <a:r>
              <a:rPr sz="2000" b="1" spc="-5" dirty="0">
                <a:latin typeface="Times New Roman"/>
                <a:cs typeface="Times New Roman"/>
              </a:rPr>
              <a:t>Eteroploidia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1340" y="3789679"/>
            <a:ext cx="4607560" cy="906780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3936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309"/>
              </a:spcBef>
            </a:pPr>
            <a:r>
              <a:rPr sz="2000" b="1" dirty="0">
                <a:latin typeface="Times New Roman"/>
                <a:cs typeface="Times New Roman"/>
              </a:rPr>
              <a:t>Euploidia</a:t>
            </a:r>
            <a:endParaRPr sz="20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Numero cromosomico </a:t>
            </a:r>
            <a:r>
              <a:rPr sz="1800" dirty="0">
                <a:latin typeface="Times New Roman"/>
                <a:cs typeface="Times New Roman"/>
              </a:rPr>
              <a:t>è </a:t>
            </a:r>
            <a:r>
              <a:rPr sz="1800" spc="-5" dirty="0">
                <a:latin typeface="Times New Roman"/>
                <a:cs typeface="Times New Roman"/>
              </a:rPr>
              <a:t>variato </a:t>
            </a:r>
            <a:r>
              <a:rPr sz="1800" dirty="0">
                <a:latin typeface="Times New Roman"/>
                <a:cs typeface="Times New Roman"/>
              </a:rPr>
              <a:t>per </a:t>
            </a:r>
            <a:r>
              <a:rPr sz="1800" spc="-5" dirty="0">
                <a:latin typeface="Times New Roman"/>
                <a:cs typeface="Times New Roman"/>
              </a:rPr>
              <a:t>interi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set</a:t>
            </a:r>
            <a:endParaRPr sz="18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aploidi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1340" y="4996179"/>
            <a:ext cx="4607560" cy="1173480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latin typeface="Times New Roman"/>
                <a:cs typeface="Times New Roman"/>
              </a:rPr>
              <a:t>Aneuploidia</a:t>
            </a:r>
            <a:endParaRPr sz="2000" dirty="0">
              <a:latin typeface="Times New Roman"/>
              <a:cs typeface="Times New Roman"/>
            </a:endParaRPr>
          </a:p>
          <a:p>
            <a:pPr marL="46355" marR="101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Variazione del </a:t>
            </a:r>
            <a:r>
              <a:rPr sz="1800" spc="-5" dirty="0">
                <a:latin typeface="Times New Roman"/>
                <a:cs typeface="Times New Roman"/>
              </a:rPr>
              <a:t>numero </a:t>
            </a:r>
            <a:r>
              <a:rPr sz="1800" dirty="0">
                <a:latin typeface="Times New Roman"/>
                <a:cs typeface="Times New Roman"/>
              </a:rPr>
              <a:t>dei </a:t>
            </a:r>
            <a:r>
              <a:rPr sz="1800" spc="-5" dirty="0">
                <a:latin typeface="Times New Roman"/>
                <a:cs typeface="Times New Roman"/>
              </a:rPr>
              <a:t>cromosomi </a:t>
            </a:r>
            <a:r>
              <a:rPr sz="1800" dirty="0">
                <a:latin typeface="Times New Roman"/>
                <a:cs typeface="Times New Roman"/>
              </a:rPr>
              <a:t>con  </a:t>
            </a:r>
            <a:r>
              <a:rPr sz="1800" spc="-5" dirty="0">
                <a:latin typeface="Times New Roman"/>
                <a:cs typeface="Times New Roman"/>
              </a:rPr>
              <a:t>riferimento </a:t>
            </a:r>
            <a:r>
              <a:rPr sz="1800" dirty="0">
                <a:latin typeface="Times New Roman"/>
                <a:cs typeface="Times New Roman"/>
              </a:rPr>
              <a:t>alla </a:t>
            </a:r>
            <a:r>
              <a:rPr sz="1800" spc="-5" dirty="0">
                <a:latin typeface="Times New Roman"/>
                <a:cs typeface="Times New Roman"/>
              </a:rPr>
              <a:t>singola </a:t>
            </a:r>
            <a:r>
              <a:rPr sz="1800" dirty="0">
                <a:latin typeface="Times New Roman"/>
                <a:cs typeface="Times New Roman"/>
              </a:rPr>
              <a:t>coppia. Tale </a:t>
            </a:r>
            <a:r>
              <a:rPr sz="1800" spc="-5" dirty="0">
                <a:latin typeface="Times New Roman"/>
                <a:cs typeface="Times New Roman"/>
              </a:rPr>
              <a:t>fenomeno </a:t>
            </a:r>
            <a:r>
              <a:rPr sz="1800" dirty="0">
                <a:latin typeface="Times New Roman"/>
                <a:cs typeface="Times New Roman"/>
              </a:rPr>
              <a:t>è  </a:t>
            </a:r>
            <a:r>
              <a:rPr sz="1800" spc="-5" dirty="0">
                <a:latin typeface="Times New Roman"/>
                <a:cs typeface="Times New Roman"/>
              </a:rPr>
              <a:t>ristretto </a:t>
            </a:r>
            <a:r>
              <a:rPr sz="1800" dirty="0">
                <a:latin typeface="Times New Roman"/>
                <a:cs typeface="Times New Roman"/>
              </a:rPr>
              <a:t>ad </a:t>
            </a:r>
            <a:r>
              <a:rPr sz="1800" spc="-5" dirty="0">
                <a:latin typeface="Times New Roman"/>
                <a:cs typeface="Times New Roman"/>
              </a:rPr>
              <a:t>uno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-5" dirty="0">
                <a:latin typeface="Times New Roman"/>
                <a:cs typeface="Times New Roman"/>
              </a:rPr>
              <a:t>pochi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cromosomi.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487" y="191515"/>
            <a:ext cx="10515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latin typeface="Arial"/>
                <a:cs typeface="Arial"/>
              </a:rPr>
              <a:t>Definizioni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7904" y="4230115"/>
            <a:ext cx="2084070" cy="727075"/>
          </a:xfrm>
          <a:custGeom>
            <a:avLst/>
            <a:gdLst/>
            <a:ahLst/>
            <a:cxnLst/>
            <a:rect l="l" t="t" r="r" b="b"/>
            <a:pathLst>
              <a:path w="2084070" h="727075">
                <a:moveTo>
                  <a:pt x="2000035" y="26450"/>
                </a:moveTo>
                <a:lnTo>
                  <a:pt x="0" y="700277"/>
                </a:lnTo>
                <a:lnTo>
                  <a:pt x="8889" y="726693"/>
                </a:lnTo>
                <a:lnTo>
                  <a:pt x="2008989" y="52971"/>
                </a:lnTo>
                <a:lnTo>
                  <a:pt x="2000035" y="26450"/>
                </a:lnTo>
                <a:close/>
              </a:path>
              <a:path w="2084070" h="727075">
                <a:moveTo>
                  <a:pt x="2074977" y="21970"/>
                </a:moveTo>
                <a:lnTo>
                  <a:pt x="2013331" y="21970"/>
                </a:lnTo>
                <a:lnTo>
                  <a:pt x="2022220" y="48513"/>
                </a:lnTo>
                <a:lnTo>
                  <a:pt x="2008989" y="52971"/>
                </a:lnTo>
                <a:lnTo>
                  <a:pt x="2017903" y="79374"/>
                </a:lnTo>
                <a:lnTo>
                  <a:pt x="2074977" y="21970"/>
                </a:lnTo>
                <a:close/>
              </a:path>
              <a:path w="2084070" h="727075">
                <a:moveTo>
                  <a:pt x="2013331" y="21970"/>
                </a:moveTo>
                <a:lnTo>
                  <a:pt x="2000035" y="26450"/>
                </a:lnTo>
                <a:lnTo>
                  <a:pt x="2008989" y="52971"/>
                </a:lnTo>
                <a:lnTo>
                  <a:pt x="2022220" y="48513"/>
                </a:lnTo>
                <a:lnTo>
                  <a:pt x="2013331" y="21970"/>
                </a:lnTo>
                <a:close/>
              </a:path>
              <a:path w="2084070" h="727075">
                <a:moveTo>
                  <a:pt x="1991106" y="0"/>
                </a:moveTo>
                <a:lnTo>
                  <a:pt x="2000035" y="26450"/>
                </a:lnTo>
                <a:lnTo>
                  <a:pt x="2013331" y="21970"/>
                </a:lnTo>
                <a:lnTo>
                  <a:pt x="2074977" y="21970"/>
                </a:lnTo>
                <a:lnTo>
                  <a:pt x="2083943" y="12953"/>
                </a:lnTo>
                <a:lnTo>
                  <a:pt x="1991106" y="0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8539" y="4978908"/>
            <a:ext cx="2083435" cy="623570"/>
          </a:xfrm>
          <a:custGeom>
            <a:avLst/>
            <a:gdLst/>
            <a:ahLst/>
            <a:cxnLst/>
            <a:rect l="l" t="t" r="r" b="b"/>
            <a:pathLst>
              <a:path w="2083435" h="623570">
                <a:moveTo>
                  <a:pt x="1998901" y="596380"/>
                </a:moveTo>
                <a:lnTo>
                  <a:pt x="1991233" y="623265"/>
                </a:lnTo>
                <a:lnTo>
                  <a:pt x="2083308" y="605917"/>
                </a:lnTo>
                <a:lnTo>
                  <a:pt x="2077065" y="600202"/>
                </a:lnTo>
                <a:lnTo>
                  <a:pt x="2012314" y="600202"/>
                </a:lnTo>
                <a:lnTo>
                  <a:pt x="1998901" y="596380"/>
                </a:lnTo>
                <a:close/>
              </a:path>
              <a:path w="2083435" h="623570">
                <a:moveTo>
                  <a:pt x="2006542" y="569588"/>
                </a:moveTo>
                <a:lnTo>
                  <a:pt x="1998901" y="596380"/>
                </a:lnTo>
                <a:lnTo>
                  <a:pt x="2012314" y="600202"/>
                </a:lnTo>
                <a:lnTo>
                  <a:pt x="2019935" y="573405"/>
                </a:lnTo>
                <a:lnTo>
                  <a:pt x="2006542" y="569588"/>
                </a:lnTo>
                <a:close/>
              </a:path>
              <a:path w="2083435" h="623570">
                <a:moveTo>
                  <a:pt x="2014220" y="542671"/>
                </a:moveTo>
                <a:lnTo>
                  <a:pt x="2006542" y="569588"/>
                </a:lnTo>
                <a:lnTo>
                  <a:pt x="2019935" y="573405"/>
                </a:lnTo>
                <a:lnTo>
                  <a:pt x="2012314" y="600202"/>
                </a:lnTo>
                <a:lnTo>
                  <a:pt x="2077065" y="600202"/>
                </a:lnTo>
                <a:lnTo>
                  <a:pt x="2014220" y="542671"/>
                </a:lnTo>
                <a:close/>
              </a:path>
              <a:path w="2083435" h="623570">
                <a:moveTo>
                  <a:pt x="7620" y="0"/>
                </a:moveTo>
                <a:lnTo>
                  <a:pt x="0" y="26924"/>
                </a:lnTo>
                <a:lnTo>
                  <a:pt x="1998901" y="596380"/>
                </a:lnTo>
                <a:lnTo>
                  <a:pt x="2006542" y="569588"/>
                </a:lnTo>
                <a:lnTo>
                  <a:pt x="7620" y="0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1C21CC7-CD63-4F45-83EB-0EB071AFF1DD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" y="1186180"/>
            <a:ext cx="7640574" cy="764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7300" y="1612900"/>
            <a:ext cx="4140454" cy="764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5525" y="1268729"/>
            <a:ext cx="7128509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7675" marR="5080" indent="-170497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0099"/>
                </a:solidFill>
              </a:rPr>
              <a:t>LE </a:t>
            </a:r>
            <a:r>
              <a:rPr sz="2800" spc="-10" dirty="0">
                <a:solidFill>
                  <a:srgbClr val="000099"/>
                </a:solidFill>
              </a:rPr>
              <a:t>CELLULE DELLA LINEA </a:t>
            </a:r>
            <a:r>
              <a:rPr sz="2800" spc="-5" dirty="0">
                <a:solidFill>
                  <a:srgbClr val="000099"/>
                </a:solidFill>
              </a:rPr>
              <a:t>GERMINALE  VANNO INCONTRO</a:t>
            </a:r>
            <a:r>
              <a:rPr sz="2800" spc="20" dirty="0">
                <a:solidFill>
                  <a:srgbClr val="000099"/>
                </a:solidFill>
              </a:rPr>
              <a:t> </a:t>
            </a:r>
            <a:r>
              <a:rPr sz="2800" spc="-5" dirty="0">
                <a:solidFill>
                  <a:srgbClr val="000099"/>
                </a:solidFill>
              </a:rPr>
              <a:t>A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1498600" y="3007360"/>
            <a:ext cx="1765553" cy="764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419" y="3464559"/>
            <a:ext cx="3441954" cy="5514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480" y="3769359"/>
            <a:ext cx="2984754" cy="551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8539" y="4074159"/>
            <a:ext cx="2728214" cy="5514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5342" y="3089973"/>
            <a:ext cx="3078480" cy="137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84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3CC33"/>
                </a:solidFill>
                <a:latin typeface="Times New Roman"/>
                <a:cs typeface="Times New Roman"/>
              </a:rPr>
              <a:t>MITOSI</a:t>
            </a:r>
            <a:endParaRPr sz="28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45"/>
              </a:spcBef>
            </a:pPr>
            <a:r>
              <a:rPr sz="2000" b="1" spc="-5" dirty="0">
                <a:solidFill>
                  <a:srgbClr val="21218A"/>
                </a:solidFill>
                <a:latin typeface="Times New Roman"/>
                <a:cs typeface="Times New Roman"/>
              </a:rPr>
              <a:t>(Proliferazione cellulare</a:t>
            </a:r>
            <a:r>
              <a:rPr sz="2000" b="1" spc="-55" dirty="0">
                <a:solidFill>
                  <a:srgbClr val="21218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1218A"/>
                </a:solidFill>
                <a:latin typeface="Times New Roman"/>
                <a:cs typeface="Times New Roman"/>
              </a:rPr>
              <a:t>con  </a:t>
            </a:r>
            <a:r>
              <a:rPr sz="2000" b="1" dirty="0">
                <a:solidFill>
                  <a:srgbClr val="21218A"/>
                </a:solidFill>
                <a:latin typeface="Times New Roman"/>
                <a:cs typeface="Times New Roman"/>
              </a:rPr>
              <a:t>produzione di </a:t>
            </a:r>
            <a:r>
              <a:rPr sz="2000" b="1" spc="-5" dirty="0">
                <a:solidFill>
                  <a:srgbClr val="21218A"/>
                </a:solidFill>
                <a:latin typeface="Times New Roman"/>
                <a:cs typeface="Times New Roman"/>
              </a:rPr>
              <a:t>milioni </a:t>
            </a:r>
            <a:r>
              <a:rPr sz="2000" b="1" dirty="0">
                <a:solidFill>
                  <a:srgbClr val="21218A"/>
                </a:solidFill>
                <a:latin typeface="Times New Roman"/>
                <a:cs typeface="Times New Roman"/>
              </a:rPr>
              <a:t>di  </a:t>
            </a:r>
            <a:r>
              <a:rPr sz="2000" b="1" spc="-5" dirty="0">
                <a:solidFill>
                  <a:srgbClr val="21218A"/>
                </a:solidFill>
                <a:latin typeface="Times New Roman"/>
                <a:cs typeface="Times New Roman"/>
              </a:rPr>
              <a:t>precursori dei</a:t>
            </a:r>
            <a:r>
              <a:rPr sz="2000" b="1" spc="-10" dirty="0">
                <a:solidFill>
                  <a:srgbClr val="21218A"/>
                </a:solidFill>
                <a:latin typeface="Times New Roman"/>
                <a:cs typeface="Times New Roman"/>
              </a:rPr>
              <a:t> gameti)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92800" y="3007360"/>
            <a:ext cx="1765553" cy="7647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7659" y="3464559"/>
            <a:ext cx="2796793" cy="5514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3820" y="3769359"/>
            <a:ext cx="3281933" cy="551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4759" y="4074159"/>
            <a:ext cx="3480053" cy="551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2920" y="4378959"/>
            <a:ext cx="2382774" cy="5514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08904" y="3089973"/>
            <a:ext cx="3117215" cy="167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916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MEIOSI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45"/>
              </a:spcBef>
            </a:pPr>
            <a:r>
              <a:rPr sz="2000" b="1" spc="-5" dirty="0">
                <a:solidFill>
                  <a:srgbClr val="21218A"/>
                </a:solidFill>
                <a:latin typeface="Times New Roman"/>
                <a:cs typeface="Times New Roman"/>
              </a:rPr>
              <a:t>(riduzione del corredo  </a:t>
            </a:r>
            <a:r>
              <a:rPr sz="2000" b="1" spc="-10" dirty="0">
                <a:solidFill>
                  <a:srgbClr val="21218A"/>
                </a:solidFill>
                <a:latin typeface="Times New Roman"/>
                <a:cs typeface="Times New Roman"/>
              </a:rPr>
              <a:t>cromosomico </a:t>
            </a:r>
            <a:r>
              <a:rPr sz="2000" b="1" dirty="0">
                <a:solidFill>
                  <a:srgbClr val="21218A"/>
                </a:solidFill>
                <a:latin typeface="Times New Roman"/>
                <a:cs typeface="Times New Roman"/>
              </a:rPr>
              <a:t>da diploide a  aploide e </a:t>
            </a:r>
            <a:r>
              <a:rPr sz="2000" b="1" spc="-5" dirty="0">
                <a:solidFill>
                  <a:srgbClr val="21218A"/>
                </a:solidFill>
                <a:latin typeface="Times New Roman"/>
                <a:cs typeface="Times New Roman"/>
              </a:rPr>
              <a:t>ricombinazione</a:t>
            </a:r>
            <a:r>
              <a:rPr sz="2000" b="1" spc="-95" dirty="0">
                <a:solidFill>
                  <a:srgbClr val="21218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1218A"/>
                </a:solidFill>
                <a:latin typeface="Times New Roman"/>
                <a:cs typeface="Times New Roman"/>
              </a:rPr>
              <a:t>del  </a:t>
            </a:r>
            <a:r>
              <a:rPr sz="2000" b="1" spc="-10" dirty="0">
                <a:solidFill>
                  <a:srgbClr val="21218A"/>
                </a:solidFill>
                <a:latin typeface="Times New Roman"/>
                <a:cs typeface="Times New Roman"/>
              </a:rPr>
              <a:t>materiale</a:t>
            </a:r>
            <a:r>
              <a:rPr sz="2000" b="1" spc="5" dirty="0">
                <a:solidFill>
                  <a:srgbClr val="21218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1218A"/>
                </a:solidFill>
                <a:latin typeface="Times New Roman"/>
                <a:cs typeface="Times New Roman"/>
              </a:rPr>
              <a:t>genetico)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84120" y="2135504"/>
            <a:ext cx="962660" cy="856615"/>
          </a:xfrm>
          <a:custGeom>
            <a:avLst/>
            <a:gdLst/>
            <a:ahLst/>
            <a:cxnLst/>
            <a:rect l="l" t="t" r="r" b="b"/>
            <a:pathLst>
              <a:path w="962660" h="856614">
                <a:moveTo>
                  <a:pt x="95631" y="619633"/>
                </a:moveTo>
                <a:lnTo>
                  <a:pt x="0" y="856615"/>
                </a:lnTo>
                <a:lnTo>
                  <a:pt x="247015" y="790956"/>
                </a:lnTo>
                <a:lnTo>
                  <a:pt x="218847" y="759079"/>
                </a:lnTo>
                <a:lnTo>
                  <a:pt x="168021" y="759079"/>
                </a:lnTo>
                <a:lnTo>
                  <a:pt x="117602" y="701929"/>
                </a:lnTo>
                <a:lnTo>
                  <a:pt x="146099" y="676748"/>
                </a:lnTo>
                <a:lnTo>
                  <a:pt x="95631" y="619633"/>
                </a:lnTo>
                <a:close/>
              </a:path>
              <a:path w="962660" h="856614">
                <a:moveTo>
                  <a:pt x="146099" y="676748"/>
                </a:moveTo>
                <a:lnTo>
                  <a:pt x="117602" y="701929"/>
                </a:lnTo>
                <a:lnTo>
                  <a:pt x="168021" y="759079"/>
                </a:lnTo>
                <a:lnTo>
                  <a:pt x="196565" y="733861"/>
                </a:lnTo>
                <a:lnTo>
                  <a:pt x="146099" y="676748"/>
                </a:lnTo>
                <a:close/>
              </a:path>
              <a:path w="962660" h="856614">
                <a:moveTo>
                  <a:pt x="196565" y="733861"/>
                </a:moveTo>
                <a:lnTo>
                  <a:pt x="168021" y="759079"/>
                </a:lnTo>
                <a:lnTo>
                  <a:pt x="218847" y="759079"/>
                </a:lnTo>
                <a:lnTo>
                  <a:pt x="196565" y="733861"/>
                </a:lnTo>
                <a:close/>
              </a:path>
              <a:path w="962660" h="856614">
                <a:moveTo>
                  <a:pt x="911987" y="0"/>
                </a:moveTo>
                <a:lnTo>
                  <a:pt x="146099" y="676748"/>
                </a:lnTo>
                <a:lnTo>
                  <a:pt x="196565" y="733861"/>
                </a:lnTo>
                <a:lnTo>
                  <a:pt x="962532" y="57150"/>
                </a:lnTo>
                <a:lnTo>
                  <a:pt x="91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1619" y="2136013"/>
            <a:ext cx="892175" cy="821055"/>
          </a:xfrm>
          <a:custGeom>
            <a:avLst/>
            <a:gdLst/>
            <a:ahLst/>
            <a:cxnLst/>
            <a:rect l="l" t="t" r="r" b="b"/>
            <a:pathLst>
              <a:path w="892175" h="821055">
                <a:moveTo>
                  <a:pt x="697535" y="694341"/>
                </a:moveTo>
                <a:lnTo>
                  <a:pt x="646048" y="750570"/>
                </a:lnTo>
                <a:lnTo>
                  <a:pt x="891921" y="820547"/>
                </a:lnTo>
                <a:lnTo>
                  <a:pt x="853427" y="720089"/>
                </a:lnTo>
                <a:lnTo>
                  <a:pt x="725677" y="720089"/>
                </a:lnTo>
                <a:lnTo>
                  <a:pt x="697535" y="694341"/>
                </a:lnTo>
                <a:close/>
              </a:path>
              <a:path w="892175" h="821055">
                <a:moveTo>
                  <a:pt x="749014" y="638120"/>
                </a:moveTo>
                <a:lnTo>
                  <a:pt x="697535" y="694341"/>
                </a:lnTo>
                <a:lnTo>
                  <a:pt x="725677" y="720089"/>
                </a:lnTo>
                <a:lnTo>
                  <a:pt x="777112" y="663828"/>
                </a:lnTo>
                <a:lnTo>
                  <a:pt x="749014" y="638120"/>
                </a:lnTo>
                <a:close/>
              </a:path>
              <a:path w="892175" h="821055">
                <a:moveTo>
                  <a:pt x="800480" y="581913"/>
                </a:moveTo>
                <a:lnTo>
                  <a:pt x="749014" y="638120"/>
                </a:lnTo>
                <a:lnTo>
                  <a:pt x="777112" y="663828"/>
                </a:lnTo>
                <a:lnTo>
                  <a:pt x="725677" y="720089"/>
                </a:lnTo>
                <a:lnTo>
                  <a:pt x="853427" y="720089"/>
                </a:lnTo>
                <a:lnTo>
                  <a:pt x="800480" y="581913"/>
                </a:lnTo>
                <a:close/>
              </a:path>
              <a:path w="892175" h="821055">
                <a:moveTo>
                  <a:pt x="51561" y="0"/>
                </a:moveTo>
                <a:lnTo>
                  <a:pt x="0" y="56134"/>
                </a:lnTo>
                <a:lnTo>
                  <a:pt x="697535" y="694341"/>
                </a:lnTo>
                <a:lnTo>
                  <a:pt x="749014" y="638120"/>
                </a:lnTo>
                <a:lnTo>
                  <a:pt x="515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54325" y="790511"/>
            <a:ext cx="3079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21218A"/>
                </a:solidFill>
                <a:latin typeface="Times New Roman"/>
                <a:cs typeface="Times New Roman"/>
              </a:rPr>
              <a:t>Una </a:t>
            </a:r>
            <a:r>
              <a:rPr sz="2000" dirty="0">
                <a:solidFill>
                  <a:srgbClr val="21218A"/>
                </a:solidFill>
                <a:latin typeface="Times New Roman"/>
                <a:cs typeface="Times New Roman"/>
              </a:rPr>
              <a:t>volta </a:t>
            </a:r>
            <a:r>
              <a:rPr sz="2000" spc="-10" dirty="0">
                <a:solidFill>
                  <a:srgbClr val="21218A"/>
                </a:solidFill>
                <a:latin typeface="Times New Roman"/>
                <a:cs typeface="Times New Roman"/>
              </a:rPr>
              <a:t>raggiunta </a:t>
            </a:r>
            <a:r>
              <a:rPr sz="2000" dirty="0">
                <a:solidFill>
                  <a:srgbClr val="21218A"/>
                </a:solidFill>
                <a:latin typeface="Times New Roman"/>
                <a:cs typeface="Times New Roman"/>
              </a:rPr>
              <a:t>la</a:t>
            </a:r>
            <a:r>
              <a:rPr sz="2000" spc="-15" dirty="0">
                <a:solidFill>
                  <a:srgbClr val="21218A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8A"/>
                </a:solidFill>
                <a:latin typeface="Times New Roman"/>
                <a:cs typeface="Times New Roman"/>
              </a:rPr>
              <a:t>gonade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5120" y="5671820"/>
            <a:ext cx="8531860" cy="678180"/>
          </a:xfrm>
          <a:custGeom>
            <a:avLst/>
            <a:gdLst/>
            <a:ahLst/>
            <a:cxnLst/>
            <a:rect l="l" t="t" r="r" b="b"/>
            <a:pathLst>
              <a:path w="8531860" h="678179">
                <a:moveTo>
                  <a:pt x="0" y="678179"/>
                </a:moveTo>
                <a:lnTo>
                  <a:pt x="8531860" y="678179"/>
                </a:lnTo>
                <a:lnTo>
                  <a:pt x="8531860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D5D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5839" y="5641340"/>
            <a:ext cx="449834" cy="5514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32839" y="5641340"/>
            <a:ext cx="1351534" cy="551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5039" y="5641340"/>
            <a:ext cx="772413" cy="5514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0660" y="5641340"/>
            <a:ext cx="1709674" cy="5514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27500" y="5641340"/>
            <a:ext cx="858774" cy="5514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24400" y="5641340"/>
            <a:ext cx="434606" cy="5514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02200" y="5641340"/>
            <a:ext cx="581913" cy="5514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1279" y="5641340"/>
            <a:ext cx="1948433" cy="5514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5300" y="5641340"/>
            <a:ext cx="1214374" cy="5514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36840" y="5641340"/>
            <a:ext cx="508266" cy="5514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88639" y="5951220"/>
            <a:ext cx="3010154" cy="4980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0D56FC4-E7E3-48C1-9A10-C65577805BFA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2" name="Segnaposto numero diapositiva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342" y="729561"/>
            <a:ext cx="4217829" cy="4561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0854" y="119697"/>
            <a:ext cx="22498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Condizioni di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euploidia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44" y="5535612"/>
            <a:ext cx="55727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poliploidia si origina in </a:t>
            </a:r>
            <a:r>
              <a:rPr sz="1600" spc="-10" dirty="0">
                <a:latin typeface="Arial"/>
                <a:cs typeface="Arial"/>
              </a:rPr>
              <a:t>genere quando, durante </a:t>
            </a:r>
            <a:r>
              <a:rPr sz="1600" spc="-5" dirty="0">
                <a:latin typeface="Arial"/>
                <a:cs typeface="Arial"/>
              </a:rPr>
              <a:t>la divisione  cellulare, alla cariocinesi </a:t>
            </a:r>
            <a:r>
              <a:rPr sz="1600" spc="-10" dirty="0">
                <a:latin typeface="Arial"/>
                <a:cs typeface="Arial"/>
              </a:rPr>
              <a:t>non segue </a:t>
            </a:r>
            <a:r>
              <a:rPr sz="1600" spc="-5" dirty="0">
                <a:latin typeface="Arial"/>
                <a:cs typeface="Arial"/>
              </a:rPr>
              <a:t>la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citochinesi.</a:t>
            </a:r>
            <a:endParaRPr sz="1600">
              <a:latin typeface="Arial"/>
              <a:cs typeface="Arial"/>
            </a:endParaRPr>
          </a:p>
          <a:p>
            <a:pPr marL="12700" marR="39687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Nell’uomo </a:t>
            </a:r>
            <a:r>
              <a:rPr sz="1600" spc="-10" dirty="0">
                <a:latin typeface="Arial"/>
                <a:cs typeface="Arial"/>
              </a:rPr>
              <a:t>non </a:t>
            </a:r>
            <a:r>
              <a:rPr sz="1600" dirty="0">
                <a:latin typeface="Arial"/>
                <a:cs typeface="Arial"/>
              </a:rPr>
              <a:t>è </a:t>
            </a:r>
            <a:r>
              <a:rPr sz="1600" spc="-5" dirty="0">
                <a:latin typeface="Arial"/>
                <a:cs typeface="Arial"/>
              </a:rPr>
              <a:t>compatibile con </a:t>
            </a:r>
            <a:r>
              <a:rPr sz="160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vita. </a:t>
            </a:r>
            <a:r>
              <a:rPr sz="1600" spc="15" dirty="0">
                <a:latin typeface="Arial"/>
                <a:cs typeface="Arial"/>
              </a:rPr>
              <a:t>Tri- </a:t>
            </a:r>
            <a:r>
              <a:rPr sz="1600" spc="-5" dirty="0">
                <a:latin typeface="Arial"/>
                <a:cs typeface="Arial"/>
              </a:rPr>
              <a:t>e tetraploidia  osservate in aborti </a:t>
            </a:r>
            <a:r>
              <a:rPr sz="1600" spc="-10" dirty="0">
                <a:latin typeface="Arial"/>
                <a:cs typeface="Arial"/>
              </a:rPr>
              <a:t>spontanei, </a:t>
            </a:r>
            <a:r>
              <a:rPr sz="1600" spc="-5" dirty="0">
                <a:latin typeface="Arial"/>
                <a:cs typeface="Arial"/>
              </a:rPr>
              <a:t>ma </a:t>
            </a:r>
            <a:r>
              <a:rPr sz="1600" spc="-10" dirty="0">
                <a:latin typeface="Arial"/>
                <a:cs typeface="Arial"/>
              </a:rPr>
              <a:t>presenti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natura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4057" y="901700"/>
            <a:ext cx="4095205" cy="2994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70271" y="3999865"/>
            <a:ext cx="2952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Cariotipo </a:t>
            </a:r>
            <a:r>
              <a:rPr sz="1600" spc="-10" dirty="0">
                <a:latin typeface="Arial"/>
                <a:cs typeface="Arial"/>
              </a:rPr>
              <a:t>di un </a:t>
            </a:r>
            <a:r>
              <a:rPr sz="1600" spc="-5" dirty="0">
                <a:latin typeface="Arial"/>
                <a:cs typeface="Arial"/>
              </a:rPr>
              <a:t>individuo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triploide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3659" y="5064759"/>
            <a:ext cx="2631440" cy="175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8C6B3CE-FD91-46BD-A3DD-9107FB3AFFF7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412" y="361696"/>
            <a:ext cx="24847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Condizioni </a:t>
            </a:r>
            <a:r>
              <a:rPr sz="1600" b="1" dirty="0">
                <a:latin typeface="Arial"/>
                <a:cs typeface="Arial"/>
              </a:rPr>
              <a:t>di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aneuploidia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724" y="960586"/>
            <a:ext cx="4221202" cy="464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5715000"/>
            <a:ext cx="7759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Aneuploidia di </a:t>
            </a:r>
            <a:r>
              <a:rPr sz="1600" spc="-5" dirty="0">
                <a:latin typeface="Arial"/>
                <a:cs typeface="Arial"/>
              </a:rPr>
              <a:t>solito </a:t>
            </a:r>
            <a:r>
              <a:rPr sz="1600" dirty="0">
                <a:latin typeface="Arial"/>
                <a:cs typeface="Arial"/>
              </a:rPr>
              <a:t>si </a:t>
            </a:r>
            <a:r>
              <a:rPr sz="1600" spc="-10" dirty="0">
                <a:latin typeface="Arial"/>
                <a:cs typeface="Arial"/>
              </a:rPr>
              <a:t>origina da fenomeni di non disgiunzione durante </a:t>
            </a:r>
            <a:r>
              <a:rPr sz="1600" spc="-5" dirty="0">
                <a:latin typeface="Arial"/>
                <a:cs typeface="Arial"/>
              </a:rPr>
              <a:t>l’anafase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della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meiosi </a:t>
            </a: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II</a:t>
            </a:r>
          </a:p>
        </p:txBody>
      </p:sp>
      <p:sp>
        <p:nvSpPr>
          <p:cNvPr id="5" name="object 5"/>
          <p:cNvSpPr/>
          <p:nvPr/>
        </p:nvSpPr>
        <p:spPr>
          <a:xfrm>
            <a:off x="4643120" y="1196339"/>
            <a:ext cx="4320539" cy="3182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3564" y="4431919"/>
            <a:ext cx="3727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Cariotipo </a:t>
            </a:r>
            <a:r>
              <a:rPr sz="1600" spc="-10" dirty="0">
                <a:latin typeface="Arial"/>
                <a:cs typeface="Arial"/>
              </a:rPr>
              <a:t>di un </a:t>
            </a:r>
            <a:r>
              <a:rPr sz="1600" spc="-5" dirty="0">
                <a:latin typeface="Arial"/>
                <a:cs typeface="Arial"/>
              </a:rPr>
              <a:t>individuo affetto </a:t>
            </a:r>
            <a:r>
              <a:rPr sz="1600" spc="-10" dirty="0">
                <a:latin typeface="Arial"/>
                <a:cs typeface="Arial"/>
              </a:rPr>
              <a:t>da  </a:t>
            </a:r>
            <a:r>
              <a:rPr sz="1600" spc="-5" dirty="0">
                <a:latin typeface="Arial"/>
                <a:cs typeface="Arial"/>
              </a:rPr>
              <a:t>sindrome </a:t>
            </a:r>
            <a:r>
              <a:rPr sz="1600" spc="-10" dirty="0">
                <a:latin typeface="Arial"/>
                <a:cs typeface="Arial"/>
              </a:rPr>
              <a:t>di Down </a:t>
            </a:r>
            <a:r>
              <a:rPr sz="1600" dirty="0">
                <a:latin typeface="Arial"/>
                <a:cs typeface="Arial"/>
              </a:rPr>
              <a:t>(trisomia </a:t>
            </a:r>
            <a:r>
              <a:rPr sz="1600" spc="-10" dirty="0">
                <a:latin typeface="Arial"/>
                <a:cs typeface="Arial"/>
              </a:rPr>
              <a:t>del 21) </a:t>
            </a:r>
            <a:r>
              <a:rPr sz="1600" dirty="0">
                <a:latin typeface="Arial"/>
                <a:cs typeface="Arial"/>
              </a:rPr>
              <a:t>– </a:t>
            </a:r>
            <a:r>
              <a:rPr sz="1600" spc="-15" dirty="0">
                <a:latin typeface="Arial"/>
                <a:cs typeface="Arial"/>
              </a:rPr>
              <a:t>una  </a:t>
            </a:r>
            <a:r>
              <a:rPr sz="1600" spc="-10" dirty="0">
                <a:latin typeface="Arial"/>
                <a:cs typeface="Arial"/>
              </a:rPr>
              <a:t>aneuploidia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607808F-50BF-4918-9F02-174F917D7B3F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603" y="1828800"/>
            <a:ext cx="7631820" cy="3982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0425" y="570229"/>
            <a:ext cx="69767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Le conseguenze della non disgiunzione dei cromosomi</a:t>
            </a:r>
            <a:r>
              <a:rPr sz="200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meiosi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2615" y="6124892"/>
            <a:ext cx="41827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Questi gameti, se fecondati, </a:t>
            </a:r>
            <a:r>
              <a:rPr sz="1600" spc="-10" dirty="0">
                <a:latin typeface="Arial"/>
                <a:cs typeface="Arial"/>
              </a:rPr>
              <a:t>daranno </a:t>
            </a:r>
            <a:r>
              <a:rPr sz="1600" spc="-5" dirty="0">
                <a:latin typeface="Arial"/>
                <a:cs typeface="Arial"/>
              </a:rPr>
              <a:t>origine a  </a:t>
            </a:r>
            <a:r>
              <a:rPr sz="1600" spc="-10" dirty="0">
                <a:latin typeface="Arial"/>
                <a:cs typeface="Arial"/>
              </a:rPr>
              <a:t>condizioni di </a:t>
            </a:r>
            <a:r>
              <a:rPr sz="1600" spc="-5" dirty="0">
                <a:latin typeface="Arial"/>
                <a:cs typeface="Arial"/>
              </a:rPr>
              <a:t>trisomia o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monosomia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8959" y="5516879"/>
            <a:ext cx="4081779" cy="647700"/>
          </a:xfrm>
          <a:custGeom>
            <a:avLst/>
            <a:gdLst/>
            <a:ahLst/>
            <a:cxnLst/>
            <a:rect l="l" t="t" r="r" b="b"/>
            <a:pathLst>
              <a:path w="4081779" h="647700">
                <a:moveTo>
                  <a:pt x="0" y="0"/>
                </a:moveTo>
                <a:lnTo>
                  <a:pt x="1424" y="74258"/>
                </a:lnTo>
                <a:lnTo>
                  <a:pt x="5482" y="142425"/>
                </a:lnTo>
                <a:lnTo>
                  <a:pt x="11856" y="202555"/>
                </a:lnTo>
                <a:lnTo>
                  <a:pt x="20225" y="252706"/>
                </a:lnTo>
                <a:lnTo>
                  <a:pt x="30268" y="290935"/>
                </a:lnTo>
                <a:lnTo>
                  <a:pt x="54101" y="323850"/>
                </a:lnTo>
                <a:lnTo>
                  <a:pt x="1986788" y="323850"/>
                </a:lnTo>
                <a:lnTo>
                  <a:pt x="1999222" y="332402"/>
                </a:lnTo>
                <a:lnTo>
                  <a:pt x="2020664" y="394993"/>
                </a:lnTo>
                <a:lnTo>
                  <a:pt x="2029033" y="445144"/>
                </a:lnTo>
                <a:lnTo>
                  <a:pt x="2035407" y="505274"/>
                </a:lnTo>
                <a:lnTo>
                  <a:pt x="2039465" y="573441"/>
                </a:lnTo>
                <a:lnTo>
                  <a:pt x="2040889" y="647700"/>
                </a:lnTo>
                <a:lnTo>
                  <a:pt x="2042314" y="573441"/>
                </a:lnTo>
                <a:lnTo>
                  <a:pt x="2046372" y="505274"/>
                </a:lnTo>
                <a:lnTo>
                  <a:pt x="2052746" y="445144"/>
                </a:lnTo>
                <a:lnTo>
                  <a:pt x="2061115" y="394993"/>
                </a:lnTo>
                <a:lnTo>
                  <a:pt x="2071158" y="356764"/>
                </a:lnTo>
                <a:lnTo>
                  <a:pt x="2094991" y="323850"/>
                </a:lnTo>
                <a:lnTo>
                  <a:pt x="4027678" y="323850"/>
                </a:lnTo>
                <a:lnTo>
                  <a:pt x="4040112" y="315297"/>
                </a:lnTo>
                <a:lnTo>
                  <a:pt x="4061554" y="252706"/>
                </a:lnTo>
                <a:lnTo>
                  <a:pt x="4069923" y="202555"/>
                </a:lnTo>
                <a:lnTo>
                  <a:pt x="4076297" y="142425"/>
                </a:lnTo>
                <a:lnTo>
                  <a:pt x="4080355" y="74258"/>
                </a:lnTo>
                <a:lnTo>
                  <a:pt x="4081780" y="0"/>
                </a:lnTo>
              </a:path>
            </a:pathLst>
          </a:custGeom>
          <a:ln w="20320">
            <a:solidFill>
              <a:srgbClr val="00C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6A4721A-FFBE-4E5C-8C72-EBBD013E1D56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20" y="160020"/>
            <a:ext cx="9004300" cy="347980"/>
          </a:xfrm>
          <a:custGeom>
            <a:avLst/>
            <a:gdLst/>
            <a:ahLst/>
            <a:cxnLst/>
            <a:rect l="l" t="t" r="r" b="b"/>
            <a:pathLst>
              <a:path w="9004300" h="347980">
                <a:moveTo>
                  <a:pt x="0" y="347979"/>
                </a:moveTo>
                <a:lnTo>
                  <a:pt x="9004300" y="347979"/>
                </a:lnTo>
                <a:lnTo>
                  <a:pt x="9004300" y="0"/>
                </a:lnTo>
                <a:lnTo>
                  <a:pt x="0" y="0"/>
                </a:lnTo>
                <a:lnTo>
                  <a:pt x="0" y="34797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970" y="186054"/>
            <a:ext cx="8895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Alcune malattie </a:t>
            </a:r>
            <a:r>
              <a:rPr sz="1800" dirty="0">
                <a:solidFill>
                  <a:srgbClr val="000000"/>
                </a:solidFill>
              </a:rPr>
              <a:t>genetiche </a:t>
            </a:r>
            <a:r>
              <a:rPr sz="1800" spc="-5" dirty="0">
                <a:solidFill>
                  <a:srgbClr val="000000"/>
                </a:solidFill>
              </a:rPr>
              <a:t>causate da </a:t>
            </a:r>
            <a:r>
              <a:rPr sz="1800" dirty="0">
                <a:solidFill>
                  <a:srgbClr val="000000"/>
                </a:solidFill>
              </a:rPr>
              <a:t>alterazioni della </a:t>
            </a:r>
            <a:r>
              <a:rPr sz="1800" spc="-5" dirty="0">
                <a:solidFill>
                  <a:srgbClr val="000000"/>
                </a:solidFill>
              </a:rPr>
              <a:t>struttura </a:t>
            </a:r>
            <a:r>
              <a:rPr sz="1800" dirty="0">
                <a:solidFill>
                  <a:srgbClr val="000000"/>
                </a:solidFill>
              </a:rPr>
              <a:t>e </a:t>
            </a:r>
            <a:r>
              <a:rPr sz="1800" spc="-5" dirty="0">
                <a:solidFill>
                  <a:srgbClr val="000000"/>
                </a:solidFill>
              </a:rPr>
              <a:t>del numero di</a:t>
            </a:r>
            <a:r>
              <a:rPr sz="1800" spc="10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cromosomi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2393533" y="1259175"/>
            <a:ext cx="6679341" cy="5349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3845" y="1873503"/>
            <a:ext cx="18561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Come ricorderete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24384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Le aneuploidie  </a:t>
            </a:r>
            <a:r>
              <a:rPr sz="1600" spc="-5" dirty="0">
                <a:latin typeface="Arial"/>
                <a:cs typeface="Arial"/>
              </a:rPr>
              <a:t>derivano </a:t>
            </a:r>
            <a:r>
              <a:rPr sz="1600" spc="-10" dirty="0">
                <a:latin typeface="Arial"/>
                <a:cs typeface="Arial"/>
              </a:rPr>
              <a:t>da </a:t>
            </a:r>
            <a:r>
              <a:rPr sz="1600" spc="-5" dirty="0">
                <a:latin typeface="Arial"/>
                <a:cs typeface="Arial"/>
              </a:rPr>
              <a:t>errori  nella meiosi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0090" y="1081023"/>
            <a:ext cx="25965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latin typeface="Arial"/>
                <a:cs typeface="Arial"/>
              </a:rPr>
              <a:t>Non </a:t>
            </a:r>
            <a:r>
              <a:rPr sz="1600" b="1" i="1" spc="-5" dirty="0">
                <a:latin typeface="Arial"/>
                <a:cs typeface="Arial"/>
              </a:rPr>
              <a:t>disgiunzione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meiotica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EEE9911-4256-4614-970A-EA47DE61BAE9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40" y="205740"/>
            <a:ext cx="2936240" cy="401320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3873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solidFill>
                  <a:srgbClr val="000000"/>
                </a:solidFill>
              </a:rPr>
              <a:t>Aneuploidie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autosomiche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3092143" y="1041998"/>
            <a:ext cx="5141573" cy="4479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6707" y="1081023"/>
            <a:ext cx="245618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Come le </a:t>
            </a:r>
            <a:r>
              <a:rPr sz="1600" spc="-10" dirty="0">
                <a:latin typeface="Arial"/>
                <a:cs typeface="Arial"/>
              </a:rPr>
              <a:t>poliploidie, </a:t>
            </a:r>
            <a:r>
              <a:rPr sz="1600" spc="-5" dirty="0">
                <a:latin typeface="Arial"/>
                <a:cs typeface="Arial"/>
              </a:rPr>
              <a:t>le  </a:t>
            </a:r>
            <a:r>
              <a:rPr sz="1600" spc="-10" dirty="0">
                <a:latin typeface="Arial"/>
                <a:cs typeface="Arial"/>
              </a:rPr>
              <a:t>aneuploidie sono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genere  non </a:t>
            </a:r>
            <a:r>
              <a:rPr sz="1600" spc="-5" dirty="0">
                <a:latin typeface="Arial"/>
                <a:cs typeface="Arial"/>
              </a:rPr>
              <a:t>compatibili </a:t>
            </a:r>
            <a:r>
              <a:rPr sz="1600" spc="-10" dirty="0">
                <a:latin typeface="Arial"/>
                <a:cs typeface="Arial"/>
              </a:rPr>
              <a:t>con </a:t>
            </a:r>
            <a:r>
              <a:rPr sz="1600" spc="-5" dirty="0">
                <a:latin typeface="Arial"/>
                <a:cs typeface="Arial"/>
              </a:rPr>
              <a:t>la  sopravvivenza  dell’embrione/feto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3545" y="6261417"/>
            <a:ext cx="2498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… a </a:t>
            </a:r>
            <a:r>
              <a:rPr sz="1600" spc="-5" dirty="0">
                <a:latin typeface="Arial"/>
                <a:cs typeface="Arial"/>
              </a:rPr>
              <a:t>parte </a:t>
            </a:r>
            <a:r>
              <a:rPr sz="1600" dirty="0">
                <a:latin typeface="Arial"/>
                <a:cs typeface="Arial"/>
              </a:rPr>
              <a:t>rare </a:t>
            </a:r>
            <a:r>
              <a:rPr sz="1600" spc="-10" dirty="0">
                <a:latin typeface="Arial"/>
                <a:cs typeface="Arial"/>
              </a:rPr>
              <a:t>eccezioni </a:t>
            </a:r>
            <a:r>
              <a:rPr sz="1600" dirty="0"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37EB5A6-18B6-4EE7-8369-C6454C3146D4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00074"/>
            <a:ext cx="7934325" cy="5419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0FF23E-B644-4A97-9B45-F11E9028F4AA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159" y="1026160"/>
            <a:ext cx="2575560" cy="2786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0783" y="849040"/>
            <a:ext cx="3539754" cy="5650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870" y="288671"/>
            <a:ext cx="78740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La sindrome di </a:t>
            </a:r>
            <a:r>
              <a:rPr sz="1600" spc="-10" dirty="0">
                <a:latin typeface="Arial"/>
                <a:cs typeface="Arial"/>
              </a:rPr>
              <a:t>Down </a:t>
            </a:r>
            <a:r>
              <a:rPr sz="1600" dirty="0">
                <a:latin typeface="Arial"/>
                <a:cs typeface="Arial"/>
              </a:rPr>
              <a:t>(trisomia </a:t>
            </a:r>
            <a:r>
              <a:rPr sz="1600" spc="-10" dirty="0">
                <a:latin typeface="Arial"/>
                <a:cs typeface="Arial"/>
              </a:rPr>
              <a:t>del 21) </a:t>
            </a:r>
            <a:r>
              <a:rPr sz="1600" dirty="0">
                <a:latin typeface="Arial"/>
                <a:cs typeface="Arial"/>
              </a:rPr>
              <a:t>è </a:t>
            </a:r>
            <a:r>
              <a:rPr sz="1600" spc="-5" dirty="0">
                <a:latin typeface="Arial"/>
                <a:cs typeface="Arial"/>
              </a:rPr>
              <a:t>l’anomalia cromosomica più </a:t>
            </a:r>
            <a:r>
              <a:rPr sz="1600" spc="-10" dirty="0">
                <a:latin typeface="Arial"/>
                <a:cs typeface="Arial"/>
              </a:rPr>
              <a:t>comune </a:t>
            </a:r>
            <a:r>
              <a:rPr sz="1600" spc="-5" dirty="0">
                <a:latin typeface="Arial"/>
                <a:cs typeface="Arial"/>
              </a:rPr>
              <a:t>nell’uomo  </a:t>
            </a:r>
            <a:r>
              <a:rPr sz="1600" dirty="0">
                <a:latin typeface="Arial"/>
                <a:cs typeface="Arial"/>
              </a:rPr>
              <a:t>(ca </a:t>
            </a:r>
            <a:r>
              <a:rPr sz="1600" spc="-10" dirty="0">
                <a:latin typeface="Arial"/>
                <a:cs typeface="Arial"/>
              </a:rPr>
              <a:t>1/800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neonati)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940" y="3866382"/>
            <a:ext cx="3716741" cy="2692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7D6500F-2C49-435E-9F3F-A27CB1902369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9178" y="595347"/>
            <a:ext cx="7744121" cy="554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FCF99F2-DA00-4B89-A18D-4246A4F0A8BE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880" y="725875"/>
            <a:ext cx="6582917" cy="5339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A5FDF87-4416-4954-BC38-3C1C8FF48BCB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859" y="45719"/>
            <a:ext cx="2781300" cy="370840"/>
          </a:xfrm>
          <a:custGeom>
            <a:avLst/>
            <a:gdLst/>
            <a:ahLst/>
            <a:cxnLst/>
            <a:rect l="l" t="t" r="r" b="b"/>
            <a:pathLst>
              <a:path w="2781300" h="370840">
                <a:moveTo>
                  <a:pt x="0" y="370839"/>
                </a:moveTo>
                <a:lnTo>
                  <a:pt x="2781300" y="370839"/>
                </a:lnTo>
                <a:lnTo>
                  <a:pt x="27813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832" y="69532"/>
            <a:ext cx="2218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</a:rPr>
              <a:t>Aneuploidie</a:t>
            </a:r>
            <a:r>
              <a:rPr sz="2000" spc="-1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sessuali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104345" y="2960746"/>
            <a:ext cx="6961097" cy="373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6440" y="1648460"/>
            <a:ext cx="338327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9119" y="1755140"/>
            <a:ext cx="2123439" cy="462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1979" y="5661659"/>
            <a:ext cx="937260" cy="721360"/>
          </a:xfrm>
          <a:custGeom>
            <a:avLst/>
            <a:gdLst/>
            <a:ahLst/>
            <a:cxnLst/>
            <a:rect l="l" t="t" r="r" b="b"/>
            <a:pathLst>
              <a:path w="937260" h="721360">
                <a:moveTo>
                  <a:pt x="0" y="360679"/>
                </a:moveTo>
                <a:lnTo>
                  <a:pt x="3152" y="318616"/>
                </a:lnTo>
                <a:lnTo>
                  <a:pt x="12376" y="277978"/>
                </a:lnTo>
                <a:lnTo>
                  <a:pt x="27319" y="239036"/>
                </a:lnTo>
                <a:lnTo>
                  <a:pt x="47630" y="202061"/>
                </a:lnTo>
                <a:lnTo>
                  <a:pt x="72957" y="167323"/>
                </a:lnTo>
                <a:lnTo>
                  <a:pt x="102949" y="135092"/>
                </a:lnTo>
                <a:lnTo>
                  <a:pt x="137255" y="105640"/>
                </a:lnTo>
                <a:lnTo>
                  <a:pt x="175522" y="79236"/>
                </a:lnTo>
                <a:lnTo>
                  <a:pt x="217399" y="56153"/>
                </a:lnTo>
                <a:lnTo>
                  <a:pt x="262534" y="36659"/>
                </a:lnTo>
                <a:lnTo>
                  <a:pt x="310576" y="21026"/>
                </a:lnTo>
                <a:lnTo>
                  <a:pt x="361174" y="9525"/>
                </a:lnTo>
                <a:lnTo>
                  <a:pt x="413976" y="2426"/>
                </a:lnTo>
                <a:lnTo>
                  <a:pt x="468630" y="0"/>
                </a:lnTo>
                <a:lnTo>
                  <a:pt x="523283" y="2426"/>
                </a:lnTo>
                <a:lnTo>
                  <a:pt x="576085" y="9525"/>
                </a:lnTo>
                <a:lnTo>
                  <a:pt x="626683" y="21026"/>
                </a:lnTo>
                <a:lnTo>
                  <a:pt x="674725" y="36659"/>
                </a:lnTo>
                <a:lnTo>
                  <a:pt x="719860" y="56153"/>
                </a:lnTo>
                <a:lnTo>
                  <a:pt x="761737" y="79236"/>
                </a:lnTo>
                <a:lnTo>
                  <a:pt x="800004" y="105640"/>
                </a:lnTo>
                <a:lnTo>
                  <a:pt x="834310" y="135092"/>
                </a:lnTo>
                <a:lnTo>
                  <a:pt x="864302" y="167323"/>
                </a:lnTo>
                <a:lnTo>
                  <a:pt x="889629" y="202061"/>
                </a:lnTo>
                <a:lnTo>
                  <a:pt x="909940" y="239036"/>
                </a:lnTo>
                <a:lnTo>
                  <a:pt x="924883" y="277978"/>
                </a:lnTo>
                <a:lnTo>
                  <a:pt x="934107" y="318616"/>
                </a:lnTo>
                <a:lnTo>
                  <a:pt x="937260" y="360679"/>
                </a:lnTo>
                <a:lnTo>
                  <a:pt x="934107" y="402743"/>
                </a:lnTo>
                <a:lnTo>
                  <a:pt x="924883" y="443381"/>
                </a:lnTo>
                <a:lnTo>
                  <a:pt x="909940" y="482323"/>
                </a:lnTo>
                <a:lnTo>
                  <a:pt x="889629" y="519298"/>
                </a:lnTo>
                <a:lnTo>
                  <a:pt x="864302" y="554036"/>
                </a:lnTo>
                <a:lnTo>
                  <a:pt x="834310" y="586267"/>
                </a:lnTo>
                <a:lnTo>
                  <a:pt x="800004" y="615719"/>
                </a:lnTo>
                <a:lnTo>
                  <a:pt x="761737" y="642123"/>
                </a:lnTo>
                <a:lnTo>
                  <a:pt x="719860" y="665206"/>
                </a:lnTo>
                <a:lnTo>
                  <a:pt x="674725" y="684700"/>
                </a:lnTo>
                <a:lnTo>
                  <a:pt x="626683" y="700333"/>
                </a:lnTo>
                <a:lnTo>
                  <a:pt x="576085" y="711834"/>
                </a:lnTo>
                <a:lnTo>
                  <a:pt x="523283" y="718933"/>
                </a:lnTo>
                <a:lnTo>
                  <a:pt x="468630" y="721359"/>
                </a:lnTo>
                <a:lnTo>
                  <a:pt x="413976" y="718933"/>
                </a:lnTo>
                <a:lnTo>
                  <a:pt x="361174" y="711834"/>
                </a:lnTo>
                <a:lnTo>
                  <a:pt x="310576" y="700333"/>
                </a:lnTo>
                <a:lnTo>
                  <a:pt x="262534" y="684700"/>
                </a:lnTo>
                <a:lnTo>
                  <a:pt x="217399" y="665206"/>
                </a:lnTo>
                <a:lnTo>
                  <a:pt x="175522" y="642123"/>
                </a:lnTo>
                <a:lnTo>
                  <a:pt x="137255" y="615719"/>
                </a:lnTo>
                <a:lnTo>
                  <a:pt x="102949" y="586267"/>
                </a:lnTo>
                <a:lnTo>
                  <a:pt x="72957" y="554036"/>
                </a:lnTo>
                <a:lnTo>
                  <a:pt x="47630" y="519298"/>
                </a:lnTo>
                <a:lnTo>
                  <a:pt x="27319" y="482323"/>
                </a:lnTo>
                <a:lnTo>
                  <a:pt x="12376" y="443381"/>
                </a:lnTo>
                <a:lnTo>
                  <a:pt x="3152" y="402743"/>
                </a:lnTo>
                <a:lnTo>
                  <a:pt x="0" y="360679"/>
                </a:lnTo>
                <a:close/>
              </a:path>
            </a:pathLst>
          </a:custGeom>
          <a:ln w="203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2407" y="504571"/>
            <a:ext cx="833056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Le </a:t>
            </a:r>
            <a:r>
              <a:rPr sz="1600" spc="-10" dirty="0">
                <a:latin typeface="Arial"/>
                <a:cs typeface="Arial"/>
              </a:rPr>
              <a:t>aneuploidie dei </a:t>
            </a:r>
            <a:r>
              <a:rPr sz="1600" spc="-5" dirty="0">
                <a:latin typeface="Arial"/>
                <a:cs typeface="Arial"/>
              </a:rPr>
              <a:t>cromosomi sessuali </a:t>
            </a:r>
            <a:r>
              <a:rPr sz="1600" spc="-10" dirty="0">
                <a:latin typeface="Arial"/>
                <a:cs typeface="Arial"/>
              </a:rPr>
              <a:t>sono </a:t>
            </a:r>
            <a:r>
              <a:rPr sz="1600" spc="-5" dirty="0">
                <a:latin typeface="Arial"/>
                <a:cs typeface="Arial"/>
              </a:rPr>
              <a:t>meglio tollerate rispetto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quelle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autosomiche…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… in </a:t>
            </a:r>
            <a:r>
              <a:rPr sz="1600" spc="-5" dirty="0">
                <a:latin typeface="Arial"/>
                <a:cs typeface="Arial"/>
              </a:rPr>
              <a:t>parte </a:t>
            </a:r>
            <a:r>
              <a:rPr sz="1600" spc="-10" dirty="0">
                <a:latin typeface="Arial"/>
                <a:cs typeface="Arial"/>
              </a:rPr>
              <a:t>grazie </a:t>
            </a:r>
            <a:r>
              <a:rPr sz="1600" spc="-5" dirty="0">
                <a:latin typeface="Arial"/>
                <a:cs typeface="Arial"/>
              </a:rPr>
              <a:t>al </a:t>
            </a:r>
            <a:r>
              <a:rPr sz="1600" spc="-10" dirty="0">
                <a:latin typeface="Arial"/>
                <a:cs typeface="Arial"/>
              </a:rPr>
              <a:t>fenomeno </a:t>
            </a:r>
            <a:r>
              <a:rPr sz="1600" spc="-5" dirty="0">
                <a:latin typeface="Arial"/>
                <a:cs typeface="Arial"/>
              </a:rPr>
              <a:t>della </a:t>
            </a:r>
            <a:r>
              <a:rPr sz="1600" spc="-10" dirty="0">
                <a:latin typeface="Arial"/>
                <a:cs typeface="Arial"/>
              </a:rPr>
              <a:t>compensazione del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dosaggio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118872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SINDROME </a:t>
            </a:r>
            <a:r>
              <a:rPr sz="2000" b="1" dirty="0">
                <a:latin typeface="Arial"/>
                <a:cs typeface="Arial"/>
              </a:rPr>
              <a:t>DI KLINEFELTER </a:t>
            </a:r>
            <a:r>
              <a:rPr sz="2000" b="1" spc="-5" dirty="0">
                <a:latin typeface="Arial"/>
                <a:cs typeface="Arial"/>
              </a:rPr>
              <a:t>(47 </a:t>
            </a:r>
            <a:r>
              <a:rPr sz="2000" b="1" dirty="0">
                <a:latin typeface="Arial"/>
                <a:cs typeface="Arial"/>
              </a:rPr>
              <a:t>cromosomi,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XXY)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65CB618-F22B-4CF6-8E1C-9FCD15C62B90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6039" y="1729739"/>
            <a:ext cx="1386840" cy="142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632" y="1334515"/>
            <a:ext cx="13112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2 </a:t>
            </a:r>
            <a:r>
              <a:rPr sz="800" b="1" spc="-10" dirty="0">
                <a:latin typeface="Arial"/>
                <a:cs typeface="Arial"/>
              </a:rPr>
              <a:t>centrosomi</a:t>
            </a:r>
            <a:r>
              <a:rPr sz="800" b="1" spc="50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ognuno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con </a:t>
            </a:r>
            <a:r>
              <a:rPr sz="800" b="1" spc="-20" dirty="0">
                <a:latin typeface="Arial"/>
                <a:cs typeface="Arial"/>
              </a:rPr>
              <a:t>una </a:t>
            </a:r>
            <a:r>
              <a:rPr sz="800" b="1" spc="-10" dirty="0">
                <a:latin typeface="Arial"/>
                <a:cs typeface="Arial"/>
              </a:rPr>
              <a:t>coppia </a:t>
            </a:r>
            <a:r>
              <a:rPr sz="800" b="1" spc="-5" dirty="0">
                <a:latin typeface="Arial"/>
                <a:cs typeface="Arial"/>
              </a:rPr>
              <a:t>di</a:t>
            </a:r>
            <a:r>
              <a:rPr sz="800" b="1" spc="12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centrioli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6695" y="3173095"/>
            <a:ext cx="4337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latin typeface="Arial"/>
                <a:cs typeface="Arial"/>
              </a:rPr>
              <a:t>nucleolo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282" y="2958465"/>
            <a:ext cx="506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cromatina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949" y="826770"/>
            <a:ext cx="1368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Fine </a:t>
            </a:r>
            <a:r>
              <a:rPr sz="1600" b="1" spc="-20" dirty="0">
                <a:latin typeface="Arial"/>
                <a:cs typeface="Arial"/>
              </a:rPr>
              <a:t>FASE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G2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29400" y="1518919"/>
            <a:ext cx="1584959" cy="155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64119" y="1326515"/>
            <a:ext cx="993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29972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frammenti involucro  nucleare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3040" y="1428115"/>
            <a:ext cx="4984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MT</a:t>
            </a:r>
            <a:r>
              <a:rPr sz="800" b="1" spc="-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astrali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61960" y="2908553"/>
            <a:ext cx="5314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cinetocore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5001" y="2932429"/>
            <a:ext cx="654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polo del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fuso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5300" y="818896"/>
            <a:ext cx="12407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rom</a:t>
            </a:r>
            <a:r>
              <a:rPr sz="1600" b="1" spc="-20" dirty="0">
                <a:latin typeface="Arial"/>
                <a:cs typeface="Arial"/>
              </a:rPr>
              <a:t>e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15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f</a:t>
            </a:r>
            <a:r>
              <a:rPr sz="1600" b="1" spc="-15" dirty="0">
                <a:latin typeface="Arial"/>
                <a:cs typeface="Arial"/>
              </a:rPr>
              <a:t>as</a:t>
            </a:r>
            <a:r>
              <a:rPr sz="1600" b="1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56659" y="1524000"/>
            <a:ext cx="1600200" cy="1445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06876" y="1398015"/>
            <a:ext cx="6616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latin typeface="Arial"/>
                <a:cs typeface="Arial"/>
              </a:rPr>
              <a:t>fuso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mitotico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0860" y="1436115"/>
            <a:ext cx="4806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10" dirty="0">
                <a:latin typeface="Arial"/>
                <a:cs typeface="Arial"/>
              </a:rPr>
              <a:t>o</a:t>
            </a:r>
            <a:r>
              <a:rPr sz="800" b="1" spc="5" dirty="0">
                <a:latin typeface="Arial"/>
                <a:cs typeface="Arial"/>
              </a:rPr>
              <a:t>m</a:t>
            </a:r>
            <a:r>
              <a:rPr sz="800" b="1" spc="-10" dirty="0">
                <a:latin typeface="Arial"/>
                <a:cs typeface="Arial"/>
              </a:rPr>
              <a:t>at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15" dirty="0">
                <a:latin typeface="Arial"/>
                <a:cs typeface="Arial"/>
              </a:rPr>
              <a:t>d</a:t>
            </a:r>
            <a:r>
              <a:rPr sz="800" b="1" dirty="0">
                <a:latin typeface="Arial"/>
                <a:cs typeface="Arial"/>
              </a:rPr>
              <a:t>i  </a:t>
            </a:r>
            <a:r>
              <a:rPr sz="800" b="1" spc="-5" dirty="0">
                <a:latin typeface="Arial"/>
                <a:cs typeface="Arial"/>
              </a:rPr>
              <a:t>fratelli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76495" y="2775965"/>
            <a:ext cx="5314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latin typeface="Arial"/>
                <a:cs typeface="Arial"/>
              </a:rPr>
              <a:t>nucleolo  </a:t>
            </a:r>
            <a:r>
              <a:rPr sz="800" b="1" spc="-10" dirty="0">
                <a:latin typeface="Arial"/>
                <a:cs typeface="Arial"/>
              </a:rPr>
              <a:t>sco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10" dirty="0">
                <a:latin typeface="Arial"/>
                <a:cs typeface="Arial"/>
              </a:rPr>
              <a:t>pa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5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6876" y="2922904"/>
            <a:ext cx="600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10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10" dirty="0">
                <a:latin typeface="Arial"/>
                <a:cs typeface="Arial"/>
              </a:rPr>
              <a:t>oso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12745" y="1675384"/>
            <a:ext cx="1313180" cy="111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089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10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10" dirty="0">
                <a:latin typeface="Arial"/>
                <a:cs typeface="Arial"/>
              </a:rPr>
              <a:t>b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10" dirty="0">
                <a:latin typeface="Arial"/>
                <a:cs typeface="Arial"/>
              </a:rPr>
              <a:t>a</a:t>
            </a:r>
            <a:r>
              <a:rPr sz="800" b="1" spc="-30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a  </a:t>
            </a:r>
            <a:r>
              <a:rPr sz="800" b="1" spc="-10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10" dirty="0">
                <a:latin typeface="Arial"/>
                <a:cs typeface="Arial"/>
              </a:rPr>
              <a:t>as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10" dirty="0">
                <a:latin typeface="Arial"/>
                <a:cs typeface="Arial"/>
              </a:rPr>
              <a:t>at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spc="-5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800" b="1" spc="-10" dirty="0">
                <a:latin typeface="Arial"/>
                <a:cs typeface="Arial"/>
              </a:rPr>
              <a:t>aste</a:t>
            </a:r>
            <a:r>
              <a:rPr sz="800" b="1" spc="-5" dirty="0"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268605" marR="58801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35" dirty="0">
                <a:latin typeface="Arial"/>
                <a:cs typeface="Arial"/>
              </a:rPr>
              <a:t>n</a:t>
            </a:r>
            <a:r>
              <a:rPr sz="800" b="1" spc="-30" dirty="0">
                <a:latin typeface="Arial"/>
                <a:cs typeface="Arial"/>
              </a:rPr>
              <a:t>v</a:t>
            </a:r>
            <a:r>
              <a:rPr sz="800" b="1" spc="-10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15" dirty="0">
                <a:latin typeface="Arial"/>
                <a:cs typeface="Arial"/>
              </a:rPr>
              <a:t>u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ro  </a:t>
            </a:r>
            <a:r>
              <a:rPr sz="800" b="1" spc="-10" dirty="0">
                <a:latin typeface="Arial"/>
                <a:cs typeface="Arial"/>
              </a:rPr>
              <a:t>nucleare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03090" y="818896"/>
            <a:ext cx="768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P</a:t>
            </a:r>
            <a:r>
              <a:rPr sz="1600" b="1" dirty="0">
                <a:latin typeface="Arial"/>
                <a:cs typeface="Arial"/>
              </a:rPr>
              <a:t>ro</a:t>
            </a:r>
            <a:r>
              <a:rPr sz="1600" b="1" spc="5" dirty="0">
                <a:latin typeface="Arial"/>
                <a:cs typeface="Arial"/>
              </a:rPr>
              <a:t>f</a:t>
            </a:r>
            <a:r>
              <a:rPr sz="1600" b="1" spc="-15" dirty="0">
                <a:latin typeface="Arial"/>
                <a:cs typeface="Arial"/>
              </a:rPr>
              <a:t>as</a:t>
            </a:r>
            <a:r>
              <a:rPr sz="1600" b="1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9850" y="3962400"/>
            <a:ext cx="8928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15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f</a:t>
            </a:r>
            <a:r>
              <a:rPr sz="1600" b="1" spc="-15" dirty="0">
                <a:latin typeface="Arial"/>
                <a:cs typeface="Arial"/>
              </a:rPr>
              <a:t>as</a:t>
            </a:r>
            <a:r>
              <a:rPr sz="1600" b="1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37919" y="4351020"/>
            <a:ext cx="1595120" cy="1643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56230" y="4274168"/>
            <a:ext cx="473709" cy="1473200"/>
          </a:xfrm>
          <a:custGeom>
            <a:avLst/>
            <a:gdLst/>
            <a:ahLst/>
            <a:cxnLst/>
            <a:rect l="l" t="t" r="r" b="b"/>
            <a:pathLst>
              <a:path w="473710" h="1473200">
                <a:moveTo>
                  <a:pt x="0" y="3190"/>
                </a:moveTo>
                <a:lnTo>
                  <a:pt x="53002" y="0"/>
                </a:lnTo>
                <a:lnTo>
                  <a:pt x="100933" y="15763"/>
                </a:lnTo>
                <a:lnTo>
                  <a:pt x="138624" y="47624"/>
                </a:lnTo>
                <a:lnTo>
                  <a:pt x="160908" y="92725"/>
                </a:lnTo>
                <a:lnTo>
                  <a:pt x="285242" y="582691"/>
                </a:lnTo>
                <a:lnTo>
                  <a:pt x="307526" y="627739"/>
                </a:lnTo>
                <a:lnTo>
                  <a:pt x="345217" y="659606"/>
                </a:lnTo>
                <a:lnTo>
                  <a:pt x="393148" y="675399"/>
                </a:lnTo>
                <a:lnTo>
                  <a:pt x="446150" y="672226"/>
                </a:lnTo>
                <a:lnTo>
                  <a:pt x="398029" y="694658"/>
                </a:lnTo>
                <a:lnTo>
                  <a:pt x="363410" y="731377"/>
                </a:lnTo>
                <a:lnTo>
                  <a:pt x="345459" y="777382"/>
                </a:lnTo>
                <a:lnTo>
                  <a:pt x="347344" y="827674"/>
                </a:lnTo>
                <a:lnTo>
                  <a:pt x="471550" y="1317539"/>
                </a:lnTo>
                <a:lnTo>
                  <a:pt x="473416" y="1367795"/>
                </a:lnTo>
                <a:lnTo>
                  <a:pt x="455421" y="1413786"/>
                </a:lnTo>
                <a:lnTo>
                  <a:pt x="420758" y="1450509"/>
                </a:lnTo>
                <a:lnTo>
                  <a:pt x="372618" y="1472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51454" y="4750117"/>
            <a:ext cx="4184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latin typeface="Arial"/>
                <a:cs typeface="Arial"/>
              </a:rPr>
              <a:t>Fuso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10" dirty="0">
                <a:latin typeface="Arial"/>
                <a:cs typeface="Arial"/>
              </a:rPr>
              <a:t>tot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46883" y="5709602"/>
            <a:ext cx="5035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MT</a:t>
            </a:r>
            <a:r>
              <a:rPr sz="800" b="1" spc="-6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polare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4239" y="5803582"/>
            <a:ext cx="559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5080" indent="-2794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MT del  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35" dirty="0">
                <a:latin typeface="Arial"/>
                <a:cs typeface="Arial"/>
              </a:rPr>
              <a:t>n</a:t>
            </a:r>
            <a:r>
              <a:rPr sz="800" b="1" spc="-10" dirty="0">
                <a:latin typeface="Arial"/>
                <a:cs typeface="Arial"/>
              </a:rPr>
              <a:t>etoco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5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98219" y="4648200"/>
            <a:ext cx="185420" cy="635000"/>
          </a:xfrm>
          <a:custGeom>
            <a:avLst/>
            <a:gdLst/>
            <a:ahLst/>
            <a:cxnLst/>
            <a:rect l="l" t="t" r="r" b="b"/>
            <a:pathLst>
              <a:path w="185419" h="635000">
                <a:moveTo>
                  <a:pt x="185420" y="63500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7687" y="4286884"/>
            <a:ext cx="5467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piastra 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10" dirty="0">
                <a:latin typeface="Arial"/>
                <a:cs typeface="Arial"/>
              </a:rPr>
              <a:t>etafas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spc="-5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11879" y="4391659"/>
            <a:ext cx="1480820" cy="1623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86909" y="4395787"/>
            <a:ext cx="7823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cromosomi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figli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85565" y="3818890"/>
            <a:ext cx="8064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f</a:t>
            </a:r>
            <a:r>
              <a:rPr sz="1600" b="1" spc="-15" dirty="0">
                <a:latin typeface="Arial"/>
                <a:cs typeface="Arial"/>
              </a:rPr>
              <a:t>as</a:t>
            </a:r>
            <a:r>
              <a:rPr sz="1600" b="1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01459" y="4462779"/>
            <a:ext cx="1305559" cy="206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70853" y="5435600"/>
            <a:ext cx="851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9435" algn="l"/>
                <a:tab pos="838200" algn="l"/>
              </a:tabLst>
            </a:pPr>
            <a:r>
              <a:rPr sz="800" b="1" spc="-5" dirty="0">
                <a:latin typeface="Arial"/>
                <a:cs typeface="Arial"/>
              </a:rPr>
              <a:t>solco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di </a:t>
            </a:r>
            <a:r>
              <a:rPr sz="800" b="1" dirty="0">
                <a:latin typeface="Arial"/>
                <a:cs typeface="Arial"/>
              </a:rPr>
              <a:t>	</a:t>
            </a:r>
            <a:r>
              <a:rPr sz="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clivaggio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07960" y="4324730"/>
            <a:ext cx="95059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5080" indent="-28575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formazione  involucro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nucleare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43114" y="5179059"/>
            <a:ext cx="433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si forma  </a:t>
            </a:r>
            <a:r>
              <a:rPr sz="800" b="1" spc="-30" dirty="0">
                <a:latin typeface="Arial"/>
                <a:cs typeface="Arial"/>
              </a:rPr>
              <a:t>nu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10" dirty="0">
                <a:latin typeface="Arial"/>
                <a:cs typeface="Arial"/>
              </a:rPr>
              <a:t>eo</a:t>
            </a:r>
            <a:r>
              <a:rPr sz="800" b="1" dirty="0">
                <a:latin typeface="Arial"/>
                <a:cs typeface="Arial"/>
              </a:rPr>
              <a:t>lo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78195" y="6120129"/>
            <a:ext cx="6711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cromosomi  </a:t>
            </a:r>
            <a:r>
              <a:rPr sz="800" b="1" spc="-10" dirty="0">
                <a:latin typeface="Arial"/>
                <a:cs typeface="Arial"/>
              </a:rPr>
              <a:t>deco</a:t>
            </a:r>
            <a:r>
              <a:rPr sz="800" b="1" spc="-30" dirty="0">
                <a:latin typeface="Arial"/>
                <a:cs typeface="Arial"/>
              </a:rPr>
              <a:t>n</a:t>
            </a:r>
            <a:r>
              <a:rPr sz="800" b="1" spc="-10" dirty="0">
                <a:latin typeface="Arial"/>
                <a:cs typeface="Arial"/>
              </a:rPr>
              <a:t>dens</a:t>
            </a:r>
            <a:r>
              <a:rPr sz="800" b="1" spc="5" dirty="0">
                <a:latin typeface="Arial"/>
                <a:cs typeface="Arial"/>
              </a:rPr>
              <a:t>a</a:t>
            </a:r>
            <a:r>
              <a:rPr sz="800" b="1" spc="-10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15201" y="3890264"/>
            <a:ext cx="847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lof</a:t>
            </a:r>
            <a:r>
              <a:rPr sz="1600" b="1" spc="-15" dirty="0">
                <a:latin typeface="Arial"/>
                <a:cs typeface="Arial"/>
              </a:rPr>
              <a:t>as</a:t>
            </a:r>
            <a:r>
              <a:rPr sz="1600" b="1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71240" y="53339"/>
            <a:ext cx="1765554" cy="7647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774059" y="136525"/>
            <a:ext cx="1348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99"/>
                </a:solidFill>
              </a:rPr>
              <a:t>M</a:t>
            </a:r>
            <a:r>
              <a:rPr sz="2800" spc="-20" dirty="0">
                <a:solidFill>
                  <a:srgbClr val="000099"/>
                </a:solidFill>
              </a:rPr>
              <a:t>I</a:t>
            </a:r>
            <a:r>
              <a:rPr sz="2800" spc="-5" dirty="0">
                <a:solidFill>
                  <a:srgbClr val="000099"/>
                </a:solidFill>
              </a:rPr>
              <a:t>TOSI</a:t>
            </a:r>
            <a:endParaRPr sz="2800"/>
          </a:p>
        </p:txBody>
      </p:sp>
      <p:sp>
        <p:nvSpPr>
          <p:cNvPr id="39" name="Segnaposto data 3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3179B1E-9119-42C4-B5AF-BFDF48D2C429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0" name="Segnaposto numero diapositiva 3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728" y="1442261"/>
            <a:ext cx="7390894" cy="5069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8460" y="5392420"/>
            <a:ext cx="863600" cy="718820"/>
          </a:xfrm>
          <a:custGeom>
            <a:avLst/>
            <a:gdLst/>
            <a:ahLst/>
            <a:cxnLst/>
            <a:rect l="l" t="t" r="r" b="b"/>
            <a:pathLst>
              <a:path w="863600" h="718820">
                <a:moveTo>
                  <a:pt x="0" y="359409"/>
                </a:moveTo>
                <a:lnTo>
                  <a:pt x="2904" y="317494"/>
                </a:lnTo>
                <a:lnTo>
                  <a:pt x="11402" y="276999"/>
                </a:lnTo>
                <a:lnTo>
                  <a:pt x="25170" y="238194"/>
                </a:lnTo>
                <a:lnTo>
                  <a:pt x="43883" y="201348"/>
                </a:lnTo>
                <a:lnTo>
                  <a:pt x="67218" y="166732"/>
                </a:lnTo>
                <a:lnTo>
                  <a:pt x="94852" y="134615"/>
                </a:lnTo>
                <a:lnTo>
                  <a:pt x="126460" y="105267"/>
                </a:lnTo>
                <a:lnTo>
                  <a:pt x="161718" y="78956"/>
                </a:lnTo>
                <a:lnTo>
                  <a:pt x="200304" y="55954"/>
                </a:lnTo>
                <a:lnTo>
                  <a:pt x="241892" y="36530"/>
                </a:lnTo>
                <a:lnTo>
                  <a:pt x="286159" y="20952"/>
                </a:lnTo>
                <a:lnTo>
                  <a:pt x="332782" y="9492"/>
                </a:lnTo>
                <a:lnTo>
                  <a:pt x="381437" y="2417"/>
                </a:lnTo>
                <a:lnTo>
                  <a:pt x="431800" y="0"/>
                </a:lnTo>
                <a:lnTo>
                  <a:pt x="482162" y="2417"/>
                </a:lnTo>
                <a:lnTo>
                  <a:pt x="530817" y="9492"/>
                </a:lnTo>
                <a:lnTo>
                  <a:pt x="577440" y="20952"/>
                </a:lnTo>
                <a:lnTo>
                  <a:pt x="621707" y="36530"/>
                </a:lnTo>
                <a:lnTo>
                  <a:pt x="663295" y="55954"/>
                </a:lnTo>
                <a:lnTo>
                  <a:pt x="701881" y="78956"/>
                </a:lnTo>
                <a:lnTo>
                  <a:pt x="737139" y="105267"/>
                </a:lnTo>
                <a:lnTo>
                  <a:pt x="768747" y="134615"/>
                </a:lnTo>
                <a:lnTo>
                  <a:pt x="796381" y="166732"/>
                </a:lnTo>
                <a:lnTo>
                  <a:pt x="819716" y="201348"/>
                </a:lnTo>
                <a:lnTo>
                  <a:pt x="838429" y="238194"/>
                </a:lnTo>
                <a:lnTo>
                  <a:pt x="852197" y="276999"/>
                </a:lnTo>
                <a:lnTo>
                  <a:pt x="860695" y="317494"/>
                </a:lnTo>
                <a:lnTo>
                  <a:pt x="863600" y="359409"/>
                </a:lnTo>
                <a:lnTo>
                  <a:pt x="860695" y="401325"/>
                </a:lnTo>
                <a:lnTo>
                  <a:pt x="852197" y="441820"/>
                </a:lnTo>
                <a:lnTo>
                  <a:pt x="838429" y="480625"/>
                </a:lnTo>
                <a:lnTo>
                  <a:pt x="819716" y="517471"/>
                </a:lnTo>
                <a:lnTo>
                  <a:pt x="796381" y="552087"/>
                </a:lnTo>
                <a:lnTo>
                  <a:pt x="768747" y="584204"/>
                </a:lnTo>
                <a:lnTo>
                  <a:pt x="737139" y="613552"/>
                </a:lnTo>
                <a:lnTo>
                  <a:pt x="701881" y="639863"/>
                </a:lnTo>
                <a:lnTo>
                  <a:pt x="663295" y="662865"/>
                </a:lnTo>
                <a:lnTo>
                  <a:pt x="621707" y="682289"/>
                </a:lnTo>
                <a:lnTo>
                  <a:pt x="577440" y="697867"/>
                </a:lnTo>
                <a:lnTo>
                  <a:pt x="530817" y="709327"/>
                </a:lnTo>
                <a:lnTo>
                  <a:pt x="482162" y="716402"/>
                </a:lnTo>
                <a:lnTo>
                  <a:pt x="431800" y="718819"/>
                </a:lnTo>
                <a:lnTo>
                  <a:pt x="381437" y="716402"/>
                </a:lnTo>
                <a:lnTo>
                  <a:pt x="332782" y="709327"/>
                </a:lnTo>
                <a:lnTo>
                  <a:pt x="286159" y="697867"/>
                </a:lnTo>
                <a:lnTo>
                  <a:pt x="241892" y="682289"/>
                </a:lnTo>
                <a:lnTo>
                  <a:pt x="200304" y="662865"/>
                </a:lnTo>
                <a:lnTo>
                  <a:pt x="161718" y="639863"/>
                </a:lnTo>
                <a:lnTo>
                  <a:pt x="126460" y="613552"/>
                </a:lnTo>
                <a:lnTo>
                  <a:pt x="94852" y="584204"/>
                </a:lnTo>
                <a:lnTo>
                  <a:pt x="67218" y="552087"/>
                </a:lnTo>
                <a:lnTo>
                  <a:pt x="43883" y="517471"/>
                </a:lnTo>
                <a:lnTo>
                  <a:pt x="25170" y="480625"/>
                </a:lnTo>
                <a:lnTo>
                  <a:pt x="11402" y="441820"/>
                </a:lnTo>
                <a:lnTo>
                  <a:pt x="2904" y="401325"/>
                </a:lnTo>
                <a:lnTo>
                  <a:pt x="0" y="359409"/>
                </a:lnTo>
                <a:close/>
              </a:path>
            </a:pathLst>
          </a:custGeom>
          <a:ln w="203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4364" y="317753"/>
            <a:ext cx="5261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SINDROME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TURNER (45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cromosomi,</a:t>
            </a:r>
            <a:r>
              <a:rPr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X0)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3325" y="1251710"/>
            <a:ext cx="3223895" cy="185483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54940" indent="-142240">
              <a:lnSpc>
                <a:spcPct val="100000"/>
              </a:lnSpc>
              <a:spcBef>
                <a:spcPts val="1055"/>
              </a:spcBef>
              <a:buChar char="-"/>
              <a:tabLst>
                <a:tab pos="154940" algn="l"/>
              </a:tabLst>
            </a:pPr>
            <a:r>
              <a:rPr sz="1600" spc="-10" dirty="0">
                <a:latin typeface="Arial"/>
                <a:cs typeface="Arial"/>
              </a:rPr>
              <a:t>Apparato genitale poco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sviluppato</a:t>
            </a:r>
            <a:endParaRPr sz="16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960"/>
              </a:spcBef>
              <a:buChar char="-"/>
              <a:tabLst>
                <a:tab pos="154940" algn="l"/>
              </a:tabLst>
            </a:pPr>
            <a:r>
              <a:rPr sz="1600" spc="-5" dirty="0">
                <a:latin typeface="Arial"/>
                <a:cs typeface="Arial"/>
              </a:rPr>
              <a:t>Sterilità</a:t>
            </a:r>
            <a:endParaRPr sz="16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965"/>
              </a:spcBef>
              <a:buChar char="-"/>
              <a:tabLst>
                <a:tab pos="154940" algn="l"/>
              </a:tabLst>
            </a:pPr>
            <a:r>
              <a:rPr sz="1600" spc="-5" dirty="0">
                <a:latin typeface="Arial"/>
                <a:cs typeface="Arial"/>
              </a:rPr>
              <a:t>Bassa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statura</a:t>
            </a:r>
            <a:endParaRPr sz="16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960"/>
              </a:spcBef>
              <a:buChar char="-"/>
              <a:tabLst>
                <a:tab pos="154940" algn="l"/>
              </a:tabLst>
            </a:pPr>
            <a:r>
              <a:rPr sz="1600" spc="-10" dirty="0">
                <a:latin typeface="Arial"/>
                <a:cs typeface="Arial"/>
              </a:rPr>
              <a:t>Assenza di </a:t>
            </a:r>
            <a:r>
              <a:rPr sz="1600" spc="-5" dirty="0">
                <a:latin typeface="Arial"/>
                <a:cs typeface="Arial"/>
              </a:rPr>
              <a:t>corpi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Barr</a:t>
            </a:r>
            <a:endParaRPr sz="16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960"/>
              </a:spcBef>
              <a:buChar char="-"/>
              <a:tabLst>
                <a:tab pos="154940" algn="l"/>
              </a:tabLst>
            </a:pPr>
            <a:r>
              <a:rPr sz="1600" dirty="0">
                <a:latin typeface="Arial"/>
                <a:cs typeface="Arial"/>
              </a:rPr>
              <a:t>Talvolta </a:t>
            </a:r>
            <a:r>
              <a:rPr sz="1600" spc="-5" dirty="0">
                <a:latin typeface="Arial"/>
                <a:cs typeface="Arial"/>
              </a:rPr>
              <a:t>ritardo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mentale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918EC4C-9BF6-430C-8766-9B6D7CC817D3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629" y="1061251"/>
            <a:ext cx="4717188" cy="3950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18383" y="483870"/>
            <a:ext cx="5511800" cy="4967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SINDROME </a:t>
            </a:r>
            <a:r>
              <a:rPr sz="1600" b="1" dirty="0">
                <a:latin typeface="Arial"/>
                <a:cs typeface="Arial"/>
              </a:rPr>
              <a:t>DI </a:t>
            </a:r>
            <a:r>
              <a:rPr sz="1600" b="1" spc="-15" dirty="0">
                <a:latin typeface="Arial"/>
                <a:cs typeface="Arial"/>
              </a:rPr>
              <a:t>JACOBS </a:t>
            </a:r>
            <a:r>
              <a:rPr sz="1600" b="1" spc="-5" dirty="0">
                <a:latin typeface="Arial"/>
                <a:cs typeface="Arial"/>
              </a:rPr>
              <a:t>(47,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XYY)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950845" indent="-142240">
              <a:lnSpc>
                <a:spcPct val="100000"/>
              </a:lnSpc>
              <a:spcBef>
                <a:spcPts val="1310"/>
              </a:spcBef>
              <a:buChar char="•"/>
              <a:tabLst>
                <a:tab pos="2951480" algn="l"/>
              </a:tabLst>
            </a:pPr>
            <a:r>
              <a:rPr sz="1600" spc="-5" dirty="0">
                <a:latin typeface="Arial"/>
                <a:cs typeface="Arial"/>
              </a:rPr>
              <a:t>Detti </a:t>
            </a:r>
            <a:r>
              <a:rPr sz="1600" spc="-10" dirty="0">
                <a:latin typeface="Arial"/>
                <a:cs typeface="Arial"/>
              </a:rPr>
              <a:t>anche super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maschi</a:t>
            </a:r>
            <a:endParaRPr sz="1600">
              <a:latin typeface="Arial"/>
              <a:cs typeface="Arial"/>
            </a:endParaRPr>
          </a:p>
          <a:p>
            <a:pPr marL="2950845" indent="-142240">
              <a:lnSpc>
                <a:spcPct val="100000"/>
              </a:lnSpc>
              <a:spcBef>
                <a:spcPts val="960"/>
              </a:spcBef>
              <a:buChar char="•"/>
              <a:tabLst>
                <a:tab pos="2951480" algn="l"/>
              </a:tabLst>
            </a:pPr>
            <a:r>
              <a:rPr sz="1600" spc="-10" dirty="0">
                <a:latin typeface="Arial"/>
                <a:cs typeface="Arial"/>
              </a:rPr>
              <a:t>Altezza </a:t>
            </a:r>
            <a:r>
              <a:rPr sz="1600" spc="-5" dirty="0">
                <a:latin typeface="Arial"/>
                <a:cs typeface="Arial"/>
              </a:rPr>
              <a:t>superiore alla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media</a:t>
            </a:r>
            <a:endParaRPr sz="1600">
              <a:latin typeface="Arial"/>
              <a:cs typeface="Arial"/>
            </a:endParaRPr>
          </a:p>
          <a:p>
            <a:pPr marL="2950845" indent="-142240">
              <a:lnSpc>
                <a:spcPct val="100000"/>
              </a:lnSpc>
              <a:spcBef>
                <a:spcPts val="965"/>
              </a:spcBef>
              <a:buChar char="•"/>
              <a:tabLst>
                <a:tab pos="2951480" algn="l"/>
              </a:tabLst>
            </a:pPr>
            <a:r>
              <a:rPr sz="1600" dirty="0">
                <a:latin typeface="Arial"/>
                <a:cs typeface="Arial"/>
              </a:rPr>
              <a:t>lieve </a:t>
            </a:r>
            <a:r>
              <a:rPr sz="1600" spc="-5" dirty="0">
                <a:latin typeface="Arial"/>
                <a:cs typeface="Arial"/>
              </a:rPr>
              <a:t>ritardo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mentale</a:t>
            </a:r>
            <a:endParaRPr sz="1600">
              <a:latin typeface="Arial"/>
              <a:cs typeface="Arial"/>
            </a:endParaRPr>
          </a:p>
          <a:p>
            <a:pPr marL="2950845" indent="-142240">
              <a:lnSpc>
                <a:spcPct val="100000"/>
              </a:lnSpc>
              <a:spcBef>
                <a:spcPts val="960"/>
              </a:spcBef>
              <a:buChar char="•"/>
              <a:tabLst>
                <a:tab pos="2951480" algn="l"/>
              </a:tabLst>
            </a:pPr>
            <a:r>
              <a:rPr sz="1600" spc="-10" dirty="0">
                <a:latin typeface="Arial"/>
                <a:cs typeface="Arial"/>
              </a:rPr>
              <a:t>possono </a:t>
            </a:r>
            <a:r>
              <a:rPr sz="1600" spc="-5" dirty="0">
                <a:latin typeface="Arial"/>
                <a:cs typeface="Arial"/>
              </a:rPr>
              <a:t>avere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problemi</a:t>
            </a:r>
            <a:endParaRPr sz="1600">
              <a:latin typeface="Arial"/>
              <a:cs typeface="Arial"/>
            </a:endParaRPr>
          </a:p>
          <a:p>
            <a:pPr marL="2950845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"/>
                <a:cs typeface="Arial"/>
              </a:rPr>
              <a:t>vascolari</a:t>
            </a:r>
            <a:endParaRPr sz="1600">
              <a:latin typeface="Arial"/>
              <a:cs typeface="Arial"/>
            </a:endParaRPr>
          </a:p>
          <a:p>
            <a:pPr marL="2950845" marR="387350" indent="-142240">
              <a:lnSpc>
                <a:spcPct val="150100"/>
              </a:lnSpc>
              <a:buChar char="•"/>
              <a:tabLst>
                <a:tab pos="2951480" algn="l"/>
              </a:tabLst>
            </a:pPr>
            <a:r>
              <a:rPr sz="1600" spc="-10" dirty="0">
                <a:latin typeface="Arial"/>
                <a:cs typeface="Arial"/>
              </a:rPr>
              <a:t>ipotizzata l'associazione  anche </a:t>
            </a:r>
            <a:r>
              <a:rPr sz="1600" spc="-5" dirty="0">
                <a:latin typeface="Arial"/>
                <a:cs typeface="Arial"/>
              </a:rPr>
              <a:t>con difetti </a:t>
            </a:r>
            <a:r>
              <a:rPr sz="1600" spc="-10" dirty="0">
                <a:latin typeface="Arial"/>
                <a:cs typeface="Arial"/>
              </a:rPr>
              <a:t>di  lateralizzazione  </a:t>
            </a:r>
            <a:r>
              <a:rPr sz="1600" spc="-5" dirty="0">
                <a:latin typeface="Arial"/>
                <a:cs typeface="Arial"/>
              </a:rPr>
              <a:t>embriogenica</a:t>
            </a:r>
            <a:endParaRPr sz="1600">
              <a:latin typeface="Arial"/>
              <a:cs typeface="Arial"/>
            </a:endParaRPr>
          </a:p>
          <a:p>
            <a:pPr marL="2950845" marR="130175" indent="-142240">
              <a:lnSpc>
                <a:spcPct val="150000"/>
              </a:lnSpc>
              <a:buChar char="•"/>
              <a:tabLst>
                <a:tab pos="2951480" algn="l"/>
              </a:tabLst>
            </a:pPr>
            <a:r>
              <a:rPr sz="1600" spc="-5" dirty="0">
                <a:latin typeface="Arial"/>
                <a:cs typeface="Arial"/>
              </a:rPr>
              <a:t>i </a:t>
            </a:r>
            <a:r>
              <a:rPr sz="1600" dirty="0">
                <a:latin typeface="Arial"/>
                <a:cs typeface="Arial"/>
              </a:rPr>
              <a:t>livelli </a:t>
            </a:r>
            <a:r>
              <a:rPr sz="1600" spc="-10" dirty="0">
                <a:latin typeface="Arial"/>
                <a:cs typeface="Arial"/>
              </a:rPr>
              <a:t>di testosterone sono  </a:t>
            </a:r>
            <a:r>
              <a:rPr sz="1600" spc="-5" dirty="0">
                <a:latin typeface="Arial"/>
                <a:cs typeface="Arial"/>
              </a:rPr>
              <a:t>normali.</a:t>
            </a:r>
            <a:endParaRPr sz="1600">
              <a:latin typeface="Arial"/>
              <a:cs typeface="Arial"/>
            </a:endParaRPr>
          </a:p>
          <a:p>
            <a:pPr marL="2950845" indent="-142240">
              <a:lnSpc>
                <a:spcPct val="100000"/>
              </a:lnSpc>
              <a:spcBef>
                <a:spcPts val="965"/>
              </a:spcBef>
              <a:buChar char="•"/>
              <a:tabLst>
                <a:tab pos="2951480" algn="l"/>
              </a:tabLst>
            </a:pPr>
            <a:r>
              <a:rPr sz="1600" spc="-10" dirty="0">
                <a:latin typeface="Arial"/>
                <a:cs typeface="Arial"/>
              </a:rPr>
              <a:t>frequenza 1/1000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maschi.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45ECDD8-44C5-407C-9BB5-28A242057FA6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347" y="208279"/>
            <a:ext cx="7388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0000"/>
                </a:solidFill>
              </a:rPr>
              <a:t>Differenze </a:t>
            </a:r>
            <a:r>
              <a:rPr sz="3200" dirty="0">
                <a:solidFill>
                  <a:srgbClr val="000000"/>
                </a:solidFill>
              </a:rPr>
              <a:t>tra </a:t>
            </a:r>
            <a:r>
              <a:rPr sz="3200" spc="-5" dirty="0">
                <a:solidFill>
                  <a:srgbClr val="000000"/>
                </a:solidFill>
              </a:rPr>
              <a:t>meiosi maschile </a:t>
            </a:r>
            <a:r>
              <a:rPr sz="3200" dirty="0">
                <a:solidFill>
                  <a:srgbClr val="000000"/>
                </a:solidFill>
              </a:rPr>
              <a:t>e</a:t>
            </a:r>
            <a:r>
              <a:rPr sz="3200" spc="9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femminile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35940" y="1046480"/>
            <a:ext cx="8211820" cy="5129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A2EC2CF-9307-487E-A1D6-F8FD7B171C3F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79" y="3870959"/>
            <a:ext cx="3195320" cy="2587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8479" y="1051560"/>
            <a:ext cx="5958840" cy="3754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6100" y="350520"/>
            <a:ext cx="1727200" cy="398780"/>
          </a:xfrm>
          <a:custGeom>
            <a:avLst/>
            <a:gdLst/>
            <a:ahLst/>
            <a:cxnLst/>
            <a:rect l="l" t="t" r="r" b="b"/>
            <a:pathLst>
              <a:path w="1727200" h="398780">
                <a:moveTo>
                  <a:pt x="0" y="398779"/>
                </a:moveTo>
                <a:lnTo>
                  <a:pt x="1727200" y="398779"/>
                </a:lnTo>
                <a:lnTo>
                  <a:pt x="1727200" y="0"/>
                </a:lnTo>
                <a:lnTo>
                  <a:pt x="0" y="0"/>
                </a:lnTo>
                <a:lnTo>
                  <a:pt x="0" y="39877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9064" y="375602"/>
            <a:ext cx="1540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00"/>
                </a:solidFill>
              </a:rPr>
              <a:t>Gametogenesi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531090" y="142239"/>
            <a:ext cx="2292927" cy="2092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339" y="2131060"/>
            <a:ext cx="17272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60" y="2125979"/>
            <a:ext cx="1737360" cy="1381760"/>
          </a:xfrm>
          <a:custGeom>
            <a:avLst/>
            <a:gdLst/>
            <a:ahLst/>
            <a:cxnLst/>
            <a:rect l="l" t="t" r="r" b="b"/>
            <a:pathLst>
              <a:path w="1737360" h="1381760">
                <a:moveTo>
                  <a:pt x="0" y="1381760"/>
                </a:moveTo>
                <a:lnTo>
                  <a:pt x="1737360" y="1381760"/>
                </a:lnTo>
                <a:lnTo>
                  <a:pt x="1737360" y="0"/>
                </a:lnTo>
                <a:lnTo>
                  <a:pt x="0" y="0"/>
                </a:lnTo>
                <a:lnTo>
                  <a:pt x="0" y="138176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7819" y="1473200"/>
            <a:ext cx="167640" cy="167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610" y="1558289"/>
            <a:ext cx="1440180" cy="574675"/>
          </a:xfrm>
          <a:custGeom>
            <a:avLst/>
            <a:gdLst/>
            <a:ahLst/>
            <a:cxnLst/>
            <a:rect l="l" t="t" r="r" b="b"/>
            <a:pathLst>
              <a:path w="1440180" h="574675">
                <a:moveTo>
                  <a:pt x="1440180" y="0"/>
                </a:moveTo>
                <a:lnTo>
                  <a:pt x="0" y="57467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029" y="1558289"/>
            <a:ext cx="144145" cy="574675"/>
          </a:xfrm>
          <a:custGeom>
            <a:avLst/>
            <a:gdLst/>
            <a:ahLst/>
            <a:cxnLst/>
            <a:rect l="l" t="t" r="r" b="b"/>
            <a:pathLst>
              <a:path w="144144" h="574675">
                <a:moveTo>
                  <a:pt x="0" y="0"/>
                </a:moveTo>
                <a:lnTo>
                  <a:pt x="144018" y="57467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46120" y="5148579"/>
            <a:ext cx="2880360" cy="1587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F71769C-F2AA-47A9-B3CA-FF98E852BD1C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574" y="3281679"/>
            <a:ext cx="3425725" cy="201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8843" y="624840"/>
            <a:ext cx="772316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019" y="695959"/>
            <a:ext cx="15367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9" y="1196339"/>
            <a:ext cx="215900" cy="647700"/>
          </a:xfrm>
          <a:custGeom>
            <a:avLst/>
            <a:gdLst/>
            <a:ahLst/>
            <a:cxnLst/>
            <a:rect l="l" t="t" r="r" b="b"/>
            <a:pathLst>
              <a:path w="215900" h="647700">
                <a:moveTo>
                  <a:pt x="215900" y="485775"/>
                </a:moveTo>
                <a:lnTo>
                  <a:pt x="0" y="485775"/>
                </a:lnTo>
                <a:lnTo>
                  <a:pt x="107950" y="647700"/>
                </a:lnTo>
                <a:lnTo>
                  <a:pt x="215900" y="485775"/>
                </a:lnTo>
                <a:close/>
              </a:path>
              <a:path w="215900" h="647700">
                <a:moveTo>
                  <a:pt x="161925" y="0"/>
                </a:moveTo>
                <a:lnTo>
                  <a:pt x="53975" y="0"/>
                </a:lnTo>
                <a:lnTo>
                  <a:pt x="53975" y="485775"/>
                </a:lnTo>
                <a:lnTo>
                  <a:pt x="161925" y="485775"/>
                </a:lnTo>
                <a:lnTo>
                  <a:pt x="16192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9" y="1196339"/>
            <a:ext cx="215900" cy="647700"/>
          </a:xfrm>
          <a:custGeom>
            <a:avLst/>
            <a:gdLst/>
            <a:ahLst/>
            <a:cxnLst/>
            <a:rect l="l" t="t" r="r" b="b"/>
            <a:pathLst>
              <a:path w="215900" h="647700">
                <a:moveTo>
                  <a:pt x="0" y="485775"/>
                </a:moveTo>
                <a:lnTo>
                  <a:pt x="53975" y="485775"/>
                </a:lnTo>
                <a:lnTo>
                  <a:pt x="53975" y="0"/>
                </a:lnTo>
                <a:lnTo>
                  <a:pt x="161925" y="0"/>
                </a:lnTo>
                <a:lnTo>
                  <a:pt x="161925" y="485775"/>
                </a:lnTo>
                <a:lnTo>
                  <a:pt x="215900" y="485775"/>
                </a:lnTo>
                <a:lnTo>
                  <a:pt x="107950" y="647700"/>
                </a:lnTo>
                <a:lnTo>
                  <a:pt x="0" y="485775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559" y="5344159"/>
            <a:ext cx="2032253" cy="498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6460" y="5344159"/>
            <a:ext cx="1455674" cy="498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5039" y="5618479"/>
            <a:ext cx="1948434" cy="498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1120" y="5618479"/>
            <a:ext cx="459994" cy="4980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3559" y="5396547"/>
            <a:ext cx="2870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180" marR="5080" indent="-5384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Lo </a:t>
            </a:r>
            <a:r>
              <a:rPr sz="1800" b="1" spc="-5" dirty="0">
                <a:latin typeface="Times New Roman"/>
                <a:cs typeface="Times New Roman"/>
              </a:rPr>
              <a:t>spermatozoo </a:t>
            </a:r>
            <a:r>
              <a:rPr sz="1800" b="1" dirty="0">
                <a:latin typeface="Times New Roman"/>
                <a:cs typeface="Times New Roman"/>
              </a:rPr>
              <a:t>“</a:t>
            </a:r>
            <a:r>
              <a:rPr sz="1800" b="1" i="1" dirty="0">
                <a:latin typeface="Times New Roman"/>
                <a:cs typeface="Times New Roman"/>
              </a:rPr>
              <a:t>è </a:t>
            </a:r>
            <a:r>
              <a:rPr sz="1800" b="1" i="1" spc="-5" dirty="0">
                <a:latin typeface="Times New Roman"/>
                <a:cs typeface="Times New Roman"/>
              </a:rPr>
              <a:t>un nucleo  </a:t>
            </a:r>
            <a:r>
              <a:rPr sz="1800" b="1" i="1" dirty="0">
                <a:latin typeface="Times New Roman"/>
                <a:cs typeface="Times New Roman"/>
              </a:rPr>
              <a:t>dotato di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mobilità</a:t>
            </a:r>
            <a:r>
              <a:rPr sz="1800" b="1" dirty="0"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79919" y="713740"/>
            <a:ext cx="635000" cy="482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9020" y="784859"/>
            <a:ext cx="685800" cy="330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4220" y="4737112"/>
            <a:ext cx="1219453" cy="4980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82871" y="4791329"/>
            <a:ext cx="40513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OOCITA: citoplasma </a:t>
            </a:r>
            <a:r>
              <a:rPr sz="1800" b="1" dirty="0">
                <a:latin typeface="Times New Roman"/>
                <a:cs typeface="Times New Roman"/>
              </a:rPr>
              <a:t>concentrato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una</a:t>
            </a:r>
            <a:endParaRPr sz="1800">
              <a:latin typeface="Times New Roman"/>
              <a:cs typeface="Times New Roman"/>
            </a:endParaRPr>
          </a:p>
          <a:p>
            <a:pPr marL="24066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sola cellula </a:t>
            </a:r>
            <a:r>
              <a:rPr sz="1800" dirty="0">
                <a:latin typeface="Times New Roman"/>
                <a:cs typeface="Times New Roman"/>
              </a:rPr>
              <a:t>per </a:t>
            </a:r>
            <a:r>
              <a:rPr sz="1800" spc="-5" dirty="0">
                <a:latin typeface="Times New Roman"/>
                <a:cs typeface="Times New Roman"/>
              </a:rPr>
              <a:t>massimizzare 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sostanze</a:t>
            </a:r>
            <a:endParaRPr sz="1800">
              <a:latin typeface="Times New Roman"/>
              <a:cs typeface="Times New Roman"/>
            </a:endParaRPr>
          </a:p>
          <a:p>
            <a:pPr marL="238125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nutritive </a:t>
            </a:r>
            <a:r>
              <a:rPr sz="1800" dirty="0">
                <a:latin typeface="Times New Roman"/>
                <a:cs typeface="Times New Roman"/>
              </a:rPr>
              <a:t>per il </a:t>
            </a:r>
            <a:r>
              <a:rPr sz="1800" spc="-5" dirty="0">
                <a:latin typeface="Times New Roman"/>
                <a:cs typeface="Times New Roman"/>
              </a:rPr>
              <a:t>futuro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embrione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30700" y="5816600"/>
            <a:ext cx="1900174" cy="4980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64659" y="5870892"/>
            <a:ext cx="46469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CITOPLASMA (enzimi, mRNA, organuli </a:t>
            </a:r>
            <a:r>
              <a:rPr sz="1800" b="1" dirty="0">
                <a:solidFill>
                  <a:srgbClr val="3333CC"/>
                </a:solidFill>
                <a:latin typeface="Times New Roman"/>
                <a:cs typeface="Times New Roman"/>
              </a:rPr>
              <a:t>e  </a:t>
            </a:r>
            <a:r>
              <a:rPr sz="1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substrati metabolici) per avviare </a:t>
            </a:r>
            <a:r>
              <a:rPr sz="1800" b="1" dirty="0">
                <a:solidFill>
                  <a:srgbClr val="3333CC"/>
                </a:solidFill>
                <a:latin typeface="Times New Roman"/>
                <a:cs typeface="Times New Roman"/>
              </a:rPr>
              <a:t>e </a:t>
            </a:r>
            <a:r>
              <a:rPr sz="18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mantenere </a:t>
            </a:r>
            <a:r>
              <a:rPr sz="1800" b="1" dirty="0">
                <a:solidFill>
                  <a:srgbClr val="3333CC"/>
                </a:solidFill>
                <a:latin typeface="Times New Roman"/>
                <a:cs typeface="Times New Roman"/>
              </a:rPr>
              <a:t>il  </a:t>
            </a:r>
            <a:r>
              <a:rPr sz="1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metabolismo </a:t>
            </a:r>
            <a:r>
              <a:rPr sz="1800" b="1" dirty="0">
                <a:solidFill>
                  <a:srgbClr val="3333CC"/>
                </a:solidFill>
                <a:latin typeface="Times New Roman"/>
                <a:cs typeface="Times New Roman"/>
              </a:rPr>
              <a:t>e lo</a:t>
            </a:r>
            <a:r>
              <a:rPr sz="1800" b="1" spc="3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sviluppo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40219" y="2636520"/>
            <a:ext cx="1549400" cy="18008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9700" y="3934459"/>
            <a:ext cx="358140" cy="360680"/>
          </a:xfrm>
          <a:custGeom>
            <a:avLst/>
            <a:gdLst/>
            <a:ahLst/>
            <a:cxnLst/>
            <a:rect l="l" t="t" r="r" b="b"/>
            <a:pathLst>
              <a:path w="358139" h="360679">
                <a:moveTo>
                  <a:pt x="179070" y="0"/>
                </a:moveTo>
                <a:lnTo>
                  <a:pt x="131453" y="6444"/>
                </a:lnTo>
                <a:lnTo>
                  <a:pt x="88674" y="24628"/>
                </a:lnTo>
                <a:lnTo>
                  <a:pt x="52435" y="52832"/>
                </a:lnTo>
                <a:lnTo>
                  <a:pt x="24440" y="89332"/>
                </a:lnTo>
                <a:lnTo>
                  <a:pt x="6394" y="132409"/>
                </a:lnTo>
                <a:lnTo>
                  <a:pt x="0" y="180339"/>
                </a:lnTo>
                <a:lnTo>
                  <a:pt x="6394" y="228270"/>
                </a:lnTo>
                <a:lnTo>
                  <a:pt x="24440" y="271347"/>
                </a:lnTo>
                <a:lnTo>
                  <a:pt x="52435" y="307847"/>
                </a:lnTo>
                <a:lnTo>
                  <a:pt x="88674" y="336051"/>
                </a:lnTo>
                <a:lnTo>
                  <a:pt x="131453" y="354235"/>
                </a:lnTo>
                <a:lnTo>
                  <a:pt x="179070" y="360679"/>
                </a:lnTo>
                <a:lnTo>
                  <a:pt x="226686" y="354235"/>
                </a:lnTo>
                <a:lnTo>
                  <a:pt x="269465" y="336051"/>
                </a:lnTo>
                <a:lnTo>
                  <a:pt x="305704" y="307847"/>
                </a:lnTo>
                <a:lnTo>
                  <a:pt x="333699" y="271347"/>
                </a:lnTo>
                <a:lnTo>
                  <a:pt x="351745" y="228270"/>
                </a:lnTo>
                <a:lnTo>
                  <a:pt x="358139" y="180339"/>
                </a:lnTo>
                <a:lnTo>
                  <a:pt x="351745" y="132409"/>
                </a:lnTo>
                <a:lnTo>
                  <a:pt x="333699" y="89332"/>
                </a:lnTo>
                <a:lnTo>
                  <a:pt x="305704" y="52832"/>
                </a:lnTo>
                <a:lnTo>
                  <a:pt x="269465" y="24628"/>
                </a:lnTo>
                <a:lnTo>
                  <a:pt x="226686" y="6444"/>
                </a:lnTo>
                <a:lnTo>
                  <a:pt x="1790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9700" y="3934459"/>
            <a:ext cx="358140" cy="360680"/>
          </a:xfrm>
          <a:custGeom>
            <a:avLst/>
            <a:gdLst/>
            <a:ahLst/>
            <a:cxnLst/>
            <a:rect l="l" t="t" r="r" b="b"/>
            <a:pathLst>
              <a:path w="358139" h="360679">
                <a:moveTo>
                  <a:pt x="0" y="180339"/>
                </a:moveTo>
                <a:lnTo>
                  <a:pt x="6394" y="132409"/>
                </a:lnTo>
                <a:lnTo>
                  <a:pt x="24440" y="89332"/>
                </a:lnTo>
                <a:lnTo>
                  <a:pt x="52435" y="52832"/>
                </a:lnTo>
                <a:lnTo>
                  <a:pt x="88674" y="24628"/>
                </a:lnTo>
                <a:lnTo>
                  <a:pt x="131453" y="6444"/>
                </a:lnTo>
                <a:lnTo>
                  <a:pt x="179070" y="0"/>
                </a:lnTo>
                <a:lnTo>
                  <a:pt x="226686" y="6444"/>
                </a:lnTo>
                <a:lnTo>
                  <a:pt x="269465" y="24628"/>
                </a:lnTo>
                <a:lnTo>
                  <a:pt x="305704" y="52832"/>
                </a:lnTo>
                <a:lnTo>
                  <a:pt x="333699" y="89332"/>
                </a:lnTo>
                <a:lnTo>
                  <a:pt x="351745" y="132409"/>
                </a:lnTo>
                <a:lnTo>
                  <a:pt x="358139" y="180339"/>
                </a:lnTo>
                <a:lnTo>
                  <a:pt x="351745" y="228270"/>
                </a:lnTo>
                <a:lnTo>
                  <a:pt x="333699" y="271347"/>
                </a:lnTo>
                <a:lnTo>
                  <a:pt x="305704" y="307847"/>
                </a:lnTo>
                <a:lnTo>
                  <a:pt x="269465" y="336051"/>
                </a:lnTo>
                <a:lnTo>
                  <a:pt x="226686" y="354235"/>
                </a:lnTo>
                <a:lnTo>
                  <a:pt x="179070" y="360679"/>
                </a:lnTo>
                <a:lnTo>
                  <a:pt x="131453" y="354235"/>
                </a:lnTo>
                <a:lnTo>
                  <a:pt x="88674" y="336051"/>
                </a:lnTo>
                <a:lnTo>
                  <a:pt x="52435" y="307847"/>
                </a:lnTo>
                <a:lnTo>
                  <a:pt x="24440" y="271347"/>
                </a:lnTo>
                <a:lnTo>
                  <a:pt x="6394" y="228270"/>
                </a:lnTo>
                <a:lnTo>
                  <a:pt x="0" y="18033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2620" y="3934459"/>
            <a:ext cx="358140" cy="360680"/>
          </a:xfrm>
          <a:custGeom>
            <a:avLst/>
            <a:gdLst/>
            <a:ahLst/>
            <a:cxnLst/>
            <a:rect l="l" t="t" r="r" b="b"/>
            <a:pathLst>
              <a:path w="358139" h="360679">
                <a:moveTo>
                  <a:pt x="179069" y="0"/>
                </a:moveTo>
                <a:lnTo>
                  <a:pt x="131453" y="6444"/>
                </a:lnTo>
                <a:lnTo>
                  <a:pt x="88674" y="24628"/>
                </a:lnTo>
                <a:lnTo>
                  <a:pt x="52435" y="52832"/>
                </a:lnTo>
                <a:lnTo>
                  <a:pt x="24440" y="89332"/>
                </a:lnTo>
                <a:lnTo>
                  <a:pt x="6394" y="132409"/>
                </a:lnTo>
                <a:lnTo>
                  <a:pt x="0" y="180339"/>
                </a:lnTo>
                <a:lnTo>
                  <a:pt x="6394" y="228270"/>
                </a:lnTo>
                <a:lnTo>
                  <a:pt x="24440" y="271347"/>
                </a:lnTo>
                <a:lnTo>
                  <a:pt x="52435" y="307847"/>
                </a:lnTo>
                <a:lnTo>
                  <a:pt x="88674" y="336051"/>
                </a:lnTo>
                <a:lnTo>
                  <a:pt x="131453" y="354235"/>
                </a:lnTo>
                <a:lnTo>
                  <a:pt x="179069" y="360679"/>
                </a:lnTo>
                <a:lnTo>
                  <a:pt x="226686" y="354235"/>
                </a:lnTo>
                <a:lnTo>
                  <a:pt x="269465" y="336051"/>
                </a:lnTo>
                <a:lnTo>
                  <a:pt x="305704" y="307847"/>
                </a:lnTo>
                <a:lnTo>
                  <a:pt x="333699" y="271347"/>
                </a:lnTo>
                <a:lnTo>
                  <a:pt x="351745" y="228270"/>
                </a:lnTo>
                <a:lnTo>
                  <a:pt x="358139" y="180339"/>
                </a:lnTo>
                <a:lnTo>
                  <a:pt x="351745" y="132409"/>
                </a:lnTo>
                <a:lnTo>
                  <a:pt x="333699" y="89332"/>
                </a:lnTo>
                <a:lnTo>
                  <a:pt x="305704" y="52832"/>
                </a:lnTo>
                <a:lnTo>
                  <a:pt x="269465" y="24628"/>
                </a:lnTo>
                <a:lnTo>
                  <a:pt x="226686" y="6444"/>
                </a:lnTo>
                <a:lnTo>
                  <a:pt x="1790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22620" y="3934459"/>
            <a:ext cx="358140" cy="360680"/>
          </a:xfrm>
          <a:custGeom>
            <a:avLst/>
            <a:gdLst/>
            <a:ahLst/>
            <a:cxnLst/>
            <a:rect l="l" t="t" r="r" b="b"/>
            <a:pathLst>
              <a:path w="358139" h="360679">
                <a:moveTo>
                  <a:pt x="0" y="180339"/>
                </a:moveTo>
                <a:lnTo>
                  <a:pt x="6394" y="132409"/>
                </a:lnTo>
                <a:lnTo>
                  <a:pt x="24440" y="89332"/>
                </a:lnTo>
                <a:lnTo>
                  <a:pt x="52435" y="52832"/>
                </a:lnTo>
                <a:lnTo>
                  <a:pt x="88674" y="24628"/>
                </a:lnTo>
                <a:lnTo>
                  <a:pt x="131453" y="6444"/>
                </a:lnTo>
                <a:lnTo>
                  <a:pt x="179069" y="0"/>
                </a:lnTo>
                <a:lnTo>
                  <a:pt x="226686" y="6444"/>
                </a:lnTo>
                <a:lnTo>
                  <a:pt x="269465" y="24628"/>
                </a:lnTo>
                <a:lnTo>
                  <a:pt x="305704" y="52832"/>
                </a:lnTo>
                <a:lnTo>
                  <a:pt x="333699" y="89332"/>
                </a:lnTo>
                <a:lnTo>
                  <a:pt x="351745" y="132409"/>
                </a:lnTo>
                <a:lnTo>
                  <a:pt x="358139" y="180339"/>
                </a:lnTo>
                <a:lnTo>
                  <a:pt x="351745" y="228270"/>
                </a:lnTo>
                <a:lnTo>
                  <a:pt x="333699" y="271347"/>
                </a:lnTo>
                <a:lnTo>
                  <a:pt x="305704" y="307847"/>
                </a:lnTo>
                <a:lnTo>
                  <a:pt x="269465" y="336051"/>
                </a:lnTo>
                <a:lnTo>
                  <a:pt x="226686" y="354235"/>
                </a:lnTo>
                <a:lnTo>
                  <a:pt x="179069" y="360679"/>
                </a:lnTo>
                <a:lnTo>
                  <a:pt x="131453" y="354235"/>
                </a:lnTo>
                <a:lnTo>
                  <a:pt x="88674" y="336051"/>
                </a:lnTo>
                <a:lnTo>
                  <a:pt x="52435" y="307847"/>
                </a:lnTo>
                <a:lnTo>
                  <a:pt x="24440" y="271347"/>
                </a:lnTo>
                <a:lnTo>
                  <a:pt x="6394" y="228270"/>
                </a:lnTo>
                <a:lnTo>
                  <a:pt x="0" y="18033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4420" y="3934459"/>
            <a:ext cx="358140" cy="360680"/>
          </a:xfrm>
          <a:custGeom>
            <a:avLst/>
            <a:gdLst/>
            <a:ahLst/>
            <a:cxnLst/>
            <a:rect l="l" t="t" r="r" b="b"/>
            <a:pathLst>
              <a:path w="358140" h="360679">
                <a:moveTo>
                  <a:pt x="179069" y="0"/>
                </a:moveTo>
                <a:lnTo>
                  <a:pt x="131453" y="6444"/>
                </a:lnTo>
                <a:lnTo>
                  <a:pt x="88674" y="24628"/>
                </a:lnTo>
                <a:lnTo>
                  <a:pt x="52435" y="52832"/>
                </a:lnTo>
                <a:lnTo>
                  <a:pt x="24440" y="89332"/>
                </a:lnTo>
                <a:lnTo>
                  <a:pt x="6394" y="132409"/>
                </a:lnTo>
                <a:lnTo>
                  <a:pt x="0" y="180339"/>
                </a:lnTo>
                <a:lnTo>
                  <a:pt x="6394" y="228270"/>
                </a:lnTo>
                <a:lnTo>
                  <a:pt x="24440" y="271347"/>
                </a:lnTo>
                <a:lnTo>
                  <a:pt x="52435" y="307847"/>
                </a:lnTo>
                <a:lnTo>
                  <a:pt x="88674" y="336051"/>
                </a:lnTo>
                <a:lnTo>
                  <a:pt x="131453" y="354235"/>
                </a:lnTo>
                <a:lnTo>
                  <a:pt x="179069" y="360679"/>
                </a:lnTo>
                <a:lnTo>
                  <a:pt x="226686" y="354235"/>
                </a:lnTo>
                <a:lnTo>
                  <a:pt x="269465" y="336051"/>
                </a:lnTo>
                <a:lnTo>
                  <a:pt x="305704" y="307847"/>
                </a:lnTo>
                <a:lnTo>
                  <a:pt x="333699" y="271347"/>
                </a:lnTo>
                <a:lnTo>
                  <a:pt x="351745" y="228270"/>
                </a:lnTo>
                <a:lnTo>
                  <a:pt x="358139" y="180339"/>
                </a:lnTo>
                <a:lnTo>
                  <a:pt x="351745" y="132409"/>
                </a:lnTo>
                <a:lnTo>
                  <a:pt x="333699" y="89332"/>
                </a:lnTo>
                <a:lnTo>
                  <a:pt x="305704" y="52832"/>
                </a:lnTo>
                <a:lnTo>
                  <a:pt x="269465" y="24628"/>
                </a:lnTo>
                <a:lnTo>
                  <a:pt x="226686" y="6444"/>
                </a:lnTo>
                <a:lnTo>
                  <a:pt x="1790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4420" y="3934459"/>
            <a:ext cx="358140" cy="360680"/>
          </a:xfrm>
          <a:custGeom>
            <a:avLst/>
            <a:gdLst/>
            <a:ahLst/>
            <a:cxnLst/>
            <a:rect l="l" t="t" r="r" b="b"/>
            <a:pathLst>
              <a:path w="358140" h="360679">
                <a:moveTo>
                  <a:pt x="0" y="180339"/>
                </a:moveTo>
                <a:lnTo>
                  <a:pt x="6394" y="132409"/>
                </a:lnTo>
                <a:lnTo>
                  <a:pt x="24440" y="89332"/>
                </a:lnTo>
                <a:lnTo>
                  <a:pt x="52435" y="52832"/>
                </a:lnTo>
                <a:lnTo>
                  <a:pt x="88674" y="24628"/>
                </a:lnTo>
                <a:lnTo>
                  <a:pt x="131453" y="6444"/>
                </a:lnTo>
                <a:lnTo>
                  <a:pt x="179069" y="0"/>
                </a:lnTo>
                <a:lnTo>
                  <a:pt x="226686" y="6444"/>
                </a:lnTo>
                <a:lnTo>
                  <a:pt x="269465" y="24628"/>
                </a:lnTo>
                <a:lnTo>
                  <a:pt x="305704" y="52832"/>
                </a:lnTo>
                <a:lnTo>
                  <a:pt x="333699" y="89332"/>
                </a:lnTo>
                <a:lnTo>
                  <a:pt x="351745" y="132409"/>
                </a:lnTo>
                <a:lnTo>
                  <a:pt x="358139" y="180339"/>
                </a:lnTo>
                <a:lnTo>
                  <a:pt x="351745" y="228270"/>
                </a:lnTo>
                <a:lnTo>
                  <a:pt x="333699" y="271347"/>
                </a:lnTo>
                <a:lnTo>
                  <a:pt x="305704" y="307847"/>
                </a:lnTo>
                <a:lnTo>
                  <a:pt x="269465" y="336051"/>
                </a:lnTo>
                <a:lnTo>
                  <a:pt x="226686" y="354235"/>
                </a:lnTo>
                <a:lnTo>
                  <a:pt x="179069" y="360679"/>
                </a:lnTo>
                <a:lnTo>
                  <a:pt x="131453" y="354235"/>
                </a:lnTo>
                <a:lnTo>
                  <a:pt x="88674" y="336051"/>
                </a:lnTo>
                <a:lnTo>
                  <a:pt x="52435" y="307847"/>
                </a:lnTo>
                <a:lnTo>
                  <a:pt x="24440" y="271347"/>
                </a:lnTo>
                <a:lnTo>
                  <a:pt x="6394" y="228270"/>
                </a:lnTo>
                <a:lnTo>
                  <a:pt x="0" y="18033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79289" y="3531489"/>
            <a:ext cx="1473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3 </a:t>
            </a:r>
            <a:r>
              <a:rPr sz="1600" b="1" dirty="0">
                <a:latin typeface="Arial"/>
                <a:cs typeface="Arial"/>
              </a:rPr>
              <a:t>globuli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polari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91639" y="2133600"/>
            <a:ext cx="215900" cy="647700"/>
          </a:xfrm>
          <a:custGeom>
            <a:avLst/>
            <a:gdLst/>
            <a:ahLst/>
            <a:cxnLst/>
            <a:rect l="l" t="t" r="r" b="b"/>
            <a:pathLst>
              <a:path w="215900" h="647700">
                <a:moveTo>
                  <a:pt x="215900" y="485775"/>
                </a:moveTo>
                <a:lnTo>
                  <a:pt x="0" y="485775"/>
                </a:lnTo>
                <a:lnTo>
                  <a:pt x="107950" y="647700"/>
                </a:lnTo>
                <a:lnTo>
                  <a:pt x="215900" y="485775"/>
                </a:lnTo>
                <a:close/>
              </a:path>
              <a:path w="215900" h="647700">
                <a:moveTo>
                  <a:pt x="161925" y="0"/>
                </a:moveTo>
                <a:lnTo>
                  <a:pt x="53975" y="0"/>
                </a:lnTo>
                <a:lnTo>
                  <a:pt x="53975" y="485775"/>
                </a:lnTo>
                <a:lnTo>
                  <a:pt x="161925" y="485775"/>
                </a:lnTo>
                <a:lnTo>
                  <a:pt x="16192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91639" y="2133600"/>
            <a:ext cx="215900" cy="647700"/>
          </a:xfrm>
          <a:custGeom>
            <a:avLst/>
            <a:gdLst/>
            <a:ahLst/>
            <a:cxnLst/>
            <a:rect l="l" t="t" r="r" b="b"/>
            <a:pathLst>
              <a:path w="215900" h="647700">
                <a:moveTo>
                  <a:pt x="0" y="485775"/>
                </a:moveTo>
                <a:lnTo>
                  <a:pt x="53975" y="485775"/>
                </a:lnTo>
                <a:lnTo>
                  <a:pt x="53975" y="0"/>
                </a:lnTo>
                <a:lnTo>
                  <a:pt x="161925" y="0"/>
                </a:lnTo>
                <a:lnTo>
                  <a:pt x="161925" y="485775"/>
                </a:lnTo>
                <a:lnTo>
                  <a:pt x="215900" y="485775"/>
                </a:lnTo>
                <a:lnTo>
                  <a:pt x="107950" y="647700"/>
                </a:lnTo>
                <a:lnTo>
                  <a:pt x="0" y="485775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3540" y="1196339"/>
            <a:ext cx="215900" cy="647700"/>
          </a:xfrm>
          <a:custGeom>
            <a:avLst/>
            <a:gdLst/>
            <a:ahLst/>
            <a:cxnLst/>
            <a:rect l="l" t="t" r="r" b="b"/>
            <a:pathLst>
              <a:path w="215900" h="647700">
                <a:moveTo>
                  <a:pt x="215900" y="485775"/>
                </a:moveTo>
                <a:lnTo>
                  <a:pt x="0" y="485775"/>
                </a:lnTo>
                <a:lnTo>
                  <a:pt x="107950" y="647700"/>
                </a:lnTo>
                <a:lnTo>
                  <a:pt x="215900" y="485775"/>
                </a:lnTo>
                <a:close/>
              </a:path>
              <a:path w="215900" h="647700">
                <a:moveTo>
                  <a:pt x="161925" y="0"/>
                </a:moveTo>
                <a:lnTo>
                  <a:pt x="53975" y="0"/>
                </a:lnTo>
                <a:lnTo>
                  <a:pt x="53975" y="485775"/>
                </a:lnTo>
                <a:lnTo>
                  <a:pt x="161925" y="485775"/>
                </a:lnTo>
                <a:lnTo>
                  <a:pt x="16192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33540" y="1196339"/>
            <a:ext cx="215900" cy="647700"/>
          </a:xfrm>
          <a:custGeom>
            <a:avLst/>
            <a:gdLst/>
            <a:ahLst/>
            <a:cxnLst/>
            <a:rect l="l" t="t" r="r" b="b"/>
            <a:pathLst>
              <a:path w="215900" h="647700">
                <a:moveTo>
                  <a:pt x="0" y="485775"/>
                </a:moveTo>
                <a:lnTo>
                  <a:pt x="53975" y="485775"/>
                </a:lnTo>
                <a:lnTo>
                  <a:pt x="53975" y="0"/>
                </a:lnTo>
                <a:lnTo>
                  <a:pt x="161925" y="0"/>
                </a:lnTo>
                <a:lnTo>
                  <a:pt x="161925" y="485775"/>
                </a:lnTo>
                <a:lnTo>
                  <a:pt x="215900" y="485775"/>
                </a:lnTo>
                <a:lnTo>
                  <a:pt x="107950" y="647700"/>
                </a:lnTo>
                <a:lnTo>
                  <a:pt x="0" y="485775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3540" y="2059939"/>
            <a:ext cx="215900" cy="647700"/>
          </a:xfrm>
          <a:custGeom>
            <a:avLst/>
            <a:gdLst/>
            <a:ahLst/>
            <a:cxnLst/>
            <a:rect l="l" t="t" r="r" b="b"/>
            <a:pathLst>
              <a:path w="215900" h="647700">
                <a:moveTo>
                  <a:pt x="215900" y="485775"/>
                </a:moveTo>
                <a:lnTo>
                  <a:pt x="0" y="485775"/>
                </a:lnTo>
                <a:lnTo>
                  <a:pt x="107950" y="647700"/>
                </a:lnTo>
                <a:lnTo>
                  <a:pt x="215900" y="485775"/>
                </a:lnTo>
                <a:close/>
              </a:path>
              <a:path w="215900" h="647700">
                <a:moveTo>
                  <a:pt x="161925" y="0"/>
                </a:moveTo>
                <a:lnTo>
                  <a:pt x="53975" y="0"/>
                </a:lnTo>
                <a:lnTo>
                  <a:pt x="53975" y="485775"/>
                </a:lnTo>
                <a:lnTo>
                  <a:pt x="161925" y="485775"/>
                </a:lnTo>
                <a:lnTo>
                  <a:pt x="16192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33540" y="2059939"/>
            <a:ext cx="215900" cy="647700"/>
          </a:xfrm>
          <a:custGeom>
            <a:avLst/>
            <a:gdLst/>
            <a:ahLst/>
            <a:cxnLst/>
            <a:rect l="l" t="t" r="r" b="b"/>
            <a:pathLst>
              <a:path w="215900" h="647700">
                <a:moveTo>
                  <a:pt x="0" y="485775"/>
                </a:moveTo>
                <a:lnTo>
                  <a:pt x="53975" y="485775"/>
                </a:lnTo>
                <a:lnTo>
                  <a:pt x="53975" y="0"/>
                </a:lnTo>
                <a:lnTo>
                  <a:pt x="161925" y="0"/>
                </a:lnTo>
                <a:lnTo>
                  <a:pt x="161925" y="485775"/>
                </a:lnTo>
                <a:lnTo>
                  <a:pt x="215900" y="485775"/>
                </a:lnTo>
                <a:lnTo>
                  <a:pt x="107950" y="647700"/>
                </a:lnTo>
                <a:lnTo>
                  <a:pt x="0" y="485775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67359" y="187960"/>
            <a:ext cx="2590800" cy="373380"/>
          </a:xfrm>
          <a:prstGeom prst="rect">
            <a:avLst/>
          </a:prstGeom>
          <a:solidFill>
            <a:srgbClr val="D5D5F5"/>
          </a:solidFill>
        </p:spPr>
        <p:txBody>
          <a:bodyPr vert="horz" wrap="square" lIns="0" tIns="39369" rIns="0" bIns="0" rtlCol="0">
            <a:spAutoFit/>
          </a:bodyPr>
          <a:lstStyle/>
          <a:p>
            <a:pPr marL="438150">
              <a:lnSpc>
                <a:spcPct val="100000"/>
              </a:lnSpc>
              <a:spcBef>
                <a:spcPts val="309"/>
              </a:spcBef>
            </a:pPr>
            <a:r>
              <a:rPr sz="2000" spc="-5" dirty="0">
                <a:solidFill>
                  <a:srgbClr val="000000"/>
                </a:solidFill>
              </a:rPr>
              <a:t>Spermatogenesi</a:t>
            </a:r>
            <a:endParaRPr sz="2000"/>
          </a:p>
        </p:txBody>
      </p:sp>
      <p:sp>
        <p:nvSpPr>
          <p:cNvPr id="33" name="object 33"/>
          <p:cNvSpPr txBox="1"/>
          <p:nvPr/>
        </p:nvSpPr>
        <p:spPr>
          <a:xfrm>
            <a:off x="5435600" y="187960"/>
            <a:ext cx="2593340" cy="373380"/>
          </a:xfrm>
          <a:prstGeom prst="rect">
            <a:avLst/>
          </a:prstGeom>
          <a:solidFill>
            <a:srgbClr val="D5D5F5"/>
          </a:solidFill>
        </p:spPr>
        <p:txBody>
          <a:bodyPr vert="horz" wrap="square" lIns="0" tIns="39369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309"/>
              </a:spcBef>
            </a:pPr>
            <a:r>
              <a:rPr sz="2000" b="1" spc="-5" dirty="0">
                <a:latin typeface="Times New Roman"/>
                <a:cs typeface="Times New Roman"/>
              </a:rPr>
              <a:t>Oogenesi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Segnaposto data 3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5D35A68-3CB2-431A-8119-19046EC48384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4266" y="627887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35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2320" y="1160780"/>
            <a:ext cx="4188460" cy="522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639" y="1264911"/>
            <a:ext cx="4266580" cy="536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7820" y="83184"/>
            <a:ext cx="80625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Nei </a:t>
            </a:r>
            <a:r>
              <a:rPr sz="2200" spc="-10" dirty="0">
                <a:solidFill>
                  <a:srgbClr val="000000"/>
                </a:solidFill>
              </a:rPr>
              <a:t>mammiferi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meiosi maschile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e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femminile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variano anche nel</a:t>
            </a:r>
            <a:r>
              <a:rPr sz="2200" b="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tempo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- nelle </a:t>
            </a:r>
            <a:r>
              <a:rPr sz="22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femmine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la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meiosi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inizia nelle gonadi</a:t>
            </a:r>
            <a:r>
              <a:rPr sz="220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embrionali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820" y="753998"/>
            <a:ext cx="40011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- nei </a:t>
            </a:r>
            <a:r>
              <a:rPr sz="2200" spc="-10" dirty="0">
                <a:latin typeface="Times New Roman"/>
                <a:cs typeface="Times New Roman"/>
              </a:rPr>
              <a:t>maschi </a:t>
            </a:r>
            <a:r>
              <a:rPr sz="2200" dirty="0">
                <a:latin typeface="Times New Roman"/>
                <a:cs typeface="Times New Roman"/>
              </a:rPr>
              <a:t>inizia solo alla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pubertà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6126" y="6448425"/>
            <a:ext cx="9105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Perché?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2C5FAE2-7E05-4FB9-ABDA-9762CD0E6889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7747" y="1808479"/>
            <a:ext cx="431800" cy="370840"/>
          </a:xfrm>
          <a:custGeom>
            <a:avLst/>
            <a:gdLst/>
            <a:ahLst/>
            <a:cxnLst/>
            <a:rect l="l" t="t" r="r" b="b"/>
            <a:pathLst>
              <a:path w="431800" h="370839">
                <a:moveTo>
                  <a:pt x="0" y="132461"/>
                </a:moveTo>
                <a:lnTo>
                  <a:pt x="0" y="208153"/>
                </a:lnTo>
                <a:lnTo>
                  <a:pt x="6890" y="231763"/>
                </a:lnTo>
                <a:lnTo>
                  <a:pt x="58962" y="274976"/>
                </a:lnTo>
                <a:lnTo>
                  <a:pt x="102109" y="293695"/>
                </a:lnTo>
                <a:lnTo>
                  <a:pt x="155306" y="309899"/>
                </a:lnTo>
                <a:lnTo>
                  <a:pt x="217536" y="323146"/>
                </a:lnTo>
                <a:lnTo>
                  <a:pt x="287781" y="332994"/>
                </a:lnTo>
                <a:lnTo>
                  <a:pt x="287781" y="370840"/>
                </a:lnTo>
                <a:lnTo>
                  <a:pt x="431672" y="302768"/>
                </a:lnTo>
                <a:lnTo>
                  <a:pt x="353147" y="257302"/>
                </a:lnTo>
                <a:lnTo>
                  <a:pt x="287781" y="257302"/>
                </a:lnTo>
                <a:lnTo>
                  <a:pt x="217536" y="247454"/>
                </a:lnTo>
                <a:lnTo>
                  <a:pt x="155306" y="234207"/>
                </a:lnTo>
                <a:lnTo>
                  <a:pt x="102109" y="218003"/>
                </a:lnTo>
                <a:lnTo>
                  <a:pt x="58962" y="199284"/>
                </a:lnTo>
                <a:lnTo>
                  <a:pt x="26884" y="178493"/>
                </a:lnTo>
                <a:lnTo>
                  <a:pt x="19584" y="170307"/>
                </a:lnTo>
                <a:lnTo>
                  <a:pt x="18034" y="170307"/>
                </a:lnTo>
                <a:lnTo>
                  <a:pt x="13552" y="163542"/>
                </a:lnTo>
                <a:lnTo>
                  <a:pt x="6890" y="156071"/>
                </a:lnTo>
                <a:lnTo>
                  <a:pt x="5542" y="151452"/>
                </a:lnTo>
                <a:lnTo>
                  <a:pt x="2513" y="146880"/>
                </a:lnTo>
                <a:lnTo>
                  <a:pt x="1963" y="139189"/>
                </a:lnTo>
                <a:lnTo>
                  <a:pt x="0" y="132461"/>
                </a:lnTo>
                <a:close/>
              </a:path>
              <a:path w="431800" h="370839">
                <a:moveTo>
                  <a:pt x="287781" y="219456"/>
                </a:moveTo>
                <a:lnTo>
                  <a:pt x="287781" y="257302"/>
                </a:lnTo>
                <a:lnTo>
                  <a:pt x="353147" y="257302"/>
                </a:lnTo>
                <a:lnTo>
                  <a:pt x="287781" y="219456"/>
                </a:lnTo>
                <a:close/>
              </a:path>
              <a:path w="431800" h="370839">
                <a:moveTo>
                  <a:pt x="18933" y="169577"/>
                </a:moveTo>
                <a:lnTo>
                  <a:pt x="18034" y="170307"/>
                </a:lnTo>
                <a:lnTo>
                  <a:pt x="19584" y="170307"/>
                </a:lnTo>
                <a:lnTo>
                  <a:pt x="18933" y="169577"/>
                </a:lnTo>
                <a:close/>
              </a:path>
              <a:path w="431800" h="370839">
                <a:moveTo>
                  <a:pt x="431672" y="0"/>
                </a:moveTo>
                <a:lnTo>
                  <a:pt x="369347" y="1412"/>
                </a:lnTo>
                <a:lnTo>
                  <a:pt x="308356" y="5587"/>
                </a:lnTo>
                <a:lnTo>
                  <a:pt x="235981" y="14414"/>
                </a:lnTo>
                <a:lnTo>
                  <a:pt x="171720" y="26697"/>
                </a:lnTo>
                <a:lnTo>
                  <a:pt x="116394" y="41971"/>
                </a:lnTo>
                <a:lnTo>
                  <a:pt x="70823" y="59769"/>
                </a:lnTo>
                <a:lnTo>
                  <a:pt x="35828" y="79625"/>
                </a:lnTo>
                <a:lnTo>
                  <a:pt x="852" y="123646"/>
                </a:lnTo>
                <a:lnTo>
                  <a:pt x="1963" y="139189"/>
                </a:lnTo>
                <a:lnTo>
                  <a:pt x="5542" y="151452"/>
                </a:lnTo>
                <a:lnTo>
                  <a:pt x="13552" y="163542"/>
                </a:lnTo>
                <a:lnTo>
                  <a:pt x="18933" y="169577"/>
                </a:lnTo>
                <a:lnTo>
                  <a:pt x="40284" y="152278"/>
                </a:lnTo>
                <a:lnTo>
                  <a:pt x="70213" y="135728"/>
                </a:lnTo>
                <a:lnTo>
                  <a:pt x="107070" y="120828"/>
                </a:lnTo>
                <a:lnTo>
                  <a:pt x="150104" y="107751"/>
                </a:lnTo>
                <a:lnTo>
                  <a:pt x="198566" y="96667"/>
                </a:lnTo>
                <a:lnTo>
                  <a:pt x="251704" y="87747"/>
                </a:lnTo>
                <a:lnTo>
                  <a:pt x="308768" y="81164"/>
                </a:lnTo>
                <a:lnTo>
                  <a:pt x="369008" y="77088"/>
                </a:lnTo>
                <a:lnTo>
                  <a:pt x="431672" y="75692"/>
                </a:lnTo>
                <a:lnTo>
                  <a:pt x="431672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599" y="1808479"/>
            <a:ext cx="431165" cy="170180"/>
          </a:xfrm>
          <a:custGeom>
            <a:avLst/>
            <a:gdLst/>
            <a:ahLst/>
            <a:cxnLst/>
            <a:rect l="l" t="t" r="r" b="b"/>
            <a:pathLst>
              <a:path w="431164" h="170180">
                <a:moveTo>
                  <a:pt x="430820" y="0"/>
                </a:moveTo>
                <a:lnTo>
                  <a:pt x="368495" y="1397"/>
                </a:lnTo>
                <a:lnTo>
                  <a:pt x="307503" y="5461"/>
                </a:lnTo>
                <a:lnTo>
                  <a:pt x="235128" y="14320"/>
                </a:lnTo>
                <a:lnTo>
                  <a:pt x="170867" y="26621"/>
                </a:lnTo>
                <a:lnTo>
                  <a:pt x="115541" y="41900"/>
                </a:lnTo>
                <a:lnTo>
                  <a:pt x="69970" y="59694"/>
                </a:lnTo>
                <a:lnTo>
                  <a:pt x="34975" y="79539"/>
                </a:lnTo>
                <a:lnTo>
                  <a:pt x="0" y="123534"/>
                </a:lnTo>
                <a:lnTo>
                  <a:pt x="1660" y="146757"/>
                </a:lnTo>
                <a:lnTo>
                  <a:pt x="17181" y="170180"/>
                </a:lnTo>
                <a:lnTo>
                  <a:pt x="39431" y="152155"/>
                </a:lnTo>
                <a:lnTo>
                  <a:pt x="69360" y="135617"/>
                </a:lnTo>
                <a:lnTo>
                  <a:pt x="106217" y="120734"/>
                </a:lnTo>
                <a:lnTo>
                  <a:pt x="149252" y="107677"/>
                </a:lnTo>
                <a:lnTo>
                  <a:pt x="197713" y="96614"/>
                </a:lnTo>
                <a:lnTo>
                  <a:pt x="250851" y="87714"/>
                </a:lnTo>
                <a:lnTo>
                  <a:pt x="307915" y="81148"/>
                </a:lnTo>
                <a:lnTo>
                  <a:pt x="368155" y="77084"/>
                </a:lnTo>
                <a:lnTo>
                  <a:pt x="430820" y="75692"/>
                </a:lnTo>
                <a:lnTo>
                  <a:pt x="43082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8889" y="1809750"/>
            <a:ext cx="431800" cy="370840"/>
          </a:xfrm>
          <a:custGeom>
            <a:avLst/>
            <a:gdLst/>
            <a:ahLst/>
            <a:cxnLst/>
            <a:rect l="l" t="t" r="r" b="b"/>
            <a:pathLst>
              <a:path w="431800" h="370839">
                <a:moveTo>
                  <a:pt x="0" y="132461"/>
                </a:moveTo>
                <a:lnTo>
                  <a:pt x="26886" y="178493"/>
                </a:lnTo>
                <a:lnTo>
                  <a:pt x="58972" y="199284"/>
                </a:lnTo>
                <a:lnTo>
                  <a:pt x="102133" y="218003"/>
                </a:lnTo>
                <a:lnTo>
                  <a:pt x="155352" y="234207"/>
                </a:lnTo>
                <a:lnTo>
                  <a:pt x="217616" y="247454"/>
                </a:lnTo>
                <a:lnTo>
                  <a:pt x="287909" y="257301"/>
                </a:lnTo>
                <a:lnTo>
                  <a:pt x="287909" y="219455"/>
                </a:lnTo>
                <a:lnTo>
                  <a:pt x="431799" y="302767"/>
                </a:lnTo>
                <a:lnTo>
                  <a:pt x="287909" y="370839"/>
                </a:lnTo>
                <a:lnTo>
                  <a:pt x="287909" y="332994"/>
                </a:lnTo>
                <a:lnTo>
                  <a:pt x="217616" y="323146"/>
                </a:lnTo>
                <a:lnTo>
                  <a:pt x="155352" y="309899"/>
                </a:lnTo>
                <a:lnTo>
                  <a:pt x="102133" y="293695"/>
                </a:lnTo>
                <a:lnTo>
                  <a:pt x="58972" y="274976"/>
                </a:lnTo>
                <a:lnTo>
                  <a:pt x="26886" y="254185"/>
                </a:lnTo>
                <a:lnTo>
                  <a:pt x="0" y="208152"/>
                </a:lnTo>
                <a:lnTo>
                  <a:pt x="0" y="132461"/>
                </a:lnTo>
                <a:lnTo>
                  <a:pt x="22010" y="90594"/>
                </a:lnTo>
                <a:lnTo>
                  <a:pt x="83303" y="54233"/>
                </a:lnTo>
                <a:lnTo>
                  <a:pt x="126460" y="38798"/>
                </a:lnTo>
                <a:lnTo>
                  <a:pt x="176771" y="25558"/>
                </a:lnTo>
                <a:lnTo>
                  <a:pt x="233350" y="14785"/>
                </a:lnTo>
                <a:lnTo>
                  <a:pt x="295306" y="6753"/>
                </a:lnTo>
                <a:lnTo>
                  <a:pt x="361752" y="1733"/>
                </a:lnTo>
                <a:lnTo>
                  <a:pt x="431799" y="0"/>
                </a:lnTo>
                <a:lnTo>
                  <a:pt x="431799" y="75691"/>
                </a:lnTo>
                <a:lnTo>
                  <a:pt x="369097" y="77088"/>
                </a:lnTo>
                <a:lnTo>
                  <a:pt x="308828" y="81164"/>
                </a:lnTo>
                <a:lnTo>
                  <a:pt x="251742" y="87747"/>
                </a:lnTo>
                <a:lnTo>
                  <a:pt x="198588" y="96667"/>
                </a:lnTo>
                <a:lnTo>
                  <a:pt x="150116" y="107751"/>
                </a:lnTo>
                <a:lnTo>
                  <a:pt x="107075" y="120828"/>
                </a:lnTo>
                <a:lnTo>
                  <a:pt x="70214" y="135728"/>
                </a:lnTo>
                <a:lnTo>
                  <a:pt x="40284" y="152278"/>
                </a:lnTo>
                <a:lnTo>
                  <a:pt x="18034" y="1703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3185" y="1356740"/>
            <a:ext cx="6674484" cy="11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9933FF"/>
                </a:solidFill>
                <a:uFill>
                  <a:solidFill>
                    <a:srgbClr val="9933FF"/>
                  </a:solidFill>
                </a:uFill>
                <a:latin typeface="Arial"/>
                <a:cs typeface="Arial"/>
              </a:rPr>
              <a:t>Nelle femmine la meiosi inizia </a:t>
            </a:r>
            <a:r>
              <a:rPr sz="1800" b="1" u="heavy" spc="-5" dirty="0">
                <a:solidFill>
                  <a:srgbClr val="9933FF"/>
                </a:solidFill>
                <a:uFill>
                  <a:solidFill>
                    <a:srgbClr val="9933FF"/>
                  </a:solidFill>
                </a:uFill>
                <a:latin typeface="Arial"/>
                <a:cs typeface="Arial"/>
              </a:rPr>
              <a:t>nelle </a:t>
            </a:r>
            <a:r>
              <a:rPr sz="1800" b="1" u="heavy" dirty="0">
                <a:solidFill>
                  <a:srgbClr val="9933FF"/>
                </a:solidFill>
                <a:uFill>
                  <a:solidFill>
                    <a:srgbClr val="9933FF"/>
                  </a:solidFill>
                </a:uFill>
                <a:latin typeface="Arial"/>
                <a:cs typeface="Arial"/>
              </a:rPr>
              <a:t>gonadi</a:t>
            </a:r>
            <a:r>
              <a:rPr sz="1800" b="1" u="heavy" spc="-35" dirty="0">
                <a:solidFill>
                  <a:srgbClr val="9933FF"/>
                </a:solidFill>
                <a:uFill>
                  <a:solidFill>
                    <a:srgbClr val="9933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9933FF"/>
                </a:solidFill>
                <a:uFill>
                  <a:solidFill>
                    <a:srgbClr val="9933FF"/>
                  </a:solidFill>
                </a:uFill>
                <a:latin typeface="Arial"/>
                <a:cs typeface="Arial"/>
              </a:rPr>
              <a:t>embrionali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39116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Rene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mesonefrico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produce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Acido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retinoico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(AR)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che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stimola</a:t>
            </a:r>
            <a:endParaRPr sz="1800">
              <a:latin typeface="Arial"/>
              <a:cs typeface="Arial"/>
            </a:endParaRPr>
          </a:p>
          <a:p>
            <a:pPr marL="391160">
              <a:lnSpc>
                <a:spcPct val="100000"/>
              </a:lnSpc>
              <a:tabLst>
                <a:tab pos="4074795" algn="l"/>
              </a:tabLst>
            </a:pPr>
            <a:r>
              <a:rPr sz="1800" spc="-5" dirty="0">
                <a:latin typeface="Arial"/>
                <a:cs typeface="Arial"/>
              </a:rPr>
              <a:t>le cellule </a:t>
            </a:r>
            <a:r>
              <a:rPr sz="1800" dirty="0">
                <a:latin typeface="Arial"/>
                <a:cs typeface="Arial"/>
              </a:rPr>
              <a:t>germinali 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replicare </a:t>
            </a:r>
            <a:r>
              <a:rPr sz="1800" spc="-5" dirty="0">
                <a:latin typeface="Arial"/>
                <a:cs typeface="Arial"/>
              </a:rPr>
              <a:t>DNA	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iniziare</a:t>
            </a:r>
            <a:r>
              <a:rPr sz="1800" dirty="0">
                <a:latin typeface="Arial"/>
                <a:cs typeface="Arial"/>
              </a:rPr>
              <a:t> meiosi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7747" y="4152900"/>
            <a:ext cx="431800" cy="370840"/>
          </a:xfrm>
          <a:custGeom>
            <a:avLst/>
            <a:gdLst/>
            <a:ahLst/>
            <a:cxnLst/>
            <a:rect l="l" t="t" r="r" b="b"/>
            <a:pathLst>
              <a:path w="431800" h="370839">
                <a:moveTo>
                  <a:pt x="0" y="132461"/>
                </a:moveTo>
                <a:lnTo>
                  <a:pt x="0" y="208152"/>
                </a:lnTo>
                <a:lnTo>
                  <a:pt x="6890" y="231763"/>
                </a:lnTo>
                <a:lnTo>
                  <a:pt x="58962" y="274976"/>
                </a:lnTo>
                <a:lnTo>
                  <a:pt x="102109" y="293695"/>
                </a:lnTo>
                <a:lnTo>
                  <a:pt x="155306" y="309899"/>
                </a:lnTo>
                <a:lnTo>
                  <a:pt x="217536" y="323146"/>
                </a:lnTo>
                <a:lnTo>
                  <a:pt x="287781" y="332994"/>
                </a:lnTo>
                <a:lnTo>
                  <a:pt x="287781" y="370839"/>
                </a:lnTo>
                <a:lnTo>
                  <a:pt x="431672" y="302768"/>
                </a:lnTo>
                <a:lnTo>
                  <a:pt x="353147" y="257301"/>
                </a:lnTo>
                <a:lnTo>
                  <a:pt x="287781" y="257301"/>
                </a:lnTo>
                <a:lnTo>
                  <a:pt x="217536" y="247454"/>
                </a:lnTo>
                <a:lnTo>
                  <a:pt x="155306" y="234207"/>
                </a:lnTo>
                <a:lnTo>
                  <a:pt x="102109" y="218003"/>
                </a:lnTo>
                <a:lnTo>
                  <a:pt x="58962" y="199284"/>
                </a:lnTo>
                <a:lnTo>
                  <a:pt x="26884" y="178493"/>
                </a:lnTo>
                <a:lnTo>
                  <a:pt x="19584" y="170306"/>
                </a:lnTo>
                <a:lnTo>
                  <a:pt x="18034" y="170306"/>
                </a:lnTo>
                <a:lnTo>
                  <a:pt x="13552" y="163542"/>
                </a:lnTo>
                <a:lnTo>
                  <a:pt x="6890" y="156071"/>
                </a:lnTo>
                <a:lnTo>
                  <a:pt x="5542" y="151452"/>
                </a:lnTo>
                <a:lnTo>
                  <a:pt x="2513" y="146880"/>
                </a:lnTo>
                <a:lnTo>
                  <a:pt x="1963" y="139189"/>
                </a:lnTo>
                <a:lnTo>
                  <a:pt x="0" y="132461"/>
                </a:lnTo>
                <a:close/>
              </a:path>
              <a:path w="431800" h="370839">
                <a:moveTo>
                  <a:pt x="287781" y="219456"/>
                </a:moveTo>
                <a:lnTo>
                  <a:pt x="287781" y="257301"/>
                </a:lnTo>
                <a:lnTo>
                  <a:pt x="353147" y="257301"/>
                </a:lnTo>
                <a:lnTo>
                  <a:pt x="287781" y="219456"/>
                </a:lnTo>
                <a:close/>
              </a:path>
              <a:path w="431800" h="370839">
                <a:moveTo>
                  <a:pt x="18933" y="169577"/>
                </a:moveTo>
                <a:lnTo>
                  <a:pt x="18034" y="170306"/>
                </a:lnTo>
                <a:lnTo>
                  <a:pt x="19584" y="170306"/>
                </a:lnTo>
                <a:lnTo>
                  <a:pt x="18933" y="169577"/>
                </a:lnTo>
                <a:close/>
              </a:path>
              <a:path w="431800" h="370839">
                <a:moveTo>
                  <a:pt x="431672" y="0"/>
                </a:moveTo>
                <a:lnTo>
                  <a:pt x="369347" y="1412"/>
                </a:lnTo>
                <a:lnTo>
                  <a:pt x="308356" y="5587"/>
                </a:lnTo>
                <a:lnTo>
                  <a:pt x="235981" y="14414"/>
                </a:lnTo>
                <a:lnTo>
                  <a:pt x="171720" y="26697"/>
                </a:lnTo>
                <a:lnTo>
                  <a:pt x="116394" y="41971"/>
                </a:lnTo>
                <a:lnTo>
                  <a:pt x="70823" y="59769"/>
                </a:lnTo>
                <a:lnTo>
                  <a:pt x="35828" y="79625"/>
                </a:lnTo>
                <a:lnTo>
                  <a:pt x="852" y="123646"/>
                </a:lnTo>
                <a:lnTo>
                  <a:pt x="1963" y="139189"/>
                </a:lnTo>
                <a:lnTo>
                  <a:pt x="5542" y="151452"/>
                </a:lnTo>
                <a:lnTo>
                  <a:pt x="13552" y="163542"/>
                </a:lnTo>
                <a:lnTo>
                  <a:pt x="18933" y="169577"/>
                </a:lnTo>
                <a:lnTo>
                  <a:pt x="40284" y="152278"/>
                </a:lnTo>
                <a:lnTo>
                  <a:pt x="70213" y="135728"/>
                </a:lnTo>
                <a:lnTo>
                  <a:pt x="107070" y="120828"/>
                </a:lnTo>
                <a:lnTo>
                  <a:pt x="150104" y="107751"/>
                </a:lnTo>
                <a:lnTo>
                  <a:pt x="198566" y="96667"/>
                </a:lnTo>
                <a:lnTo>
                  <a:pt x="251704" y="87747"/>
                </a:lnTo>
                <a:lnTo>
                  <a:pt x="308768" y="81164"/>
                </a:lnTo>
                <a:lnTo>
                  <a:pt x="369008" y="77088"/>
                </a:lnTo>
                <a:lnTo>
                  <a:pt x="431672" y="75692"/>
                </a:lnTo>
                <a:lnTo>
                  <a:pt x="431672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8599" y="4152900"/>
            <a:ext cx="431165" cy="170180"/>
          </a:xfrm>
          <a:custGeom>
            <a:avLst/>
            <a:gdLst/>
            <a:ahLst/>
            <a:cxnLst/>
            <a:rect l="l" t="t" r="r" b="b"/>
            <a:pathLst>
              <a:path w="431164" h="170179">
                <a:moveTo>
                  <a:pt x="430820" y="0"/>
                </a:moveTo>
                <a:lnTo>
                  <a:pt x="368495" y="1396"/>
                </a:lnTo>
                <a:lnTo>
                  <a:pt x="307503" y="5461"/>
                </a:lnTo>
                <a:lnTo>
                  <a:pt x="235128" y="14320"/>
                </a:lnTo>
                <a:lnTo>
                  <a:pt x="170867" y="26621"/>
                </a:lnTo>
                <a:lnTo>
                  <a:pt x="115541" y="41900"/>
                </a:lnTo>
                <a:lnTo>
                  <a:pt x="69970" y="59694"/>
                </a:lnTo>
                <a:lnTo>
                  <a:pt x="34975" y="79539"/>
                </a:lnTo>
                <a:lnTo>
                  <a:pt x="0" y="123534"/>
                </a:lnTo>
                <a:lnTo>
                  <a:pt x="1660" y="146757"/>
                </a:lnTo>
                <a:lnTo>
                  <a:pt x="17181" y="170180"/>
                </a:lnTo>
                <a:lnTo>
                  <a:pt x="39431" y="152155"/>
                </a:lnTo>
                <a:lnTo>
                  <a:pt x="69360" y="135617"/>
                </a:lnTo>
                <a:lnTo>
                  <a:pt x="106217" y="120734"/>
                </a:lnTo>
                <a:lnTo>
                  <a:pt x="149252" y="107677"/>
                </a:lnTo>
                <a:lnTo>
                  <a:pt x="197713" y="96614"/>
                </a:lnTo>
                <a:lnTo>
                  <a:pt x="250851" y="87714"/>
                </a:lnTo>
                <a:lnTo>
                  <a:pt x="307915" y="81148"/>
                </a:lnTo>
                <a:lnTo>
                  <a:pt x="368155" y="77084"/>
                </a:lnTo>
                <a:lnTo>
                  <a:pt x="430820" y="75692"/>
                </a:lnTo>
                <a:lnTo>
                  <a:pt x="43082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8889" y="4154170"/>
            <a:ext cx="431800" cy="370840"/>
          </a:xfrm>
          <a:custGeom>
            <a:avLst/>
            <a:gdLst/>
            <a:ahLst/>
            <a:cxnLst/>
            <a:rect l="l" t="t" r="r" b="b"/>
            <a:pathLst>
              <a:path w="431800" h="370839">
                <a:moveTo>
                  <a:pt x="0" y="132460"/>
                </a:moveTo>
                <a:lnTo>
                  <a:pt x="26886" y="178493"/>
                </a:lnTo>
                <a:lnTo>
                  <a:pt x="58972" y="199284"/>
                </a:lnTo>
                <a:lnTo>
                  <a:pt x="102133" y="218003"/>
                </a:lnTo>
                <a:lnTo>
                  <a:pt x="155352" y="234207"/>
                </a:lnTo>
                <a:lnTo>
                  <a:pt x="217616" y="247454"/>
                </a:lnTo>
                <a:lnTo>
                  <a:pt x="287909" y="257301"/>
                </a:lnTo>
                <a:lnTo>
                  <a:pt x="287909" y="219455"/>
                </a:lnTo>
                <a:lnTo>
                  <a:pt x="431799" y="302767"/>
                </a:lnTo>
                <a:lnTo>
                  <a:pt x="287909" y="370839"/>
                </a:lnTo>
                <a:lnTo>
                  <a:pt x="287909" y="332993"/>
                </a:lnTo>
                <a:lnTo>
                  <a:pt x="217616" y="323146"/>
                </a:lnTo>
                <a:lnTo>
                  <a:pt x="155352" y="309899"/>
                </a:lnTo>
                <a:lnTo>
                  <a:pt x="102133" y="293695"/>
                </a:lnTo>
                <a:lnTo>
                  <a:pt x="58972" y="274976"/>
                </a:lnTo>
                <a:lnTo>
                  <a:pt x="26886" y="254185"/>
                </a:lnTo>
                <a:lnTo>
                  <a:pt x="0" y="208152"/>
                </a:lnTo>
                <a:lnTo>
                  <a:pt x="0" y="132460"/>
                </a:lnTo>
                <a:lnTo>
                  <a:pt x="22010" y="90594"/>
                </a:lnTo>
                <a:lnTo>
                  <a:pt x="83303" y="54233"/>
                </a:lnTo>
                <a:lnTo>
                  <a:pt x="126460" y="38798"/>
                </a:lnTo>
                <a:lnTo>
                  <a:pt x="176771" y="25558"/>
                </a:lnTo>
                <a:lnTo>
                  <a:pt x="233350" y="14785"/>
                </a:lnTo>
                <a:lnTo>
                  <a:pt x="295306" y="6753"/>
                </a:lnTo>
                <a:lnTo>
                  <a:pt x="361752" y="1733"/>
                </a:lnTo>
                <a:lnTo>
                  <a:pt x="431799" y="0"/>
                </a:lnTo>
                <a:lnTo>
                  <a:pt x="431799" y="75691"/>
                </a:lnTo>
                <a:lnTo>
                  <a:pt x="369097" y="77088"/>
                </a:lnTo>
                <a:lnTo>
                  <a:pt x="308828" y="81164"/>
                </a:lnTo>
                <a:lnTo>
                  <a:pt x="251742" y="87747"/>
                </a:lnTo>
                <a:lnTo>
                  <a:pt x="198588" y="96667"/>
                </a:lnTo>
                <a:lnTo>
                  <a:pt x="150116" y="107751"/>
                </a:lnTo>
                <a:lnTo>
                  <a:pt x="107075" y="120828"/>
                </a:lnTo>
                <a:lnTo>
                  <a:pt x="70214" y="135728"/>
                </a:lnTo>
                <a:lnTo>
                  <a:pt x="40284" y="152278"/>
                </a:lnTo>
                <a:lnTo>
                  <a:pt x="18034" y="170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1516" y="3650615"/>
            <a:ext cx="6927215" cy="1623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Nei maschi </a:t>
            </a:r>
            <a:r>
              <a:rPr sz="18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la meiosi inizia </a:t>
            </a:r>
            <a:r>
              <a:rPr sz="18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alla</a:t>
            </a:r>
            <a:r>
              <a:rPr sz="1800" b="1" u="heavy" spc="-1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pubertà</a:t>
            </a:r>
            <a:r>
              <a:rPr sz="1800" b="1" u="heavy" spc="-1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82575">
              <a:lnSpc>
                <a:spcPct val="100000"/>
              </a:lnSpc>
            </a:pPr>
            <a:r>
              <a:rPr sz="1800" spc="25" dirty="0" smtClean="0">
                <a:latin typeface="Arial"/>
                <a:cs typeface="Arial"/>
              </a:rPr>
              <a:t></a:t>
            </a:r>
            <a:r>
              <a:rPr lang="it-IT" sz="1800" spc="25" dirty="0" smtClean="0">
                <a:latin typeface="Arial"/>
                <a:cs typeface="Arial"/>
              </a:rPr>
              <a:t> </a:t>
            </a:r>
            <a:r>
              <a:rPr sz="1800" b="1" spc="25" dirty="0" err="1" smtClean="0">
                <a:latin typeface="Arial"/>
                <a:cs typeface="Arial"/>
              </a:rPr>
              <a:t>Testicoli</a:t>
            </a:r>
            <a:r>
              <a:rPr sz="1800" b="1" spc="25" dirty="0" smtClean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embrionali </a:t>
            </a:r>
            <a:r>
              <a:rPr sz="1800" spc="-5" dirty="0">
                <a:latin typeface="Arial"/>
                <a:cs typeface="Arial"/>
              </a:rPr>
              <a:t>secernono </a:t>
            </a:r>
            <a:r>
              <a:rPr sz="1800" b="1" spc="-10" dirty="0">
                <a:latin typeface="Arial"/>
                <a:cs typeface="Arial"/>
              </a:rPr>
              <a:t>CYP26b1 </a:t>
            </a:r>
            <a:r>
              <a:rPr sz="1800" spc="-5" dirty="0">
                <a:latin typeface="Arial"/>
                <a:cs typeface="Arial"/>
              </a:rPr>
              <a:t>che </a:t>
            </a:r>
            <a:r>
              <a:rPr sz="1800" b="1" dirty="0">
                <a:latin typeface="Arial"/>
                <a:cs typeface="Arial"/>
              </a:rPr>
              <a:t>degrada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AR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282575">
              <a:lnSpc>
                <a:spcPct val="100000"/>
              </a:lnSpc>
              <a:spcBef>
                <a:spcPts val="760"/>
              </a:spcBef>
            </a:pPr>
            <a:r>
              <a:rPr sz="1800" spc="300" dirty="0">
                <a:latin typeface="Arial"/>
                <a:cs typeface="Arial"/>
              </a:rPr>
              <a:t>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Meiosi</a:t>
            </a:r>
            <a:r>
              <a:rPr sz="1800" b="1" spc="3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impedita</a:t>
            </a:r>
            <a:r>
              <a:rPr sz="1800" b="1" spc="3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anche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3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sintesi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successiva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</a:t>
            </a:r>
            <a:r>
              <a:rPr sz="1800" spc="3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Nanos2</a:t>
            </a:r>
            <a:r>
              <a:rPr sz="1800" b="1" spc="340" dirty="0">
                <a:latin typeface="Arial"/>
                <a:cs typeface="Arial"/>
              </a:rPr>
              <a:t> </a:t>
            </a:r>
            <a:r>
              <a:rPr lang="it-IT" sz="1800" b="1" spc="340" dirty="0" smtClean="0">
                <a:latin typeface="Arial"/>
                <a:cs typeface="Arial"/>
              </a:rPr>
              <a:t> </a:t>
            </a:r>
            <a:r>
              <a:rPr sz="1800" spc="-10" dirty="0" err="1" smtClean="0">
                <a:latin typeface="Arial"/>
                <a:cs typeface="Arial"/>
              </a:rPr>
              <a:t>da</a:t>
            </a:r>
            <a:r>
              <a:rPr lang="it-IT" sz="1800" spc="-1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parte </a:t>
            </a:r>
            <a:r>
              <a:rPr sz="1800" spc="-5" dirty="0">
                <a:latin typeface="Arial"/>
                <a:cs typeface="Arial"/>
              </a:rPr>
              <a:t>di cellule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germinali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6650B3D-D50B-468F-A634-915FF4B2785E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0960" y="1270000"/>
            <a:ext cx="6355079" cy="3482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9689" y="1268730"/>
            <a:ext cx="6357620" cy="3484879"/>
          </a:xfrm>
          <a:custGeom>
            <a:avLst/>
            <a:gdLst/>
            <a:ahLst/>
            <a:cxnLst/>
            <a:rect l="l" t="t" r="r" b="b"/>
            <a:pathLst>
              <a:path w="6357620" h="3484879">
                <a:moveTo>
                  <a:pt x="0" y="3484879"/>
                </a:moveTo>
                <a:lnTo>
                  <a:pt x="6357620" y="3484879"/>
                </a:lnTo>
                <a:lnTo>
                  <a:pt x="6357620" y="0"/>
                </a:lnTo>
                <a:lnTo>
                  <a:pt x="0" y="0"/>
                </a:lnTo>
                <a:lnTo>
                  <a:pt x="0" y="3484879"/>
                </a:lnTo>
                <a:close/>
              </a:path>
            </a:pathLst>
          </a:custGeom>
          <a:ln w="31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7794" y="5026977"/>
            <a:ext cx="5547360" cy="68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9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Dopo </a:t>
            </a:r>
            <a:r>
              <a:rPr sz="1400" b="1" spc="-5" dirty="0">
                <a:latin typeface="Arial"/>
                <a:cs typeface="Arial"/>
              </a:rPr>
              <a:t>giorno embrionale 13,5 espressione </a:t>
            </a:r>
            <a:r>
              <a:rPr sz="1400" b="1" dirty="0">
                <a:latin typeface="Arial"/>
                <a:cs typeface="Arial"/>
              </a:rPr>
              <a:t>di </a:t>
            </a:r>
            <a:r>
              <a:rPr sz="1400" b="1" spc="-5" dirty="0">
                <a:latin typeface="Arial"/>
                <a:cs typeface="Arial"/>
              </a:rPr>
              <a:t>CYP26b diminuisce  </a:t>
            </a:r>
            <a:r>
              <a:rPr sz="1400" b="1" dirty="0">
                <a:latin typeface="Arial"/>
                <a:cs typeface="Arial"/>
              </a:rPr>
              <a:t>Nanos2 </a:t>
            </a:r>
            <a:r>
              <a:rPr sz="1400" b="1" spc="-10" dirty="0">
                <a:latin typeface="Arial"/>
                <a:cs typeface="Arial"/>
              </a:rPr>
              <a:t>viene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espressa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20982A4-EFAD-4861-8FBA-8BB55873D941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4160" y="1399747"/>
            <a:ext cx="5969503" cy="342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2889" y="1322069"/>
            <a:ext cx="6019800" cy="3507740"/>
          </a:xfrm>
          <a:custGeom>
            <a:avLst/>
            <a:gdLst/>
            <a:ahLst/>
            <a:cxnLst/>
            <a:rect l="l" t="t" r="r" b="b"/>
            <a:pathLst>
              <a:path w="6019800" h="3507740">
                <a:moveTo>
                  <a:pt x="0" y="3507740"/>
                </a:moveTo>
                <a:lnTo>
                  <a:pt x="6019800" y="3507740"/>
                </a:lnTo>
                <a:lnTo>
                  <a:pt x="6019800" y="0"/>
                </a:lnTo>
                <a:lnTo>
                  <a:pt x="0" y="0"/>
                </a:lnTo>
                <a:lnTo>
                  <a:pt x="0" y="3507740"/>
                </a:lnTo>
                <a:close/>
              </a:path>
            </a:pathLst>
          </a:custGeom>
          <a:ln w="31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8889" y="5027929"/>
            <a:ext cx="3131820" cy="472440"/>
          </a:xfrm>
          <a:prstGeom prst="rect">
            <a:avLst/>
          </a:prstGeom>
          <a:ln w="3175">
            <a:solidFill>
              <a:srgbClr val="00009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7480" marR="154305" indent="58419">
              <a:lnSpc>
                <a:spcPct val="100000"/>
              </a:lnSpc>
              <a:spcBef>
                <a:spcPts val="235"/>
              </a:spcBef>
            </a:pPr>
            <a:r>
              <a:rPr sz="1400" b="1" dirty="0">
                <a:latin typeface="Arial"/>
                <a:cs typeface="Arial"/>
              </a:rPr>
              <a:t>C) mRNA </a:t>
            </a:r>
            <a:r>
              <a:rPr sz="1400" b="1" spc="-5" dirty="0">
                <a:latin typeface="Arial"/>
                <a:cs typeface="Arial"/>
              </a:rPr>
              <a:t>che codifica </a:t>
            </a:r>
            <a:r>
              <a:rPr sz="1400" b="1" spc="-10" dirty="0">
                <a:latin typeface="Arial"/>
                <a:cs typeface="Arial"/>
              </a:rPr>
              <a:t>Aldh1a2 </a:t>
            </a:r>
            <a:r>
              <a:rPr sz="1400" b="1" dirty="0">
                <a:latin typeface="Arial"/>
                <a:cs typeface="Arial"/>
              </a:rPr>
              <a:t>-  </a:t>
            </a:r>
            <a:r>
              <a:rPr sz="1400" b="1" spc="-5" dirty="0">
                <a:latin typeface="Arial"/>
                <a:cs typeface="Arial"/>
              </a:rPr>
              <a:t>enzima necessario per sintesi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3804" y="876300"/>
            <a:ext cx="35077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0099"/>
                </a:solidFill>
                <a:latin typeface="Arial"/>
                <a:cs typeface="Arial"/>
              </a:rPr>
              <a:t>Mesonefri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00099"/>
                </a:solidFill>
                <a:latin typeface="Arial"/>
                <a:cs typeface="Arial"/>
              </a:rPr>
              <a:t>embrioni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di topo GE</a:t>
            </a:r>
            <a:r>
              <a:rPr sz="16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6609" y="5027929"/>
            <a:ext cx="3131820" cy="675640"/>
          </a:xfrm>
          <a:prstGeom prst="rect">
            <a:avLst/>
          </a:prstGeom>
          <a:ln w="3175">
            <a:solidFill>
              <a:srgbClr val="00009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154430" marR="306705" indent="-841375">
              <a:lnSpc>
                <a:spcPct val="100000"/>
              </a:lnSpc>
              <a:spcBef>
                <a:spcPts val="235"/>
              </a:spcBef>
            </a:pPr>
            <a:r>
              <a:rPr sz="1400" b="1" dirty="0">
                <a:latin typeface="Arial"/>
                <a:cs typeface="Arial"/>
              </a:rPr>
              <a:t>D) mRNA </a:t>
            </a:r>
            <a:r>
              <a:rPr sz="1400" b="1" spc="-5" dirty="0">
                <a:latin typeface="Arial"/>
                <a:cs typeface="Arial"/>
              </a:rPr>
              <a:t>che codifica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enzima  CYP26b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89281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che degrada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141919D-BB32-46B3-B3DE-667F4208BFC3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39" y="1483360"/>
            <a:ext cx="8834163" cy="3253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087" y="573659"/>
            <a:ext cx="7781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Migrazioni delle cellule germinali primordiali </a:t>
            </a:r>
            <a:r>
              <a:rPr sz="2000" spc="-15" dirty="0">
                <a:solidFill>
                  <a:srgbClr val="000000"/>
                </a:solidFill>
              </a:rPr>
              <a:t>(PGC) </a:t>
            </a:r>
            <a:r>
              <a:rPr sz="2000" spc="-5" dirty="0">
                <a:solidFill>
                  <a:srgbClr val="000000"/>
                </a:solidFill>
              </a:rPr>
              <a:t>nel </a:t>
            </a:r>
            <a:r>
              <a:rPr sz="2000" dirty="0">
                <a:solidFill>
                  <a:srgbClr val="000000"/>
                </a:solidFill>
              </a:rPr>
              <a:t>topo </a:t>
            </a:r>
            <a:r>
              <a:rPr sz="1800" dirty="0">
                <a:solidFill>
                  <a:srgbClr val="000000"/>
                </a:solidFill>
              </a:rPr>
              <a:t>(8°</a:t>
            </a:r>
            <a:r>
              <a:rPr sz="1800" spc="9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giorno)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73087" y="5328284"/>
            <a:ext cx="73539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94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embrioni </a:t>
            </a:r>
            <a:r>
              <a:rPr sz="1800" dirty="0">
                <a:latin typeface="Times New Roman"/>
                <a:cs typeface="Times New Roman"/>
              </a:rPr>
              <a:t>di </a:t>
            </a:r>
            <a:r>
              <a:rPr sz="1800" spc="-5" dirty="0">
                <a:latin typeface="Times New Roman"/>
                <a:cs typeface="Times New Roman"/>
              </a:rPr>
              <a:t>sesso maschile, </a:t>
            </a:r>
            <a:r>
              <a:rPr sz="1800" dirty="0">
                <a:latin typeface="Times New Roman"/>
                <a:cs typeface="Times New Roman"/>
              </a:rPr>
              <a:t>i </a:t>
            </a:r>
            <a:r>
              <a:rPr sz="1800" b="1" dirty="0">
                <a:latin typeface="Times New Roman"/>
                <a:cs typeface="Times New Roman"/>
              </a:rPr>
              <a:t>gonociti </a:t>
            </a:r>
            <a:r>
              <a:rPr sz="1800" dirty="0">
                <a:latin typeface="Times New Roman"/>
                <a:cs typeface="Times New Roman"/>
              </a:rPr>
              <a:t>sono incorporati nei cordoni </a:t>
            </a:r>
            <a:r>
              <a:rPr sz="1800" spc="-5" dirty="0">
                <a:latin typeface="Times New Roman"/>
                <a:cs typeface="Times New Roman"/>
              </a:rPr>
              <a:t>sessuali  mesodermici </a:t>
            </a:r>
            <a:r>
              <a:rPr sz="1800" dirty="0">
                <a:latin typeface="Times New Roman"/>
                <a:cs typeface="Times New Roman"/>
              </a:rPr>
              <a:t>che </a:t>
            </a:r>
            <a:r>
              <a:rPr sz="1800" spc="-5" dirty="0">
                <a:latin typeface="Times New Roman"/>
                <a:cs typeface="Times New Roman"/>
              </a:rPr>
              <a:t>si originano </a:t>
            </a:r>
            <a:r>
              <a:rPr sz="1800" dirty="0">
                <a:latin typeface="Times New Roman"/>
                <a:cs typeface="Times New Roman"/>
              </a:rPr>
              <a:t>dalle creste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genitali.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Alla maturità sessuale, </a:t>
            </a:r>
            <a:r>
              <a:rPr sz="1800" dirty="0">
                <a:latin typeface="Times New Roman"/>
                <a:cs typeface="Times New Roman"/>
              </a:rPr>
              <a:t>i cordoni </a:t>
            </a:r>
            <a:r>
              <a:rPr sz="1800" spc="-5" dirty="0">
                <a:latin typeface="Times New Roman"/>
                <a:cs typeface="Times New Roman"/>
              </a:rPr>
              <a:t>si cavitano 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-5" dirty="0">
                <a:latin typeface="Times New Roman"/>
                <a:cs typeface="Times New Roman"/>
              </a:rPr>
              <a:t>si differenziano </a:t>
            </a:r>
            <a:r>
              <a:rPr sz="1800" dirty="0">
                <a:latin typeface="Times New Roman"/>
                <a:cs typeface="Times New Roman"/>
              </a:rPr>
              <a:t>i tubuli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seminiferi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97441B2-8EC0-4F86-A572-FA8667CAA6A6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60" y="332740"/>
            <a:ext cx="3495040" cy="614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2329" y="262890"/>
            <a:ext cx="866140" cy="718820"/>
          </a:xfrm>
          <a:custGeom>
            <a:avLst/>
            <a:gdLst/>
            <a:ahLst/>
            <a:cxnLst/>
            <a:rect l="l" t="t" r="r" b="b"/>
            <a:pathLst>
              <a:path w="866139" h="718819">
                <a:moveTo>
                  <a:pt x="0" y="718819"/>
                </a:moveTo>
                <a:lnTo>
                  <a:pt x="866139" y="718819"/>
                </a:lnTo>
                <a:lnTo>
                  <a:pt x="866139" y="0"/>
                </a:lnTo>
                <a:lnTo>
                  <a:pt x="0" y="0"/>
                </a:lnTo>
                <a:lnTo>
                  <a:pt x="0" y="718819"/>
                </a:lnTo>
                <a:close/>
              </a:path>
            </a:pathLst>
          </a:custGeom>
          <a:ln w="27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0770" y="2061210"/>
            <a:ext cx="358140" cy="287020"/>
          </a:xfrm>
          <a:custGeom>
            <a:avLst/>
            <a:gdLst/>
            <a:ahLst/>
            <a:cxnLst/>
            <a:rect l="l" t="t" r="r" b="b"/>
            <a:pathLst>
              <a:path w="358139" h="287019">
                <a:moveTo>
                  <a:pt x="0" y="287020"/>
                </a:moveTo>
                <a:lnTo>
                  <a:pt x="358139" y="287020"/>
                </a:lnTo>
                <a:lnTo>
                  <a:pt x="358139" y="0"/>
                </a:lnTo>
                <a:lnTo>
                  <a:pt x="0" y="0"/>
                </a:lnTo>
                <a:lnTo>
                  <a:pt x="0" y="287020"/>
                </a:lnTo>
                <a:close/>
              </a:path>
            </a:pathLst>
          </a:custGeom>
          <a:ln w="27939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0770" y="4077970"/>
            <a:ext cx="358140" cy="287020"/>
          </a:xfrm>
          <a:custGeom>
            <a:avLst/>
            <a:gdLst/>
            <a:ahLst/>
            <a:cxnLst/>
            <a:rect l="l" t="t" r="r" b="b"/>
            <a:pathLst>
              <a:path w="358139" h="287020">
                <a:moveTo>
                  <a:pt x="0" y="287019"/>
                </a:moveTo>
                <a:lnTo>
                  <a:pt x="358139" y="287019"/>
                </a:lnTo>
                <a:lnTo>
                  <a:pt x="358139" y="0"/>
                </a:lnTo>
                <a:lnTo>
                  <a:pt x="0" y="0"/>
                </a:lnTo>
                <a:lnTo>
                  <a:pt x="0" y="287019"/>
                </a:lnTo>
                <a:close/>
              </a:path>
            </a:pathLst>
          </a:custGeom>
          <a:ln w="2794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0770" y="3140710"/>
            <a:ext cx="358140" cy="287020"/>
          </a:xfrm>
          <a:custGeom>
            <a:avLst/>
            <a:gdLst/>
            <a:ahLst/>
            <a:cxnLst/>
            <a:rect l="l" t="t" r="r" b="b"/>
            <a:pathLst>
              <a:path w="358139" h="287020">
                <a:moveTo>
                  <a:pt x="0" y="287020"/>
                </a:moveTo>
                <a:lnTo>
                  <a:pt x="358139" y="287020"/>
                </a:lnTo>
                <a:lnTo>
                  <a:pt x="358139" y="0"/>
                </a:lnTo>
                <a:lnTo>
                  <a:pt x="0" y="0"/>
                </a:lnTo>
                <a:lnTo>
                  <a:pt x="0" y="287020"/>
                </a:lnTo>
                <a:close/>
              </a:path>
            </a:pathLst>
          </a:custGeom>
          <a:ln w="27939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1890" y="4682490"/>
            <a:ext cx="718820" cy="533400"/>
          </a:xfrm>
          <a:custGeom>
            <a:avLst/>
            <a:gdLst/>
            <a:ahLst/>
            <a:cxnLst/>
            <a:rect l="l" t="t" r="r" b="b"/>
            <a:pathLst>
              <a:path w="718820" h="533400">
                <a:moveTo>
                  <a:pt x="0" y="533400"/>
                </a:moveTo>
                <a:lnTo>
                  <a:pt x="718820" y="533400"/>
                </a:lnTo>
                <a:lnTo>
                  <a:pt x="71882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7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1890" y="5662929"/>
            <a:ext cx="718820" cy="574040"/>
          </a:xfrm>
          <a:custGeom>
            <a:avLst/>
            <a:gdLst/>
            <a:ahLst/>
            <a:cxnLst/>
            <a:rect l="l" t="t" r="r" b="b"/>
            <a:pathLst>
              <a:path w="718820" h="574039">
                <a:moveTo>
                  <a:pt x="0" y="574040"/>
                </a:moveTo>
                <a:lnTo>
                  <a:pt x="718820" y="574040"/>
                </a:lnTo>
                <a:lnTo>
                  <a:pt x="718820" y="0"/>
                </a:lnTo>
                <a:lnTo>
                  <a:pt x="0" y="0"/>
                </a:lnTo>
                <a:lnTo>
                  <a:pt x="0" y="574040"/>
                </a:lnTo>
                <a:close/>
              </a:path>
            </a:pathLst>
          </a:custGeom>
          <a:ln w="2794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9450" y="5259070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720" y="0"/>
                </a:lnTo>
              </a:path>
            </a:pathLst>
          </a:custGeom>
          <a:ln w="38100">
            <a:solidFill>
              <a:srgbClr val="99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50631" y="964986"/>
            <a:ext cx="253365" cy="11715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INTERFASE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8810" y="2637789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71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9130" y="3533654"/>
            <a:ext cx="253365" cy="851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MEIOSI</a:t>
            </a:r>
            <a:r>
              <a:rPr sz="16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0631" y="5518641"/>
            <a:ext cx="253365" cy="9074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b="1" spc="-5" dirty="0">
                <a:solidFill>
                  <a:srgbClr val="00CC00"/>
                </a:solidFill>
                <a:latin typeface="Arial"/>
                <a:cs typeface="Arial"/>
              </a:rPr>
              <a:t>MEIOSI</a:t>
            </a:r>
            <a:r>
              <a:rPr sz="1600" b="1" spc="-5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CC00"/>
                </a:solidFill>
                <a:latin typeface="Arial"/>
                <a:cs typeface="Arial"/>
              </a:rPr>
              <a:t>II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9495" y="4611370"/>
            <a:ext cx="25946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2875" algn="l"/>
              </a:tabLst>
            </a:pPr>
            <a:r>
              <a:rPr sz="1600" b="1" spc="-15" dirty="0">
                <a:latin typeface="Arial"/>
                <a:cs typeface="Arial"/>
              </a:rPr>
              <a:t>PROFASE</a:t>
            </a:r>
            <a:endParaRPr sz="1600" dirty="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875" algn="l"/>
              </a:tabLst>
            </a:pPr>
            <a:r>
              <a:rPr sz="1600" b="1" spc="-20" dirty="0">
                <a:latin typeface="Arial"/>
                <a:cs typeface="Arial"/>
              </a:rPr>
              <a:t>METAFASE</a:t>
            </a:r>
            <a:endParaRPr sz="1600" dirty="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875" algn="l"/>
              </a:tabLst>
            </a:pPr>
            <a:r>
              <a:rPr sz="1600" b="1" spc="-25" dirty="0">
                <a:latin typeface="Arial"/>
                <a:cs typeface="Arial"/>
              </a:rPr>
              <a:t>ANAFASE</a:t>
            </a:r>
            <a:endParaRPr sz="1600" dirty="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875" algn="l"/>
              </a:tabLst>
            </a:pPr>
            <a:r>
              <a:rPr sz="1600" b="1" spc="-10" dirty="0">
                <a:latin typeface="Arial"/>
                <a:cs typeface="Arial"/>
              </a:rPr>
              <a:t>TELOFASE-CITODIERESI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694551" y="493966"/>
            <a:ext cx="1805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0099"/>
                </a:solidFill>
                <a:latin typeface="Arial"/>
                <a:cs typeface="Arial"/>
              </a:rPr>
              <a:t>MEIOSI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98DCFE2-1819-42B7-AF7B-1B7AB6F1E4EF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5580" y="4546600"/>
            <a:ext cx="731774" cy="551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1520" y="4546600"/>
            <a:ext cx="1094994" cy="551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3679" y="4546600"/>
            <a:ext cx="406641" cy="55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7500" y="4546600"/>
            <a:ext cx="914653" cy="5514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6320" y="4546600"/>
            <a:ext cx="434606" cy="551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5079" y="4546600"/>
            <a:ext cx="983234" cy="5514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2479" y="4546600"/>
            <a:ext cx="843534" cy="5514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47640" y="4546600"/>
            <a:ext cx="1183893" cy="5514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6870" y="4603750"/>
            <a:ext cx="845439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02455" algn="l"/>
                <a:tab pos="6036310" algn="l"/>
                <a:tab pos="7162165" algn="l"/>
                <a:tab pos="8328025" algn="l"/>
              </a:tabLst>
            </a:pPr>
            <a:r>
              <a:rPr sz="2000" spc="-5" dirty="0">
                <a:latin typeface="Times New Roman"/>
                <a:cs typeface="Times New Roman"/>
              </a:rPr>
              <a:t>Du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nte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v</a:t>
            </a:r>
            <a:r>
              <a:rPr sz="2000" b="1" spc="5" dirty="0">
                <a:solidFill>
                  <a:srgbClr val="CC0099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ta </a:t>
            </a:r>
            <a:r>
              <a:rPr sz="2000" b="1" spc="-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e</a:t>
            </a:r>
            <a:r>
              <a:rPr sz="2000" b="1" spc="-30" dirty="0">
                <a:solidFill>
                  <a:srgbClr val="CC0099"/>
                </a:solidFill>
                <a:latin typeface="Times New Roman"/>
                <a:cs typeface="Times New Roman"/>
              </a:rPr>
              <a:t>m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b</a:t>
            </a:r>
            <a:r>
              <a:rPr sz="20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CC0099"/>
                </a:solidFill>
                <a:latin typeface="Times New Roman"/>
                <a:cs typeface="Times New Roman"/>
              </a:rPr>
              <a:t>o</a:t>
            </a:r>
            <a:r>
              <a:rPr sz="2000" b="1" spc="-5" dirty="0">
                <a:solidFill>
                  <a:srgbClr val="CC0099"/>
                </a:solidFill>
                <a:latin typeface="Times New Roman"/>
                <a:cs typeface="Times New Roman"/>
              </a:rPr>
              <a:t>-</a:t>
            </a:r>
            <a:r>
              <a:rPr sz="2000" b="1" spc="10" dirty="0">
                <a:solidFill>
                  <a:srgbClr val="CC0099"/>
                </a:solidFill>
                <a:latin typeface="Times New Roman"/>
                <a:cs typeface="Times New Roman"/>
              </a:rPr>
              <a:t>f</a:t>
            </a:r>
            <a:r>
              <a:rPr sz="20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tale </a:t>
            </a:r>
            <a:r>
              <a:rPr sz="20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0099"/>
                </a:solidFill>
                <a:latin typeface="Times New Roman"/>
                <a:cs typeface="Times New Roman"/>
              </a:rPr>
              <a:t>e </a:t>
            </a:r>
            <a:r>
              <a:rPr sz="2000" spc="-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p</a:t>
            </a:r>
            <a:r>
              <a:rPr sz="20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i</a:t>
            </a:r>
            <a:r>
              <a:rPr sz="2000" b="1" spc="-25" dirty="0">
                <a:solidFill>
                  <a:srgbClr val="CC0099"/>
                </a:solidFill>
                <a:latin typeface="Times New Roman"/>
                <a:cs typeface="Times New Roman"/>
              </a:rPr>
              <a:t>m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a	d</a:t>
            </a:r>
            <a:r>
              <a:rPr sz="20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e</a:t>
            </a:r>
            <a:r>
              <a:rPr sz="2000" b="1" spc="-20" dirty="0">
                <a:solidFill>
                  <a:srgbClr val="CC0099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la </a:t>
            </a:r>
            <a:r>
              <a:rPr sz="2000" b="1" spc="-1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pub</a:t>
            </a:r>
            <a:r>
              <a:rPr sz="2000" b="1" spc="-10" dirty="0">
                <a:solidFill>
                  <a:srgbClr val="CC0099"/>
                </a:solidFill>
                <a:latin typeface="Times New Roman"/>
                <a:cs typeface="Times New Roman"/>
              </a:rPr>
              <a:t>er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tà	</a:t>
            </a: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ce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ule	g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spc="-30" dirty="0">
                <a:latin typeface="Times New Roman"/>
                <a:cs typeface="Times New Roman"/>
              </a:rPr>
              <a:t>rm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ali	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66140" algn="l"/>
                <a:tab pos="1351280" algn="l"/>
                <a:tab pos="2395220" algn="l"/>
                <a:tab pos="3175635" algn="l"/>
                <a:tab pos="4184015" algn="l"/>
                <a:tab pos="4458335" algn="l"/>
                <a:tab pos="5497830" algn="l"/>
                <a:tab pos="6757670" algn="l"/>
                <a:tab pos="703262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cellule	del	Sertoli	</a:t>
            </a:r>
            <a:r>
              <a:rPr sz="2000" spc="-5" dirty="0">
                <a:latin typeface="Times New Roman"/>
                <a:cs typeface="Times New Roman"/>
              </a:rPr>
              <a:t>vanno	incontro	</a:t>
            </a:r>
            <a:r>
              <a:rPr sz="2000" dirty="0">
                <a:latin typeface="Times New Roman"/>
                <a:cs typeface="Times New Roman"/>
              </a:rPr>
              <a:t>a	</a:t>
            </a:r>
            <a:r>
              <a:rPr sz="2000" b="1" spc="-5" dirty="0">
                <a:latin typeface="Times New Roman"/>
                <a:cs typeface="Times New Roman"/>
              </a:rPr>
              <a:t>processi	replicativi	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b="1" spc="-10" dirty="0">
                <a:latin typeface="Times New Roman"/>
                <a:cs typeface="Times New Roman"/>
              </a:rPr>
              <a:t>cambiamenti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-5" dirty="0">
                <a:latin typeface="Times New Roman"/>
                <a:cs typeface="Times New Roman"/>
              </a:rPr>
              <a:t>morfologici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63039" y="116852"/>
            <a:ext cx="6634733" cy="6581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SVILUPPO </a:t>
            </a:r>
            <a:r>
              <a:rPr dirty="0"/>
              <a:t>DELLA GONADE MASCHILE</a:t>
            </a:r>
            <a:r>
              <a:rPr spc="-25" dirty="0"/>
              <a:t> </a:t>
            </a:r>
            <a:r>
              <a:rPr spc="-5" dirty="0"/>
              <a:t>(1)</a:t>
            </a:r>
          </a:p>
        </p:txBody>
      </p:sp>
      <p:sp>
        <p:nvSpPr>
          <p:cNvPr id="13" name="object 13"/>
          <p:cNvSpPr/>
          <p:nvPr/>
        </p:nvSpPr>
        <p:spPr>
          <a:xfrm>
            <a:off x="1384300" y="990600"/>
            <a:ext cx="731774" cy="5514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9600" y="990600"/>
            <a:ext cx="1097534" cy="5514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4300" y="990600"/>
            <a:ext cx="409194" cy="5514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0660" y="990600"/>
            <a:ext cx="914653" cy="551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6870" y="986790"/>
            <a:ext cx="845629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Durante </a:t>
            </a: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vita </a:t>
            </a:r>
            <a:r>
              <a:rPr sz="2000" b="1" spc="-5" dirty="0">
                <a:solidFill>
                  <a:srgbClr val="CC0099"/>
                </a:solidFill>
                <a:latin typeface="Times New Roman"/>
                <a:cs typeface="Times New Roman"/>
              </a:rPr>
              <a:t>embrio-fetale </a:t>
            </a:r>
            <a:r>
              <a:rPr sz="2000" spc="-5" dirty="0">
                <a:latin typeface="Times New Roman"/>
                <a:cs typeface="Times New Roman"/>
              </a:rPr>
              <a:t>nei </a:t>
            </a:r>
            <a:r>
              <a:rPr sz="2000" b="1" spc="-5" dirty="0">
                <a:latin typeface="Times New Roman"/>
                <a:cs typeface="Times New Roman"/>
              </a:rPr>
              <a:t>cordoni primitivi testicolari </a:t>
            </a:r>
            <a:r>
              <a:rPr sz="2000" spc="-5" dirty="0">
                <a:latin typeface="Times New Roman"/>
                <a:cs typeface="Times New Roman"/>
              </a:rPr>
              <a:t>ci </a:t>
            </a:r>
            <a:r>
              <a:rPr sz="2000" dirty="0">
                <a:latin typeface="Times New Roman"/>
                <a:cs typeface="Times New Roman"/>
              </a:rPr>
              <a:t>sono </a:t>
            </a:r>
            <a:r>
              <a:rPr sz="2000" b="1" dirty="0">
                <a:latin typeface="Times New Roman"/>
                <a:cs typeface="Times New Roman"/>
              </a:rPr>
              <a:t>3 </a:t>
            </a:r>
            <a:r>
              <a:rPr sz="2000" b="1" spc="-5" dirty="0">
                <a:latin typeface="Times New Roman"/>
                <a:cs typeface="Times New Roman"/>
              </a:rPr>
              <a:t>tipi </a:t>
            </a:r>
            <a:r>
              <a:rPr sz="2000" b="1" dirty="0">
                <a:latin typeface="Times New Roman"/>
                <a:cs typeface="Times New Roman"/>
              </a:rPr>
              <a:t>di  </a:t>
            </a:r>
            <a:r>
              <a:rPr sz="2000" b="1" spc="-5" dirty="0">
                <a:latin typeface="Times New Roman"/>
                <a:cs typeface="Times New Roman"/>
              </a:rPr>
              <a:t>cellule</a:t>
            </a:r>
            <a:r>
              <a:rPr sz="2000" spc="-5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165100" algn="l"/>
              </a:tabLst>
            </a:pPr>
            <a:r>
              <a:rPr sz="2000" b="1" dirty="0">
                <a:latin typeface="Times New Roman"/>
                <a:cs typeface="Times New Roman"/>
              </a:rPr>
              <a:t>cellule </a:t>
            </a:r>
            <a:r>
              <a:rPr sz="2000" b="1" spc="-5" dirty="0">
                <a:latin typeface="Times New Roman"/>
                <a:cs typeface="Times New Roman"/>
              </a:rPr>
              <a:t>germinali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proliferazione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1651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precursori delle cellule del Sertoli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165100" algn="l"/>
              </a:tabLst>
            </a:pPr>
            <a:r>
              <a:rPr sz="2000" b="1" dirty="0">
                <a:latin typeface="Times New Roman"/>
                <a:cs typeface="Times New Roman"/>
              </a:rPr>
              <a:t>cellule </a:t>
            </a:r>
            <a:r>
              <a:rPr sz="2000" b="1" spc="-5" dirty="0">
                <a:latin typeface="Times New Roman"/>
                <a:cs typeface="Times New Roman"/>
              </a:rPr>
              <a:t>peritubulari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miodi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Inoltre </a:t>
            </a:r>
            <a:r>
              <a:rPr sz="2000" dirty="0">
                <a:latin typeface="Times New Roman"/>
                <a:cs typeface="Times New Roman"/>
              </a:rPr>
              <a:t>si </a:t>
            </a:r>
            <a:r>
              <a:rPr sz="2000" spc="-5" dirty="0">
                <a:latin typeface="Times New Roman"/>
                <a:cs typeface="Times New Roman"/>
              </a:rPr>
              <a:t>differenziano </a:t>
            </a: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b="1" spc="-5" dirty="0">
                <a:latin typeface="Times New Roman"/>
                <a:cs typeface="Times New Roman"/>
              </a:rPr>
              <a:t>cellule interstiziali precursori delle cellule del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Leydig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Segnaposto data 1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0B18959-2EA3-47D2-8199-727D614CDCBA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39" y="116852"/>
            <a:ext cx="6634733" cy="658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SVILUPPO </a:t>
            </a:r>
            <a:r>
              <a:rPr dirty="0"/>
              <a:t>DELLA GONADE MASCHILE</a:t>
            </a:r>
            <a:r>
              <a:rPr spc="-25" dirty="0"/>
              <a:t> </a:t>
            </a:r>
            <a:r>
              <a:rPr spc="-5" dirty="0"/>
              <a:t>(2)</a:t>
            </a:r>
          </a:p>
        </p:txBody>
      </p:sp>
      <p:sp>
        <p:nvSpPr>
          <p:cNvPr id="4" name="object 4"/>
          <p:cNvSpPr/>
          <p:nvPr/>
        </p:nvSpPr>
        <p:spPr>
          <a:xfrm>
            <a:off x="213359" y="944880"/>
            <a:ext cx="901954" cy="55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5980" y="944880"/>
            <a:ext cx="520941" cy="551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7600" y="944880"/>
            <a:ext cx="1084834" cy="551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407" y="986789"/>
            <a:ext cx="8360409" cy="362077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220"/>
              </a:spcBef>
            </a:pPr>
            <a:r>
              <a:rPr sz="2000" b="1" spc="-5" dirty="0">
                <a:solidFill>
                  <a:srgbClr val="CC0099"/>
                </a:solidFill>
                <a:latin typeface="Times New Roman"/>
                <a:cs typeface="Times New Roman"/>
              </a:rPr>
              <a:t>Dopo </a:t>
            </a:r>
            <a:r>
              <a:rPr sz="2000" b="1" dirty="0">
                <a:solidFill>
                  <a:srgbClr val="CC0099"/>
                </a:solidFill>
                <a:latin typeface="Times New Roman"/>
                <a:cs typeface="Times New Roman"/>
              </a:rPr>
              <a:t>la</a:t>
            </a:r>
            <a:r>
              <a:rPr sz="2000" b="1" spc="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C0099"/>
                </a:solidFill>
                <a:latin typeface="Times New Roman"/>
                <a:cs typeface="Times New Roman"/>
              </a:rPr>
              <a:t>nascita</a:t>
            </a:r>
            <a:r>
              <a:rPr sz="2000" b="1" spc="-5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09245" indent="-152400">
              <a:lnSpc>
                <a:spcPct val="100000"/>
              </a:lnSpc>
              <a:spcBef>
                <a:spcPts val="120"/>
              </a:spcBef>
              <a:buFont typeface="Times New Roman"/>
              <a:buChar char="•"/>
              <a:tabLst>
                <a:tab pos="30988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aumenta </a:t>
            </a: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b="1" spc="-5" dirty="0">
                <a:latin typeface="Times New Roman"/>
                <a:cs typeface="Times New Roman"/>
              </a:rPr>
              <a:t>lunghezza dei cordoni seminiferi </a:t>
            </a:r>
            <a:r>
              <a:rPr sz="2000" spc="-5" dirty="0">
                <a:latin typeface="Times New Roman"/>
                <a:cs typeface="Times New Roman"/>
              </a:rPr>
              <a:t>per espansione delle cellule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del</a:t>
            </a:r>
            <a:endParaRPr sz="20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  <a:spcBef>
                <a:spcPts val="120"/>
              </a:spcBef>
            </a:pPr>
            <a:r>
              <a:rPr sz="2000" spc="-5" dirty="0">
                <a:latin typeface="Times New Roman"/>
                <a:cs typeface="Times New Roman"/>
              </a:rPr>
              <a:t>Sertoli</a:t>
            </a:r>
            <a:endParaRPr sz="2000">
              <a:latin typeface="Times New Roman"/>
              <a:cs typeface="Times New Roman"/>
            </a:endParaRPr>
          </a:p>
          <a:p>
            <a:pPr marL="309245" indent="-152400">
              <a:lnSpc>
                <a:spcPct val="100000"/>
              </a:lnSpc>
              <a:spcBef>
                <a:spcPts val="120"/>
              </a:spcBef>
              <a:buFont typeface="Times New Roman"/>
              <a:buChar char="•"/>
              <a:tabLst>
                <a:tab pos="30988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aumenta </a:t>
            </a:r>
            <a:r>
              <a:rPr sz="2000" b="1" dirty="0">
                <a:latin typeface="Times New Roman"/>
                <a:cs typeface="Times New Roman"/>
              </a:rPr>
              <a:t>il </a:t>
            </a:r>
            <a:r>
              <a:rPr sz="2000" b="1" spc="-10" dirty="0">
                <a:latin typeface="Times New Roman"/>
                <a:cs typeface="Times New Roman"/>
              </a:rPr>
              <a:t>numero </a:t>
            </a:r>
            <a:r>
              <a:rPr sz="2000" b="1" spc="-5" dirty="0">
                <a:latin typeface="Times New Roman"/>
                <a:cs typeface="Times New Roman"/>
              </a:rPr>
              <a:t>delle cellule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germinali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000" b="1" spc="-15" dirty="0">
                <a:solidFill>
                  <a:srgbClr val="CC0099"/>
                </a:solidFill>
                <a:latin typeface="Arial"/>
                <a:cs typeface="Arial"/>
              </a:rPr>
              <a:t>Alla </a:t>
            </a:r>
            <a:r>
              <a:rPr sz="2000" b="1" dirty="0">
                <a:solidFill>
                  <a:srgbClr val="CC0099"/>
                </a:solidFill>
                <a:latin typeface="Arial"/>
                <a:cs typeface="Arial"/>
              </a:rPr>
              <a:t>pubertà </a:t>
            </a:r>
            <a:r>
              <a:rPr sz="2000" b="1" dirty="0">
                <a:latin typeface="Arial"/>
                <a:cs typeface="Arial"/>
              </a:rPr>
              <a:t>le cellule del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Sertoli:</a:t>
            </a:r>
            <a:endParaRPr sz="2000">
              <a:latin typeface="Arial"/>
              <a:cs typeface="Arial"/>
            </a:endParaRPr>
          </a:p>
          <a:p>
            <a:pPr marL="172720" indent="-160020">
              <a:lnSpc>
                <a:spcPct val="100000"/>
              </a:lnSpc>
              <a:spcBef>
                <a:spcPts val="705"/>
              </a:spcBef>
              <a:buChar char="•"/>
              <a:tabLst>
                <a:tab pos="172720" algn="l"/>
              </a:tabLst>
            </a:pPr>
            <a:r>
              <a:rPr sz="2000" dirty="0">
                <a:latin typeface="Arial"/>
                <a:cs typeface="Arial"/>
              </a:rPr>
              <a:t>cessano di </a:t>
            </a:r>
            <a:r>
              <a:rPr sz="2000" spc="-5" dirty="0">
                <a:latin typeface="Arial"/>
                <a:cs typeface="Arial"/>
              </a:rPr>
              <a:t>dividersi, </a:t>
            </a:r>
            <a:r>
              <a:rPr sz="2000" dirty="0">
                <a:latin typeface="Arial"/>
                <a:cs typeface="Arial"/>
              </a:rPr>
              <a:t>diventano </a:t>
            </a:r>
            <a:r>
              <a:rPr sz="2000" b="1" dirty="0">
                <a:latin typeface="Arial"/>
                <a:cs typeface="Arial"/>
              </a:rPr>
              <a:t>cellule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polarizzate</a:t>
            </a:r>
            <a:endParaRPr sz="2000">
              <a:latin typeface="Arial"/>
              <a:cs typeface="Arial"/>
            </a:endParaRPr>
          </a:p>
          <a:p>
            <a:pPr marL="172720" indent="-160020">
              <a:lnSpc>
                <a:spcPct val="100000"/>
              </a:lnSpc>
              <a:spcBef>
                <a:spcPts val="700"/>
              </a:spcBef>
              <a:buChar char="•"/>
              <a:tabLst>
                <a:tab pos="172720" algn="l"/>
              </a:tabLst>
            </a:pPr>
            <a:r>
              <a:rPr sz="2000" dirty="0">
                <a:latin typeface="Arial"/>
                <a:cs typeface="Arial"/>
              </a:rPr>
              <a:t>formazione di </a:t>
            </a:r>
            <a:r>
              <a:rPr sz="2000" b="1" dirty="0">
                <a:latin typeface="Arial"/>
                <a:cs typeface="Arial"/>
              </a:rPr>
              <a:t>giunzioni occludenti </a:t>
            </a:r>
            <a:r>
              <a:rPr sz="2000" dirty="0">
                <a:latin typeface="Arial"/>
                <a:cs typeface="Arial"/>
              </a:rPr>
              <a:t>tra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loro</a:t>
            </a:r>
            <a:endParaRPr sz="2000">
              <a:latin typeface="Arial"/>
              <a:cs typeface="Arial"/>
            </a:endParaRPr>
          </a:p>
          <a:p>
            <a:pPr marL="172720" indent="-160020">
              <a:lnSpc>
                <a:spcPct val="100000"/>
              </a:lnSpc>
              <a:spcBef>
                <a:spcPts val="700"/>
              </a:spcBef>
              <a:buChar char="•"/>
              <a:tabLst>
                <a:tab pos="172720" algn="l"/>
              </a:tabLst>
            </a:pPr>
            <a:r>
              <a:rPr sz="2000" dirty="0">
                <a:latin typeface="Arial"/>
                <a:cs typeface="Arial"/>
              </a:rPr>
              <a:t>producono </a:t>
            </a:r>
            <a:r>
              <a:rPr sz="2000" b="1" dirty="0">
                <a:latin typeface="Arial"/>
                <a:cs typeface="Arial"/>
              </a:rPr>
              <a:t>secreto </a:t>
            </a:r>
            <a:r>
              <a:rPr sz="2000" b="1" spc="-5" dirty="0">
                <a:latin typeface="Arial"/>
                <a:cs typeface="Arial"/>
              </a:rPr>
              <a:t>fluido </a:t>
            </a:r>
            <a:r>
              <a:rPr sz="2000" dirty="0">
                <a:latin typeface="Arial"/>
                <a:cs typeface="Arial"/>
              </a:rPr>
              <a:t>che </a:t>
            </a:r>
            <a:r>
              <a:rPr sz="2000" b="1" dirty="0">
                <a:latin typeface="Arial"/>
                <a:cs typeface="Arial"/>
              </a:rPr>
              <a:t>canalizza i </a:t>
            </a:r>
            <a:r>
              <a:rPr sz="2000" b="1" spc="-5" dirty="0">
                <a:latin typeface="Arial"/>
                <a:cs typeface="Arial"/>
              </a:rPr>
              <a:t>tubuli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seminiferi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DCEDD54-3007-44D7-81E8-8DFDADC5D89D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00" y="924560"/>
            <a:ext cx="5661660" cy="574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077" y="65658"/>
            <a:ext cx="87071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  <a:latin typeface="Times New Roman"/>
                <a:cs typeface="Times New Roman"/>
              </a:rPr>
              <a:t>Alla maturità l’epitelio dei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tubuli </a:t>
            </a:r>
            <a:r>
              <a:rPr sz="2000" spc="-5" dirty="0">
                <a:solidFill>
                  <a:srgbClr val="000000"/>
                </a:solidFill>
                <a:latin typeface="Times New Roman"/>
                <a:cs typeface="Times New Roman"/>
              </a:rPr>
              <a:t>si differenzia nelle </a:t>
            </a:r>
            <a:r>
              <a:rPr sz="2000" spc="-5" dirty="0">
                <a:solidFill>
                  <a:srgbClr val="000000"/>
                </a:solidFill>
              </a:rPr>
              <a:t>cellule del Sertoli </a:t>
            </a:r>
            <a:r>
              <a:rPr lang="it-IT" sz="2000" spc="-5" dirty="0" smtClean="0">
                <a:solidFill>
                  <a:srgbClr val="000000"/>
                </a:solidFill>
              </a:rPr>
              <a:t/>
            </a:r>
            <a:br>
              <a:rPr lang="it-IT" sz="2000" spc="-5" dirty="0" smtClean="0">
                <a:solidFill>
                  <a:srgbClr val="000000"/>
                </a:solidFill>
              </a:rPr>
            </a:br>
            <a:r>
              <a:rPr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i </a:t>
            </a:r>
            <a:r>
              <a:rPr sz="200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gonociti</a:t>
            </a:r>
            <a:r>
              <a:rPr sz="20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000000"/>
                </a:solidFill>
              </a:rPr>
              <a:t>spermatogoni</a:t>
            </a:r>
            <a:r>
              <a:rPr sz="2000" spc="-5" dirty="0" smtClean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di </a:t>
            </a:r>
            <a:r>
              <a:rPr sz="2000" spc="-5" dirty="0">
                <a:solidFill>
                  <a:srgbClr val="000000"/>
                </a:solidFill>
              </a:rPr>
              <a:t>tipo A </a:t>
            </a:r>
            <a:r>
              <a:rPr sz="2000" spc="-5" dirty="0">
                <a:solidFill>
                  <a:srgbClr val="000000"/>
                </a:solidFill>
                <a:latin typeface="Times New Roman"/>
                <a:cs typeface="Times New Roman"/>
              </a:rPr>
              <a:t>(cellule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staminali)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1140" y="1241361"/>
            <a:ext cx="21310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Spermatogoni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hanno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recettori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Wnt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BMP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41159" y="2164079"/>
            <a:ext cx="231394" cy="978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9900" y="2184400"/>
            <a:ext cx="76200" cy="822960"/>
          </a:xfrm>
          <a:custGeom>
            <a:avLst/>
            <a:gdLst/>
            <a:ahLst/>
            <a:cxnLst/>
            <a:rect l="l" t="t" r="r" b="b"/>
            <a:pathLst>
              <a:path w="76200" h="822960">
                <a:moveTo>
                  <a:pt x="25400" y="746760"/>
                </a:moveTo>
                <a:lnTo>
                  <a:pt x="0" y="746760"/>
                </a:lnTo>
                <a:lnTo>
                  <a:pt x="38100" y="822960"/>
                </a:lnTo>
                <a:lnTo>
                  <a:pt x="69850" y="759460"/>
                </a:lnTo>
                <a:lnTo>
                  <a:pt x="25400" y="759460"/>
                </a:lnTo>
                <a:lnTo>
                  <a:pt x="25400" y="746760"/>
                </a:lnTo>
                <a:close/>
              </a:path>
              <a:path w="76200" h="822960">
                <a:moveTo>
                  <a:pt x="50800" y="0"/>
                </a:moveTo>
                <a:lnTo>
                  <a:pt x="25400" y="0"/>
                </a:lnTo>
                <a:lnTo>
                  <a:pt x="25400" y="759460"/>
                </a:lnTo>
                <a:lnTo>
                  <a:pt x="50800" y="759460"/>
                </a:lnTo>
                <a:lnTo>
                  <a:pt x="50800" y="0"/>
                </a:lnTo>
                <a:close/>
              </a:path>
              <a:path w="76200" h="822960">
                <a:moveTo>
                  <a:pt x="76200" y="746760"/>
                </a:moveTo>
                <a:lnTo>
                  <a:pt x="50800" y="746760"/>
                </a:lnTo>
                <a:lnTo>
                  <a:pt x="50800" y="759460"/>
                </a:lnTo>
                <a:lnTo>
                  <a:pt x="69850" y="759460"/>
                </a:lnTo>
                <a:lnTo>
                  <a:pt x="76200" y="74676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0" y="2103120"/>
            <a:ext cx="978153" cy="980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5582" y="2124582"/>
            <a:ext cx="822325" cy="824865"/>
          </a:xfrm>
          <a:custGeom>
            <a:avLst/>
            <a:gdLst/>
            <a:ahLst/>
            <a:cxnLst/>
            <a:rect l="l" t="t" r="r" b="b"/>
            <a:pathLst>
              <a:path w="822325" h="824864">
                <a:moveTo>
                  <a:pt x="759049" y="779343"/>
                </a:moveTo>
                <a:lnTo>
                  <a:pt x="741045" y="797305"/>
                </a:lnTo>
                <a:lnTo>
                  <a:pt x="821817" y="824356"/>
                </a:lnTo>
                <a:lnTo>
                  <a:pt x="809869" y="788288"/>
                </a:lnTo>
                <a:lnTo>
                  <a:pt x="767969" y="788288"/>
                </a:lnTo>
                <a:lnTo>
                  <a:pt x="759049" y="779343"/>
                </a:lnTo>
                <a:close/>
              </a:path>
              <a:path w="822325" h="824864">
                <a:moveTo>
                  <a:pt x="777042" y="761393"/>
                </a:moveTo>
                <a:lnTo>
                  <a:pt x="759049" y="779343"/>
                </a:lnTo>
                <a:lnTo>
                  <a:pt x="767969" y="788288"/>
                </a:lnTo>
                <a:lnTo>
                  <a:pt x="786002" y="770381"/>
                </a:lnTo>
                <a:lnTo>
                  <a:pt x="777042" y="761393"/>
                </a:lnTo>
                <a:close/>
              </a:path>
              <a:path w="822325" h="824864">
                <a:moveTo>
                  <a:pt x="795020" y="743457"/>
                </a:moveTo>
                <a:lnTo>
                  <a:pt x="777042" y="761393"/>
                </a:lnTo>
                <a:lnTo>
                  <a:pt x="786002" y="770381"/>
                </a:lnTo>
                <a:lnTo>
                  <a:pt x="767969" y="788288"/>
                </a:lnTo>
                <a:lnTo>
                  <a:pt x="809869" y="788288"/>
                </a:lnTo>
                <a:lnTo>
                  <a:pt x="795020" y="743457"/>
                </a:lnTo>
                <a:close/>
              </a:path>
              <a:path w="822325" h="824864">
                <a:moveTo>
                  <a:pt x="18034" y="0"/>
                </a:moveTo>
                <a:lnTo>
                  <a:pt x="0" y="18033"/>
                </a:lnTo>
                <a:lnTo>
                  <a:pt x="759049" y="779343"/>
                </a:lnTo>
                <a:lnTo>
                  <a:pt x="777042" y="761393"/>
                </a:lnTo>
                <a:lnTo>
                  <a:pt x="1803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67120" y="3071495"/>
            <a:ext cx="1361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Promuove  </a:t>
            </a:r>
            <a:r>
              <a:rPr sz="1600" spc="-5" dirty="0">
                <a:latin typeface="Times New Roman"/>
                <a:cs typeface="Times New Roman"/>
              </a:rPr>
              <a:t>proliferazione  cellule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staminali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6860" y="5370512"/>
            <a:ext cx="2775585" cy="115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Segnale BMP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coinvolto</a:t>
            </a:r>
            <a:endParaRPr sz="16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nell’inizio della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spermatogenesi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800"/>
              </a:lnSpc>
              <a:spcBef>
                <a:spcPts val="1155"/>
              </a:spcBef>
            </a:pPr>
            <a:r>
              <a:rPr sz="1600" dirty="0">
                <a:latin typeface="Times New Roman"/>
                <a:cs typeface="Times New Roman"/>
              </a:rPr>
              <a:t>Quando </a:t>
            </a:r>
            <a:r>
              <a:rPr sz="1600" spc="-5" dirty="0">
                <a:latin typeface="Times New Roman"/>
                <a:cs typeface="Times New Roman"/>
              </a:rPr>
              <a:t>concentrazione BMP8b </a:t>
            </a:r>
            <a:r>
              <a:rPr sz="1600" dirty="0">
                <a:latin typeface="Times New Roman"/>
                <a:cs typeface="Times New Roman"/>
              </a:rPr>
              <a:t>è  suff- </a:t>
            </a:r>
            <a:r>
              <a:rPr sz="1600" spc="-5" dirty="0">
                <a:latin typeface="Times New Roman"/>
                <a:cs typeface="Times New Roman"/>
              </a:rPr>
              <a:t>inizio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differenziamento</a:t>
            </a:r>
            <a:r>
              <a:rPr sz="1400" spc="-40" dirty="0">
                <a:latin typeface="Times New Roman"/>
                <a:cs typeface="Times New Roman"/>
              </a:rPr>
              <a:t>42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94930" y="3071495"/>
            <a:ext cx="1416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Promuove </a:t>
            </a:r>
            <a:r>
              <a:rPr sz="1600" dirty="0">
                <a:latin typeface="Times New Roman"/>
                <a:cs typeface="Times New Roman"/>
              </a:rPr>
              <a:t>il  </a:t>
            </a:r>
            <a:r>
              <a:rPr sz="1600" spc="-5" dirty="0">
                <a:latin typeface="Times New Roman"/>
                <a:cs typeface="Times New Roman"/>
              </a:rPr>
              <a:t>differenziamento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24E7A93-41EB-493B-A6A5-D79A50767B03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4266" y="627887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43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2640" y="200025"/>
            <a:ext cx="2447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Chi </a:t>
            </a:r>
            <a:r>
              <a:rPr sz="2000" b="1" dirty="0">
                <a:latin typeface="Times New Roman"/>
                <a:cs typeface="Times New Roman"/>
              </a:rPr>
              <a:t>sono Wnt e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BMP?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210" y="911478"/>
            <a:ext cx="103949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Fattori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inn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no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4751" y="911478"/>
            <a:ext cx="16668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54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paracrini	</a:t>
            </a:r>
            <a:r>
              <a:rPr sz="2000" dirty="0">
                <a:latin typeface="Times New Roman"/>
                <a:cs typeface="Times New Roman"/>
              </a:rPr>
              <a:t>che</a:t>
            </a:r>
            <a:endParaRPr sz="2000">
              <a:latin typeface="Times New Roman"/>
              <a:cs typeface="Times New Roman"/>
            </a:endParaRPr>
          </a:p>
          <a:p>
            <a:pPr marL="246379">
              <a:lnSpc>
                <a:spcPct val="100000"/>
              </a:lnSpc>
              <a:tabLst>
                <a:tab pos="1450340" algn="l"/>
              </a:tabLst>
            </a:pPr>
            <a:r>
              <a:rPr sz="2000" spc="-10" dirty="0">
                <a:latin typeface="Times New Roman"/>
                <a:cs typeface="Times New Roman"/>
              </a:rPr>
              <a:t>fe</a:t>
            </a:r>
            <a:r>
              <a:rPr sz="2000" dirty="0">
                <a:latin typeface="Times New Roman"/>
                <a:cs typeface="Times New Roman"/>
              </a:rPr>
              <a:t>nom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ni	</a:t>
            </a:r>
            <a:r>
              <a:rPr sz="2000" spc="20" dirty="0">
                <a:latin typeface="Times New Roman"/>
                <a:cs typeface="Times New Roman"/>
              </a:rPr>
              <a:t>di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210" y="1521459"/>
            <a:ext cx="2388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trasduzione </a:t>
            </a:r>
            <a:r>
              <a:rPr sz="2000" spc="-5" dirty="0">
                <a:latin typeface="Times New Roman"/>
                <a:cs typeface="Times New Roman"/>
              </a:rPr>
              <a:t>del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segnale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1440" y="1135392"/>
            <a:ext cx="1925574" cy="383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2079" y="1231900"/>
            <a:ext cx="1694180" cy="152400"/>
          </a:xfrm>
          <a:custGeom>
            <a:avLst/>
            <a:gdLst/>
            <a:ahLst/>
            <a:cxnLst/>
            <a:rect l="l" t="t" r="r" b="b"/>
            <a:pathLst>
              <a:path w="1694179" h="152400">
                <a:moveTo>
                  <a:pt x="1541780" y="0"/>
                </a:moveTo>
                <a:lnTo>
                  <a:pt x="1541780" y="152400"/>
                </a:lnTo>
                <a:lnTo>
                  <a:pt x="1643380" y="101600"/>
                </a:lnTo>
                <a:lnTo>
                  <a:pt x="1567180" y="101600"/>
                </a:lnTo>
                <a:lnTo>
                  <a:pt x="1567180" y="50800"/>
                </a:lnTo>
                <a:lnTo>
                  <a:pt x="1643380" y="50800"/>
                </a:lnTo>
                <a:lnTo>
                  <a:pt x="1541780" y="0"/>
                </a:lnTo>
                <a:close/>
              </a:path>
              <a:path w="1694179" h="152400">
                <a:moveTo>
                  <a:pt x="1541780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541780" y="101600"/>
                </a:lnTo>
                <a:lnTo>
                  <a:pt x="1541780" y="50800"/>
                </a:lnTo>
                <a:close/>
              </a:path>
              <a:path w="1694179" h="152400">
                <a:moveTo>
                  <a:pt x="1643380" y="50800"/>
                </a:moveTo>
                <a:lnTo>
                  <a:pt x="1567180" y="50800"/>
                </a:lnTo>
                <a:lnTo>
                  <a:pt x="1567180" y="101600"/>
                </a:lnTo>
                <a:lnTo>
                  <a:pt x="1643380" y="101600"/>
                </a:lnTo>
                <a:lnTo>
                  <a:pt x="1694180" y="76200"/>
                </a:lnTo>
                <a:lnTo>
                  <a:pt x="1643380" y="50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77534" y="1035748"/>
            <a:ext cx="132588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2500"/>
                </a:solidFill>
                <a:latin typeface="Times New Roman"/>
                <a:cs typeface="Times New Roman"/>
              </a:rPr>
              <a:t>Ind</a:t>
            </a:r>
            <a:r>
              <a:rPr sz="2600" b="1" spc="-15" dirty="0">
                <a:solidFill>
                  <a:srgbClr val="FF2500"/>
                </a:solidFill>
                <a:latin typeface="Times New Roman"/>
                <a:cs typeface="Times New Roman"/>
              </a:rPr>
              <a:t>u</a:t>
            </a:r>
            <a:r>
              <a:rPr sz="2600" b="1" dirty="0">
                <a:solidFill>
                  <a:srgbClr val="FF2500"/>
                </a:solidFill>
                <a:latin typeface="Times New Roman"/>
                <a:cs typeface="Times New Roman"/>
              </a:rPr>
              <a:t>t</a:t>
            </a:r>
            <a:r>
              <a:rPr sz="2600" b="1" spc="-15" dirty="0">
                <a:solidFill>
                  <a:srgbClr val="FF2500"/>
                </a:solidFill>
                <a:latin typeface="Times New Roman"/>
                <a:cs typeface="Times New Roman"/>
              </a:rPr>
              <a:t>t</a:t>
            </a:r>
            <a:r>
              <a:rPr sz="2600" b="1" dirty="0">
                <a:solidFill>
                  <a:srgbClr val="FF2500"/>
                </a:solidFill>
                <a:latin typeface="Times New Roman"/>
                <a:cs typeface="Times New Roman"/>
              </a:rPr>
              <a:t>ori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25820" y="873760"/>
            <a:ext cx="1864360" cy="104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2617" y="2254247"/>
            <a:ext cx="5643909" cy="4466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9FB9A65-467C-496C-A900-5CD20B7B331F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6966" y="6310939"/>
            <a:ext cx="1778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44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310" y="225425"/>
            <a:ext cx="5338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Principali famiglie </a:t>
            </a:r>
            <a:r>
              <a:rPr sz="2000" dirty="0">
                <a:solidFill>
                  <a:srgbClr val="000000"/>
                </a:solidFill>
              </a:rPr>
              <a:t>di </a:t>
            </a:r>
            <a:r>
              <a:rPr sz="2000" spc="-5" dirty="0">
                <a:solidFill>
                  <a:srgbClr val="000000"/>
                </a:solidFill>
              </a:rPr>
              <a:t>fattori paracrini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(induttori)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359409" y="1203261"/>
            <a:ext cx="446151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00"/>
              </a:spcBef>
              <a:buFont typeface="Times New Roman"/>
              <a:buChar char="-"/>
              <a:tabLst>
                <a:tab pos="21336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Fattori </a:t>
            </a:r>
            <a:r>
              <a:rPr sz="2000" b="1" dirty="0">
                <a:latin typeface="Times New Roman"/>
                <a:cs typeface="Times New Roman"/>
              </a:rPr>
              <a:t>di </a:t>
            </a:r>
            <a:r>
              <a:rPr sz="2000" b="1" spc="-5" dirty="0">
                <a:latin typeface="Times New Roman"/>
                <a:cs typeface="Times New Roman"/>
              </a:rPr>
              <a:t>crescita dei </a:t>
            </a:r>
            <a:r>
              <a:rPr sz="2000" b="1" dirty="0">
                <a:latin typeface="Times New Roman"/>
                <a:cs typeface="Times New Roman"/>
              </a:rPr>
              <a:t>fibroblasti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(FGF)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213360" indent="-200660">
              <a:lnSpc>
                <a:spcPct val="100000"/>
              </a:lnSpc>
              <a:buFont typeface="Times New Roman"/>
              <a:buChar char="-"/>
              <a:tabLst>
                <a:tab pos="213360" algn="l"/>
              </a:tabLst>
            </a:pPr>
            <a:r>
              <a:rPr sz="2000" b="1" dirty="0">
                <a:latin typeface="Times New Roman"/>
                <a:cs typeface="Times New Roman"/>
              </a:rPr>
              <a:t>Hedgehog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409" y="2423540"/>
            <a:ext cx="706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408" y="3033395"/>
            <a:ext cx="29933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- </a:t>
            </a:r>
            <a:r>
              <a:rPr lang="it-IT"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latin typeface="Times New Roman"/>
                <a:cs typeface="Times New Roman"/>
              </a:rPr>
              <a:t>Superfamiglia</a:t>
            </a:r>
            <a:r>
              <a:rPr sz="2000" b="1" spc="-65" dirty="0" smtClean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TGF-B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4040" y="416559"/>
            <a:ext cx="3392418" cy="6337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71233" y="123825"/>
            <a:ext cx="1820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Superfamiglia</a:t>
            </a:r>
            <a:r>
              <a:rPr sz="1600" dirty="0">
                <a:latin typeface="Times New Roman"/>
                <a:cs typeface="Times New Roman"/>
              </a:rPr>
              <a:t> TGF-B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0960" y="2430779"/>
            <a:ext cx="2212593" cy="23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1600" y="2489200"/>
            <a:ext cx="2057400" cy="76200"/>
          </a:xfrm>
          <a:custGeom>
            <a:avLst/>
            <a:gdLst/>
            <a:ahLst/>
            <a:cxnLst/>
            <a:rect l="l" t="t" r="r" b="b"/>
            <a:pathLst>
              <a:path w="2057400" h="76200">
                <a:moveTo>
                  <a:pt x="1981200" y="0"/>
                </a:moveTo>
                <a:lnTo>
                  <a:pt x="1981200" y="76200"/>
                </a:lnTo>
                <a:lnTo>
                  <a:pt x="2032000" y="50800"/>
                </a:lnTo>
                <a:lnTo>
                  <a:pt x="1993900" y="50800"/>
                </a:lnTo>
                <a:lnTo>
                  <a:pt x="1993900" y="25400"/>
                </a:lnTo>
                <a:lnTo>
                  <a:pt x="2032000" y="25400"/>
                </a:lnTo>
                <a:lnTo>
                  <a:pt x="1981200" y="0"/>
                </a:lnTo>
                <a:close/>
              </a:path>
              <a:path w="2057400" h="76200">
                <a:moveTo>
                  <a:pt x="19812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981200" y="50800"/>
                </a:lnTo>
                <a:lnTo>
                  <a:pt x="1981200" y="25400"/>
                </a:lnTo>
                <a:close/>
              </a:path>
              <a:path w="2057400" h="76200">
                <a:moveTo>
                  <a:pt x="2032000" y="25400"/>
                </a:moveTo>
                <a:lnTo>
                  <a:pt x="1993900" y="25400"/>
                </a:lnTo>
                <a:lnTo>
                  <a:pt x="1993900" y="50800"/>
                </a:lnTo>
                <a:lnTo>
                  <a:pt x="2032000" y="50800"/>
                </a:lnTo>
                <a:lnTo>
                  <a:pt x="2057400" y="38100"/>
                </a:lnTo>
                <a:lnTo>
                  <a:pt x="2032000" y="254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98926" y="2360040"/>
            <a:ext cx="2531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glicoproteine </a:t>
            </a:r>
            <a:r>
              <a:rPr sz="1600" dirty="0">
                <a:latin typeface="Times New Roman"/>
                <a:cs typeface="Times New Roman"/>
              </a:rPr>
              <a:t>ricche di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cisteina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73960" y="3279140"/>
            <a:ext cx="104360" cy="774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7300" y="3299459"/>
            <a:ext cx="0" cy="695960"/>
          </a:xfrm>
          <a:custGeom>
            <a:avLst/>
            <a:gdLst/>
            <a:ahLst/>
            <a:cxnLst/>
            <a:rect l="l" t="t" r="r" b="b"/>
            <a:pathLst>
              <a:path h="695960">
                <a:moveTo>
                  <a:pt x="0" y="69595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6660" y="3893820"/>
            <a:ext cx="1041653" cy="2313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7300" y="3952240"/>
            <a:ext cx="886460" cy="76200"/>
          </a:xfrm>
          <a:custGeom>
            <a:avLst/>
            <a:gdLst/>
            <a:ahLst/>
            <a:cxnLst/>
            <a:rect l="l" t="t" r="r" b="b"/>
            <a:pathLst>
              <a:path w="886460" h="76200">
                <a:moveTo>
                  <a:pt x="810260" y="0"/>
                </a:moveTo>
                <a:lnTo>
                  <a:pt x="810260" y="76200"/>
                </a:lnTo>
                <a:lnTo>
                  <a:pt x="861060" y="50800"/>
                </a:lnTo>
                <a:lnTo>
                  <a:pt x="822960" y="50800"/>
                </a:lnTo>
                <a:lnTo>
                  <a:pt x="822960" y="25400"/>
                </a:lnTo>
                <a:lnTo>
                  <a:pt x="861060" y="25400"/>
                </a:lnTo>
                <a:lnTo>
                  <a:pt x="810260" y="0"/>
                </a:lnTo>
                <a:close/>
              </a:path>
              <a:path w="886460" h="76200">
                <a:moveTo>
                  <a:pt x="81026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810260" y="50800"/>
                </a:lnTo>
                <a:lnTo>
                  <a:pt x="810260" y="25400"/>
                </a:lnTo>
                <a:close/>
              </a:path>
              <a:path w="886460" h="76200">
                <a:moveTo>
                  <a:pt x="861060" y="25400"/>
                </a:moveTo>
                <a:lnTo>
                  <a:pt x="822960" y="25400"/>
                </a:lnTo>
                <a:lnTo>
                  <a:pt x="822960" y="50800"/>
                </a:lnTo>
                <a:lnTo>
                  <a:pt x="861060" y="50800"/>
                </a:lnTo>
                <a:lnTo>
                  <a:pt x="886460" y="38100"/>
                </a:lnTo>
                <a:lnTo>
                  <a:pt x="861060" y="254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82851" y="3744277"/>
            <a:ext cx="4540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MP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3322" y="4038854"/>
            <a:ext cx="20567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Bone </a:t>
            </a:r>
            <a:r>
              <a:rPr sz="1400" i="1" spc="-5" dirty="0">
                <a:latin typeface="Times New Roman"/>
                <a:cs typeface="Times New Roman"/>
              </a:rPr>
              <a:t>morphogenetic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protein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3526" y="3604895"/>
            <a:ext cx="2156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proteine con </a:t>
            </a:r>
            <a:r>
              <a:rPr sz="1600" dirty="0">
                <a:latin typeface="Times New Roman"/>
                <a:cs typeface="Times New Roman"/>
              </a:rPr>
              <a:t>7 </a:t>
            </a:r>
            <a:r>
              <a:rPr sz="1600" spc="-5" dirty="0">
                <a:latin typeface="Times New Roman"/>
                <a:cs typeface="Times New Roman"/>
              </a:rPr>
              <a:t>cisteine  conservate </a:t>
            </a:r>
            <a:r>
              <a:rPr sz="1600" dirty="0">
                <a:latin typeface="Times New Roman"/>
                <a:cs typeface="Times New Roman"/>
              </a:rPr>
              <a:t>nel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polipeptide  maturo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AB84E0B-7C9E-477A-9523-92E75A8F26B0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139" y="55892"/>
            <a:ext cx="6583933" cy="658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2225" y="126365"/>
            <a:ext cx="622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99"/>
                </a:solidFill>
              </a:rPr>
              <a:t>LA GONADE MASCHILE </a:t>
            </a:r>
            <a:r>
              <a:rPr dirty="0">
                <a:solidFill>
                  <a:srgbClr val="000099"/>
                </a:solidFill>
              </a:rPr>
              <a:t>DEI</a:t>
            </a:r>
            <a:r>
              <a:rPr spc="10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MAMMIFERI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2125" y="1358646"/>
            <a:ext cx="134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6500" algn="l"/>
              </a:tabLst>
            </a:pPr>
            <a:r>
              <a:rPr sz="1800" b="1" spc="-10" dirty="0">
                <a:latin typeface="Arial"/>
                <a:cs typeface="Arial"/>
              </a:rPr>
              <a:t>maschil</a:t>
            </a:r>
            <a:r>
              <a:rPr sz="1800" b="1" spc="-5" dirty="0">
                <a:latin typeface="Arial"/>
                <a:cs typeface="Arial"/>
              </a:rPr>
              <a:t>e	</a:t>
            </a:r>
            <a:r>
              <a:rPr sz="1800" spc="-5" dirty="0">
                <a:latin typeface="Arial"/>
                <a:cs typeface="Arial"/>
              </a:rPr>
              <a:t>è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970" y="1358646"/>
            <a:ext cx="1306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059" algn="l"/>
              </a:tabLst>
            </a:pP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b="1" dirty="0">
                <a:latin typeface="Arial"/>
                <a:cs typeface="Arial"/>
              </a:rPr>
              <a:t>gonade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circondata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2285" y="1632648"/>
            <a:ext cx="1337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4244" algn="l"/>
              </a:tabLst>
            </a:pPr>
            <a:r>
              <a:rPr sz="1800" dirty="0">
                <a:latin typeface="Arial"/>
                <a:cs typeface="Arial"/>
              </a:rPr>
              <a:t>dalla	</a:t>
            </a:r>
            <a:r>
              <a:rPr sz="1800" spc="-2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970" y="1907540"/>
            <a:ext cx="28416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spessa </a:t>
            </a:r>
            <a:r>
              <a:rPr sz="1800" b="1" dirty="0">
                <a:latin typeface="Arial"/>
                <a:cs typeface="Arial"/>
              </a:rPr>
              <a:t>tonaca </a:t>
            </a:r>
            <a:r>
              <a:rPr sz="1800" b="1" spc="-5" dirty="0">
                <a:latin typeface="Arial"/>
                <a:cs typeface="Arial"/>
              </a:rPr>
              <a:t>albuginea  </a:t>
            </a:r>
            <a:r>
              <a:rPr sz="1800" spc="-5" dirty="0">
                <a:latin typeface="Arial"/>
                <a:cs typeface="Arial"/>
              </a:rPr>
              <a:t>(connettivo </a:t>
            </a:r>
            <a:r>
              <a:rPr sz="1800" dirty="0">
                <a:latin typeface="Arial"/>
                <a:cs typeface="Arial"/>
              </a:rPr>
              <a:t>fibroso) </a:t>
            </a:r>
            <a:r>
              <a:rPr sz="1800" spc="-10" dirty="0">
                <a:latin typeface="Arial"/>
                <a:cs typeface="Arial"/>
              </a:rPr>
              <a:t>ed  </a:t>
            </a:r>
            <a:r>
              <a:rPr sz="1800" dirty="0">
                <a:latin typeface="Arial"/>
                <a:cs typeface="Arial"/>
              </a:rPr>
              <a:t>internamente </a:t>
            </a:r>
            <a:r>
              <a:rPr sz="1800" spc="-5" dirty="0">
                <a:latin typeface="Arial"/>
                <a:cs typeface="Arial"/>
              </a:rPr>
              <a:t>vi </a:t>
            </a:r>
            <a:r>
              <a:rPr sz="1800" dirty="0">
                <a:latin typeface="Arial"/>
                <a:cs typeface="Arial"/>
              </a:rPr>
              <a:t>è </a:t>
            </a:r>
            <a:r>
              <a:rPr sz="1800" spc="-10" dirty="0">
                <a:latin typeface="Arial"/>
                <a:cs typeface="Arial"/>
              </a:rPr>
              <a:t>una  </a:t>
            </a:r>
            <a:r>
              <a:rPr sz="1800" b="1" dirty="0">
                <a:latin typeface="Arial"/>
                <a:cs typeface="Arial"/>
              </a:rPr>
              <a:t>tunica </a:t>
            </a:r>
            <a:r>
              <a:rPr sz="1800" b="1" spc="-5" dirty="0">
                <a:latin typeface="Arial"/>
                <a:cs typeface="Arial"/>
              </a:rPr>
              <a:t>vascolarizzata  </a:t>
            </a:r>
            <a:r>
              <a:rPr sz="1800" spc="-5" dirty="0">
                <a:latin typeface="Arial"/>
                <a:cs typeface="Arial"/>
              </a:rPr>
              <a:t>ricca di </a:t>
            </a:r>
            <a:r>
              <a:rPr sz="1800" dirty="0">
                <a:latin typeface="Arial"/>
                <a:cs typeface="Arial"/>
              </a:rPr>
              <a:t>fibre muscolari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0225" y="3554095"/>
            <a:ext cx="1308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" algn="l"/>
              </a:tabLst>
            </a:pPr>
            <a:r>
              <a:rPr sz="1800" spc="-5" dirty="0">
                <a:latin typeface="Arial"/>
                <a:cs typeface="Arial"/>
              </a:rPr>
              <a:t>si	dipart</a:t>
            </a:r>
            <a:r>
              <a:rPr sz="1800" spc="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970" y="3554095"/>
            <a:ext cx="1395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5960" algn="l"/>
              </a:tabLst>
            </a:pPr>
            <a:r>
              <a:rPr sz="1800" spc="-5" dirty="0">
                <a:latin typeface="Arial"/>
                <a:cs typeface="Arial"/>
              </a:rPr>
              <a:t>Dalla	</a:t>
            </a:r>
            <a:r>
              <a:rPr sz="1800" spc="-10" dirty="0">
                <a:latin typeface="Arial"/>
                <a:cs typeface="Arial"/>
              </a:rPr>
              <a:t>tonaca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setti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247" y="3828415"/>
            <a:ext cx="20186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5760" algn="l"/>
              </a:tabLst>
            </a:pPr>
            <a:r>
              <a:rPr sz="1800" b="1" dirty="0">
                <a:latin typeface="Arial"/>
                <a:cs typeface="Arial"/>
              </a:rPr>
              <a:t>connettivali	</a:t>
            </a:r>
            <a:r>
              <a:rPr sz="1800" spc="-5" dirty="0">
                <a:latin typeface="Arial"/>
                <a:cs typeface="Arial"/>
              </a:rPr>
              <a:t>che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970" y="4102417"/>
            <a:ext cx="28435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1920" algn="l"/>
                <a:tab pos="1653539" algn="l"/>
                <a:tab pos="2649855" algn="l"/>
              </a:tabLst>
            </a:pPr>
            <a:r>
              <a:rPr sz="1800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divi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ono	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	tes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icolo	</a:t>
            </a:r>
            <a:r>
              <a:rPr sz="1800" spc="-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lobuli.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800" spc="-5" dirty="0">
                <a:latin typeface="Arial"/>
                <a:cs typeface="Arial"/>
              </a:rPr>
              <a:t>Ogni </a:t>
            </a:r>
            <a:r>
              <a:rPr sz="1800" b="1" spc="-5" dirty="0">
                <a:latin typeface="Arial"/>
                <a:cs typeface="Arial"/>
              </a:rPr>
              <a:t>lobulo </a:t>
            </a:r>
            <a:r>
              <a:rPr sz="1800" spc="-5" dirty="0">
                <a:latin typeface="Arial"/>
                <a:cs typeface="Arial"/>
              </a:rPr>
              <a:t>contiene da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 4 tubuli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seminiferi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49320" y="619759"/>
            <a:ext cx="5615939" cy="593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552D525-C277-402B-845A-774588E6EC70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532" y="4420870"/>
            <a:ext cx="377697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320" algn="l"/>
                <a:tab pos="716280" algn="l"/>
                <a:tab pos="1453515" algn="l"/>
                <a:tab pos="1910714" algn="l"/>
                <a:tab pos="3201035" algn="l"/>
              </a:tabLst>
            </a:pP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ra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20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	c’è	</a:t>
            </a:r>
            <a:r>
              <a:rPr sz="2000" spc="-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onn</a:t>
            </a:r>
            <a:r>
              <a:rPr sz="2000" spc="-2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3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	de</a:t>
            </a:r>
            <a:r>
              <a:rPr sz="2000" spc="-20" dirty="0">
                <a:latin typeface="Arial"/>
                <a:cs typeface="Arial"/>
              </a:rPr>
              <a:t>tt</a:t>
            </a:r>
            <a:r>
              <a:rPr sz="2000" spc="-5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532" y="4725289"/>
            <a:ext cx="377825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  <a:tabLst>
                <a:tab pos="1979295" algn="l"/>
                <a:tab pos="2301875" algn="l"/>
              </a:tabLst>
            </a:pPr>
            <a:r>
              <a:rPr sz="2000" b="1" spc="-5" dirty="0">
                <a:latin typeface="Arial"/>
                <a:cs typeface="Arial"/>
              </a:rPr>
              <a:t>te</a:t>
            </a:r>
            <a:r>
              <a:rPr sz="2000" b="1" dirty="0">
                <a:latin typeface="Arial"/>
                <a:cs typeface="Arial"/>
              </a:rPr>
              <a:t>ssu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		in</a:t>
            </a:r>
            <a:r>
              <a:rPr sz="2000" b="1" spc="-2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sti</a:t>
            </a:r>
            <a:r>
              <a:rPr sz="2000" b="1" spc="-25" dirty="0">
                <a:latin typeface="Arial"/>
                <a:cs typeface="Arial"/>
              </a:rPr>
              <a:t>z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le</a:t>
            </a:r>
            <a:r>
              <a:rPr sz="2000" dirty="0">
                <a:latin typeface="Arial"/>
                <a:cs typeface="Arial"/>
              </a:rPr>
              <a:t>,  </a:t>
            </a:r>
            <a:r>
              <a:rPr sz="2000" spc="-5" dirty="0">
                <a:latin typeface="Arial"/>
                <a:cs typeface="Arial"/>
              </a:rPr>
              <a:t>vascolarizzato	</a:t>
            </a:r>
            <a:r>
              <a:rPr sz="2000" spc="-10" dirty="0"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32" y="5564187"/>
            <a:ext cx="22542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7120" algn="l"/>
                <a:tab pos="1453515" algn="l"/>
              </a:tabLst>
            </a:pP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res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ti	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1991" y="5107114"/>
            <a:ext cx="1377950" cy="787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19380" algn="ctr">
              <a:lnSpc>
                <a:spcPct val="100000"/>
              </a:lnSpc>
              <a:spcBef>
                <a:spcPts val="700"/>
              </a:spcBef>
              <a:tabLst>
                <a:tab pos="800100" algn="l"/>
              </a:tabLst>
            </a:pPr>
            <a:r>
              <a:rPr sz="2000" spc="-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533400" algn="l"/>
              </a:tabLst>
            </a:pP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el	L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dig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532" y="5869304"/>
            <a:ext cx="37795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responsabili della produzione </a:t>
            </a:r>
            <a:r>
              <a:rPr sz="2000" dirty="0">
                <a:latin typeface="Arial"/>
                <a:cs typeface="Arial"/>
              </a:rPr>
              <a:t>del  95% di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testosterone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ematico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9219" y="848360"/>
            <a:ext cx="4130039" cy="30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4139" y="843280"/>
            <a:ext cx="4140200" cy="3108960"/>
          </a:xfrm>
          <a:custGeom>
            <a:avLst/>
            <a:gdLst/>
            <a:ahLst/>
            <a:cxnLst/>
            <a:rect l="l" t="t" r="r" b="b"/>
            <a:pathLst>
              <a:path w="4140200" h="3108960">
                <a:moveTo>
                  <a:pt x="0" y="3108960"/>
                </a:moveTo>
                <a:lnTo>
                  <a:pt x="4140200" y="3108960"/>
                </a:lnTo>
                <a:lnTo>
                  <a:pt x="4140200" y="0"/>
                </a:lnTo>
                <a:lnTo>
                  <a:pt x="0" y="0"/>
                </a:lnTo>
                <a:lnTo>
                  <a:pt x="0" y="3108960"/>
                </a:lnTo>
                <a:close/>
              </a:path>
            </a:pathLst>
          </a:custGeom>
          <a:ln w="1016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4926" y="2886710"/>
            <a:ext cx="771525" cy="1409065"/>
          </a:xfrm>
          <a:custGeom>
            <a:avLst/>
            <a:gdLst/>
            <a:ahLst/>
            <a:cxnLst/>
            <a:rect l="l" t="t" r="r" b="b"/>
            <a:pathLst>
              <a:path w="771525" h="1409064">
                <a:moveTo>
                  <a:pt x="700118" y="91591"/>
                </a:moveTo>
                <a:lnTo>
                  <a:pt x="0" y="1390522"/>
                </a:lnTo>
                <a:lnTo>
                  <a:pt x="33527" y="1408557"/>
                </a:lnTo>
                <a:lnTo>
                  <a:pt x="733629" y="109658"/>
                </a:lnTo>
                <a:lnTo>
                  <a:pt x="700118" y="91591"/>
                </a:lnTo>
                <a:close/>
              </a:path>
              <a:path w="771525" h="1409064">
                <a:moveTo>
                  <a:pt x="768838" y="74802"/>
                </a:moveTo>
                <a:lnTo>
                  <a:pt x="709168" y="74802"/>
                </a:lnTo>
                <a:lnTo>
                  <a:pt x="742696" y="92837"/>
                </a:lnTo>
                <a:lnTo>
                  <a:pt x="733629" y="109658"/>
                </a:lnTo>
                <a:lnTo>
                  <a:pt x="767207" y="127762"/>
                </a:lnTo>
                <a:lnTo>
                  <a:pt x="768838" y="74802"/>
                </a:lnTo>
                <a:close/>
              </a:path>
              <a:path w="771525" h="1409064">
                <a:moveTo>
                  <a:pt x="709168" y="74802"/>
                </a:moveTo>
                <a:lnTo>
                  <a:pt x="700118" y="91591"/>
                </a:lnTo>
                <a:lnTo>
                  <a:pt x="733629" y="109658"/>
                </a:lnTo>
                <a:lnTo>
                  <a:pt x="742696" y="92837"/>
                </a:lnTo>
                <a:lnTo>
                  <a:pt x="709168" y="74802"/>
                </a:lnTo>
                <a:close/>
              </a:path>
              <a:path w="771525" h="1409064">
                <a:moveTo>
                  <a:pt x="771144" y="0"/>
                </a:moveTo>
                <a:lnTo>
                  <a:pt x="666623" y="73532"/>
                </a:lnTo>
                <a:lnTo>
                  <a:pt x="700118" y="91591"/>
                </a:lnTo>
                <a:lnTo>
                  <a:pt x="709168" y="74802"/>
                </a:lnTo>
                <a:lnTo>
                  <a:pt x="768838" y="74802"/>
                </a:lnTo>
                <a:lnTo>
                  <a:pt x="771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519" y="998219"/>
            <a:ext cx="493001" cy="55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39" y="1303019"/>
            <a:ext cx="505714" cy="551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519" y="1607819"/>
            <a:ext cx="493001" cy="551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39" y="1912620"/>
            <a:ext cx="505714" cy="551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519" y="2217420"/>
            <a:ext cx="493001" cy="551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079" y="2522220"/>
            <a:ext cx="421894" cy="5514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440" y="393700"/>
            <a:ext cx="465073" cy="5514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698500"/>
            <a:ext cx="493001" cy="5514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259" y="1003300"/>
            <a:ext cx="561594" cy="5514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759" y="1308100"/>
            <a:ext cx="421894" cy="5514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2119" y="1612900"/>
            <a:ext cx="505714" cy="5514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759" y="1917700"/>
            <a:ext cx="421894" cy="5514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359" y="2222500"/>
            <a:ext cx="475221" cy="5514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2527300"/>
            <a:ext cx="493001" cy="5514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119" y="2832100"/>
            <a:ext cx="505714" cy="551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759" y="3136900"/>
            <a:ext cx="421894" cy="551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1760" y="424180"/>
            <a:ext cx="965200" cy="3208020"/>
          </a:xfrm>
          <a:prstGeom prst="rect">
            <a:avLst/>
          </a:prstGeom>
          <a:ln w="25400">
            <a:solidFill>
              <a:srgbClr val="FF99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305"/>
              </a:spcBef>
            </a:pP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501015">
              <a:lnSpc>
                <a:spcPct val="100000"/>
              </a:lnSpc>
            </a:pPr>
            <a:r>
              <a:rPr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473075" indent="-334645">
              <a:lnSpc>
                <a:spcPct val="100000"/>
              </a:lnSpc>
              <a:spcBef>
                <a:spcPts val="5"/>
              </a:spcBef>
              <a:buAutoNum type="alphaUcPeriod" startAt="20"/>
              <a:tabLst>
                <a:tab pos="472440" algn="l"/>
                <a:tab pos="473075" algn="l"/>
              </a:tabLst>
            </a:pPr>
            <a:r>
              <a:rPr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  <a:p>
            <a:pPr marL="536575" indent="-403225">
              <a:lnSpc>
                <a:spcPct val="100000"/>
              </a:lnSpc>
              <a:buAutoNum type="alphaUcPeriod" startAt="20"/>
              <a:tabLst>
                <a:tab pos="535940" algn="l"/>
                <a:tab pos="536575" algn="l"/>
              </a:tabLst>
            </a:pP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  <a:p>
            <a:pPr marL="138430">
              <a:lnSpc>
                <a:spcPct val="100000"/>
              </a:lnSpc>
              <a:tabLst>
                <a:tab pos="495300" algn="l"/>
              </a:tabLst>
            </a:pPr>
            <a:r>
              <a:rPr sz="3000" b="1" baseline="1388" dirty="0">
                <a:solidFill>
                  <a:srgbClr val="003399"/>
                </a:solidFill>
                <a:latin typeface="Times New Roman"/>
                <a:cs typeface="Times New Roman"/>
              </a:rPr>
              <a:t>B	</a:t>
            </a: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 marL="133350">
              <a:lnSpc>
                <a:spcPts val="2400"/>
              </a:lnSpc>
              <a:tabLst>
                <a:tab pos="535940" algn="l"/>
              </a:tabLst>
            </a:pPr>
            <a:r>
              <a:rPr sz="3000" b="1" spc="-7" baseline="1388" dirty="0">
                <a:solidFill>
                  <a:srgbClr val="003399"/>
                </a:solidFill>
                <a:latin typeface="Times New Roman"/>
                <a:cs typeface="Times New Roman"/>
              </a:rPr>
              <a:t>U	</a:t>
            </a: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  <a:p>
            <a:pPr marL="138430">
              <a:lnSpc>
                <a:spcPct val="100000"/>
              </a:lnSpc>
              <a:tabLst>
                <a:tab pos="510540" algn="l"/>
              </a:tabLst>
            </a:pPr>
            <a:r>
              <a:rPr sz="3000" b="1" baseline="1388" dirty="0">
                <a:solidFill>
                  <a:srgbClr val="003399"/>
                </a:solidFill>
                <a:latin typeface="Times New Roman"/>
                <a:cs typeface="Times New Roman"/>
              </a:rPr>
              <a:t>L	</a:t>
            </a:r>
            <a:r>
              <a:rPr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F</a:t>
            </a:r>
            <a:endParaRPr sz="2000">
              <a:latin typeface="Times New Roman"/>
              <a:cs typeface="Times New Roman"/>
            </a:endParaRPr>
          </a:p>
          <a:p>
            <a:pPr marL="495934" marR="278130" indent="-321945" algn="just">
              <a:lnSpc>
                <a:spcPct val="100000"/>
              </a:lnSpc>
              <a:spcBef>
                <a:spcPts val="5"/>
              </a:spcBef>
            </a:pPr>
            <a:r>
              <a:rPr sz="3000" b="1" baseline="1388" dirty="0">
                <a:solidFill>
                  <a:srgbClr val="003399"/>
                </a:solidFill>
                <a:latin typeface="Times New Roman"/>
                <a:cs typeface="Times New Roman"/>
              </a:rPr>
              <a:t>I </a:t>
            </a:r>
            <a:r>
              <a:rPr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E  </a:t>
            </a: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R  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75537" y="1578863"/>
            <a:ext cx="2880995" cy="471170"/>
          </a:xfrm>
          <a:custGeom>
            <a:avLst/>
            <a:gdLst/>
            <a:ahLst/>
            <a:cxnLst/>
            <a:rect l="l" t="t" r="r" b="b"/>
            <a:pathLst>
              <a:path w="2880995" h="471169">
                <a:moveTo>
                  <a:pt x="2764649" y="37745"/>
                </a:moveTo>
                <a:lnTo>
                  <a:pt x="0" y="433070"/>
                </a:lnTo>
                <a:lnTo>
                  <a:pt x="5384" y="470662"/>
                </a:lnTo>
                <a:lnTo>
                  <a:pt x="2770069" y="75469"/>
                </a:lnTo>
                <a:lnTo>
                  <a:pt x="2764649" y="37745"/>
                </a:lnTo>
                <a:close/>
              </a:path>
              <a:path w="2880995" h="471169">
                <a:moveTo>
                  <a:pt x="2864493" y="35051"/>
                </a:moveTo>
                <a:lnTo>
                  <a:pt x="2783484" y="35051"/>
                </a:lnTo>
                <a:lnTo>
                  <a:pt x="2788945" y="72771"/>
                </a:lnTo>
                <a:lnTo>
                  <a:pt x="2770069" y="75469"/>
                </a:lnTo>
                <a:lnTo>
                  <a:pt x="2775483" y="113157"/>
                </a:lnTo>
                <a:lnTo>
                  <a:pt x="2880512" y="40386"/>
                </a:lnTo>
                <a:lnTo>
                  <a:pt x="2864493" y="35051"/>
                </a:lnTo>
                <a:close/>
              </a:path>
              <a:path w="2880995" h="471169">
                <a:moveTo>
                  <a:pt x="2783484" y="35051"/>
                </a:moveTo>
                <a:lnTo>
                  <a:pt x="2764649" y="37745"/>
                </a:lnTo>
                <a:lnTo>
                  <a:pt x="2770069" y="75469"/>
                </a:lnTo>
                <a:lnTo>
                  <a:pt x="2788945" y="72771"/>
                </a:lnTo>
                <a:lnTo>
                  <a:pt x="2783484" y="35051"/>
                </a:lnTo>
                <a:close/>
              </a:path>
              <a:path w="2880995" h="471169">
                <a:moveTo>
                  <a:pt x="2759227" y="0"/>
                </a:moveTo>
                <a:lnTo>
                  <a:pt x="2764649" y="37745"/>
                </a:lnTo>
                <a:lnTo>
                  <a:pt x="2783484" y="35051"/>
                </a:lnTo>
                <a:lnTo>
                  <a:pt x="2864493" y="35051"/>
                </a:lnTo>
                <a:lnTo>
                  <a:pt x="2759227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8400" y="2014473"/>
            <a:ext cx="2311400" cy="1403350"/>
          </a:xfrm>
          <a:custGeom>
            <a:avLst/>
            <a:gdLst/>
            <a:ahLst/>
            <a:cxnLst/>
            <a:rect l="l" t="t" r="r" b="b"/>
            <a:pathLst>
              <a:path w="2311400" h="1403350">
                <a:moveTo>
                  <a:pt x="2203350" y="1360392"/>
                </a:moveTo>
                <a:lnTo>
                  <a:pt x="2183688" y="1393063"/>
                </a:lnTo>
                <a:lnTo>
                  <a:pt x="2311069" y="1403096"/>
                </a:lnTo>
                <a:lnTo>
                  <a:pt x="2290211" y="1370202"/>
                </a:lnTo>
                <a:lnTo>
                  <a:pt x="2219629" y="1370202"/>
                </a:lnTo>
                <a:lnTo>
                  <a:pt x="2203350" y="1360392"/>
                </a:lnTo>
                <a:close/>
              </a:path>
              <a:path w="2311400" h="1403350">
                <a:moveTo>
                  <a:pt x="2223004" y="1327735"/>
                </a:moveTo>
                <a:lnTo>
                  <a:pt x="2203350" y="1360392"/>
                </a:lnTo>
                <a:lnTo>
                  <a:pt x="2219629" y="1370202"/>
                </a:lnTo>
                <a:lnTo>
                  <a:pt x="2239314" y="1337564"/>
                </a:lnTo>
                <a:lnTo>
                  <a:pt x="2223004" y="1327735"/>
                </a:lnTo>
                <a:close/>
              </a:path>
              <a:path w="2311400" h="1403350">
                <a:moveTo>
                  <a:pt x="2242616" y="1295146"/>
                </a:moveTo>
                <a:lnTo>
                  <a:pt x="2223004" y="1327735"/>
                </a:lnTo>
                <a:lnTo>
                  <a:pt x="2239314" y="1337564"/>
                </a:lnTo>
                <a:lnTo>
                  <a:pt x="2219629" y="1370202"/>
                </a:lnTo>
                <a:lnTo>
                  <a:pt x="2290211" y="1370202"/>
                </a:lnTo>
                <a:lnTo>
                  <a:pt x="2242616" y="1295146"/>
                </a:lnTo>
                <a:close/>
              </a:path>
              <a:path w="2311400" h="1403350">
                <a:moveTo>
                  <a:pt x="19659" y="0"/>
                </a:moveTo>
                <a:lnTo>
                  <a:pt x="0" y="32512"/>
                </a:lnTo>
                <a:lnTo>
                  <a:pt x="2203350" y="1360392"/>
                </a:lnTo>
                <a:lnTo>
                  <a:pt x="2223004" y="1327735"/>
                </a:lnTo>
                <a:lnTo>
                  <a:pt x="1965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05300" y="1981200"/>
            <a:ext cx="4792980" cy="47929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04100C0-B03E-40FB-BA86-EF03CA71DAA4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46</a:t>
            </a:fld>
            <a:endParaRPr 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4266" y="627887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47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20" y="1262380"/>
            <a:ext cx="4742180" cy="418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00" y="1262380"/>
            <a:ext cx="4503420" cy="350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A9CBCE6-142F-4133-B5D4-1CE8C0399338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47</a:t>
            </a:fld>
            <a:endParaRPr lang="it-IT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140" y="1047643"/>
            <a:ext cx="4259580" cy="5477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5928" y="5923216"/>
            <a:ext cx="959485" cy="601980"/>
          </a:xfrm>
          <a:custGeom>
            <a:avLst/>
            <a:gdLst/>
            <a:ahLst/>
            <a:cxnLst/>
            <a:rect l="l" t="t" r="r" b="b"/>
            <a:pathLst>
              <a:path w="959485" h="601979">
                <a:moveTo>
                  <a:pt x="416054" y="185140"/>
                </a:moveTo>
                <a:lnTo>
                  <a:pt x="205232" y="185140"/>
                </a:lnTo>
                <a:lnTo>
                  <a:pt x="903732" y="601484"/>
                </a:lnTo>
                <a:lnTo>
                  <a:pt x="958976" y="508762"/>
                </a:lnTo>
                <a:lnTo>
                  <a:pt x="416054" y="185140"/>
                </a:lnTo>
                <a:close/>
              </a:path>
              <a:path w="959485" h="601979">
                <a:moveTo>
                  <a:pt x="0" y="0"/>
                </a:moveTo>
                <a:lnTo>
                  <a:pt x="177546" y="231508"/>
                </a:lnTo>
                <a:lnTo>
                  <a:pt x="205232" y="185140"/>
                </a:lnTo>
                <a:lnTo>
                  <a:pt x="416054" y="185140"/>
                </a:lnTo>
                <a:lnTo>
                  <a:pt x="260476" y="92405"/>
                </a:lnTo>
                <a:lnTo>
                  <a:pt x="288163" y="46050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5928" y="5923216"/>
            <a:ext cx="959485" cy="601980"/>
          </a:xfrm>
          <a:custGeom>
            <a:avLst/>
            <a:gdLst/>
            <a:ahLst/>
            <a:cxnLst/>
            <a:rect l="l" t="t" r="r" b="b"/>
            <a:pathLst>
              <a:path w="959485" h="601979">
                <a:moveTo>
                  <a:pt x="0" y="0"/>
                </a:moveTo>
                <a:lnTo>
                  <a:pt x="288163" y="46050"/>
                </a:lnTo>
                <a:lnTo>
                  <a:pt x="260476" y="92405"/>
                </a:lnTo>
                <a:lnTo>
                  <a:pt x="958976" y="508762"/>
                </a:lnTo>
                <a:lnTo>
                  <a:pt x="903732" y="601484"/>
                </a:lnTo>
                <a:lnTo>
                  <a:pt x="205232" y="185140"/>
                </a:lnTo>
                <a:lnTo>
                  <a:pt x="177546" y="23150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516879"/>
            <a:ext cx="4175760" cy="624840"/>
          </a:xfrm>
          <a:custGeom>
            <a:avLst/>
            <a:gdLst/>
            <a:ahLst/>
            <a:cxnLst/>
            <a:rect l="l" t="t" r="r" b="b"/>
            <a:pathLst>
              <a:path w="4175759" h="624839">
                <a:moveTo>
                  <a:pt x="0" y="624840"/>
                </a:moveTo>
                <a:lnTo>
                  <a:pt x="4175759" y="624840"/>
                </a:lnTo>
                <a:lnTo>
                  <a:pt x="4175759" y="0"/>
                </a:lnTo>
                <a:lnTo>
                  <a:pt x="0" y="0"/>
                </a:lnTo>
                <a:lnTo>
                  <a:pt x="0" y="624840"/>
                </a:lnTo>
                <a:close/>
              </a:path>
            </a:pathLst>
          </a:custGeom>
          <a:ln w="1016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5491479"/>
            <a:ext cx="3937254" cy="498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0" y="5765800"/>
            <a:ext cx="2662174" cy="4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3051" y="5544184"/>
            <a:ext cx="3620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Times New Roman"/>
                <a:cs typeface="Times New Roman"/>
              </a:rPr>
              <a:t>Acquisizione </a:t>
            </a:r>
            <a:r>
              <a:rPr sz="1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di motilità </a:t>
            </a:r>
            <a:r>
              <a:rPr sz="1800" b="1" dirty="0">
                <a:solidFill>
                  <a:srgbClr val="3333CC"/>
                </a:solidFill>
                <a:latin typeface="Times New Roman"/>
                <a:cs typeface="Times New Roman"/>
              </a:rPr>
              <a:t>e capacità</a:t>
            </a:r>
            <a:r>
              <a:rPr sz="18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di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3333CC"/>
                </a:solidFill>
                <a:latin typeface="Times New Roman"/>
                <a:cs typeface="Times New Roman"/>
              </a:rPr>
              <a:t>interazione con oocita</a:t>
            </a:r>
            <a:r>
              <a:rPr sz="1800" b="1" spc="-3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CC"/>
                </a:solidFill>
                <a:latin typeface="Times New Roman"/>
                <a:cs typeface="Times New Roman"/>
              </a:rPr>
              <a:t>II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9565" y="4178998"/>
            <a:ext cx="39401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Gli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spermatidi </a:t>
            </a:r>
            <a:r>
              <a:rPr sz="1600" spc="-5" dirty="0">
                <a:latin typeface="Arial"/>
                <a:cs typeface="Arial"/>
              </a:rPr>
              <a:t>situati </a:t>
            </a:r>
            <a:r>
              <a:rPr sz="1600" dirty="0">
                <a:latin typeface="Arial"/>
                <a:cs typeface="Arial"/>
              </a:rPr>
              <a:t>verso il </a:t>
            </a:r>
            <a:r>
              <a:rPr sz="1600" spc="-5" dirty="0">
                <a:latin typeface="Arial"/>
                <a:cs typeface="Arial"/>
              </a:rPr>
              <a:t>lume </a:t>
            </a:r>
            <a:r>
              <a:rPr sz="1600" spc="-10" dirty="0">
                <a:latin typeface="Arial"/>
                <a:cs typeface="Arial"/>
              </a:rPr>
              <a:t>perdono  </a:t>
            </a:r>
            <a:r>
              <a:rPr sz="1600" spc="-5" dirty="0">
                <a:latin typeface="Arial"/>
                <a:cs typeface="Arial"/>
              </a:rPr>
              <a:t>le </a:t>
            </a:r>
            <a:r>
              <a:rPr sz="1600" spc="-10" dirty="0">
                <a:latin typeface="Arial"/>
                <a:cs typeface="Arial"/>
              </a:rPr>
              <a:t>connessioni </a:t>
            </a:r>
            <a:r>
              <a:rPr sz="1600" spc="-5" dirty="0">
                <a:latin typeface="Arial"/>
                <a:cs typeface="Arial"/>
              </a:rPr>
              <a:t>citoplasmatiche e </a:t>
            </a:r>
            <a:r>
              <a:rPr sz="1600" b="1" spc="-5" dirty="0">
                <a:latin typeface="Arial"/>
                <a:cs typeface="Arial"/>
              </a:rPr>
              <a:t>si  differenziano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spermatozoi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73400" y="266712"/>
            <a:ext cx="3264154" cy="658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47008" y="337565"/>
            <a:ext cx="290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99"/>
                </a:solidFill>
              </a:rPr>
              <a:t>SPERMATOGENESI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32071" y="1585848"/>
            <a:ext cx="4217670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465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L’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attività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mitotica </a:t>
            </a:r>
            <a:r>
              <a:rPr sz="1600" spc="-5" dirty="0">
                <a:latin typeface="Arial"/>
                <a:cs typeface="Arial"/>
              </a:rPr>
              <a:t>a livello dell’epitelio  seminifero </a:t>
            </a:r>
            <a:r>
              <a:rPr sz="1600" dirty="0">
                <a:latin typeface="Arial"/>
                <a:cs typeface="Arial"/>
              </a:rPr>
              <a:t>è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intensa </a:t>
            </a:r>
            <a:r>
              <a:rPr sz="1600" dirty="0">
                <a:latin typeface="Arial"/>
                <a:cs typeface="Arial"/>
              </a:rPr>
              <a:t>e </a:t>
            </a:r>
            <a:r>
              <a:rPr sz="1600" spc="-5" dirty="0">
                <a:latin typeface="Arial"/>
                <a:cs typeface="Arial"/>
              </a:rPr>
              <a:t>continua per  l’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intera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vita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sessuale</a:t>
            </a:r>
            <a:r>
              <a:rPr sz="1600" b="1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254000" marR="52069" indent="-2413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Gli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spermatidi </a:t>
            </a:r>
            <a:r>
              <a:rPr sz="1600" spc="-5" dirty="0">
                <a:latin typeface="Arial"/>
                <a:cs typeface="Arial"/>
              </a:rPr>
              <a:t>vanno incontro a </a:t>
            </a:r>
            <a:r>
              <a:rPr sz="1600" b="1" spc="-5" dirty="0">
                <a:latin typeface="Arial"/>
                <a:cs typeface="Arial"/>
              </a:rPr>
              <a:t>maturazione  morfologica </a:t>
            </a:r>
            <a:r>
              <a:rPr sz="1600" spc="-10" dirty="0">
                <a:latin typeface="Arial"/>
                <a:cs typeface="Arial"/>
              </a:rPr>
              <a:t>per </a:t>
            </a:r>
            <a:r>
              <a:rPr sz="1600" spc="-5" dirty="0">
                <a:latin typeface="Arial"/>
                <a:cs typeface="Arial"/>
              </a:rPr>
              <a:t>diventare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spermatozoi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16330" y="4799329"/>
            <a:ext cx="3241040" cy="0"/>
          </a:xfrm>
          <a:custGeom>
            <a:avLst/>
            <a:gdLst/>
            <a:ahLst/>
            <a:cxnLst/>
            <a:rect l="l" t="t" r="r" b="b"/>
            <a:pathLst>
              <a:path w="3241040">
                <a:moveTo>
                  <a:pt x="0" y="0"/>
                </a:moveTo>
                <a:lnTo>
                  <a:pt x="3241040" y="0"/>
                </a:lnTo>
              </a:path>
            </a:pathLst>
          </a:custGeom>
          <a:ln w="58419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14FE49D-56E0-42F8-A621-2C4047D6B60B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48</a:t>
            </a:fld>
            <a:endParaRPr 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3597"/>
            <a:ext cx="5560016" cy="4557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398779"/>
            <a:ext cx="5871210" cy="4577080"/>
          </a:xfrm>
          <a:custGeom>
            <a:avLst/>
            <a:gdLst/>
            <a:ahLst/>
            <a:cxnLst/>
            <a:rect l="l" t="t" r="r" b="b"/>
            <a:pathLst>
              <a:path w="5871210" h="4577080">
                <a:moveTo>
                  <a:pt x="0" y="4577080"/>
                </a:moveTo>
                <a:lnTo>
                  <a:pt x="5871210" y="4577080"/>
                </a:lnTo>
                <a:lnTo>
                  <a:pt x="5871210" y="0"/>
                </a:lnTo>
                <a:lnTo>
                  <a:pt x="0" y="0"/>
                </a:lnTo>
              </a:path>
            </a:pathLst>
          </a:custGeom>
          <a:ln w="1016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2200" y="1371600"/>
            <a:ext cx="2764155" cy="170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Tubuli seminiferi</a:t>
            </a:r>
            <a:r>
              <a:rPr sz="1800" spc="-5" dirty="0">
                <a:latin typeface="Times New Roman"/>
                <a:cs typeface="Times New Roman"/>
              </a:rPr>
              <a:t>:  </a:t>
            </a:r>
            <a:r>
              <a:rPr sz="1800" spc="-5" dirty="0" err="1" smtClean="0">
                <a:latin typeface="Times New Roman"/>
                <a:cs typeface="Times New Roman"/>
              </a:rPr>
              <a:t>Esternamente</a:t>
            </a:r>
            <a:r>
              <a:rPr sz="1800" spc="-5" dirty="0">
                <a:latin typeface="Times New Roman"/>
                <a:cs typeface="Times New Roman"/>
              </a:rPr>
              <a:t>: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alcuni strati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cellule</a:t>
            </a:r>
            <a:r>
              <a:rPr sz="1800" b="1" u="heavy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 mioidi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75260" marR="167005" algn="ctr">
              <a:lnSpc>
                <a:spcPct val="100000"/>
              </a:lnSpc>
            </a:pPr>
            <a:r>
              <a:rPr sz="1800" spc="335" dirty="0">
                <a:latin typeface="Arial"/>
                <a:cs typeface="Arial"/>
              </a:rPr>
              <a:t> </a:t>
            </a:r>
            <a:r>
              <a:rPr sz="1800" b="1" spc="-5" dirty="0" err="1">
                <a:latin typeface="Times New Roman"/>
                <a:cs typeface="Times New Roman"/>
              </a:rPr>
              <a:t>Internamente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it-IT" b="1" spc="-525" dirty="0" smtClean="0">
                <a:solidFill>
                  <a:srgbClr val="800080"/>
                </a:solidFill>
                <a:latin typeface="Times New Roman"/>
                <a:cs typeface="Times New Roman"/>
              </a:rPr>
              <a:t>Tubulo </a:t>
            </a:r>
            <a:r>
              <a:rPr sz="1800" b="1" spc="-5" dirty="0" err="1" smtClean="0">
                <a:solidFill>
                  <a:srgbClr val="800080"/>
                </a:solidFill>
                <a:latin typeface="Times New Roman"/>
                <a:cs typeface="Times New Roman"/>
              </a:rPr>
              <a:t>seminifero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0139" y="0"/>
            <a:ext cx="3713734" cy="609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92225" y="22542"/>
            <a:ext cx="3356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933FF"/>
                </a:solidFill>
              </a:rPr>
              <a:t>TUBULO</a:t>
            </a:r>
            <a:r>
              <a:rPr spc="-75" dirty="0">
                <a:solidFill>
                  <a:srgbClr val="9933FF"/>
                </a:solidFill>
              </a:rPr>
              <a:t> </a:t>
            </a:r>
            <a:r>
              <a:rPr dirty="0">
                <a:solidFill>
                  <a:srgbClr val="9933FF"/>
                </a:solidFill>
              </a:rPr>
              <a:t>SEMINIFERO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54785" y="5081065"/>
            <a:ext cx="5729605" cy="134493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800" spc="-5" dirty="0">
                <a:latin typeface="Arial"/>
                <a:cs typeface="Arial"/>
              </a:rPr>
              <a:t>La </a:t>
            </a: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parete del tubulo seminifero </a:t>
            </a:r>
            <a:r>
              <a:rPr sz="1800" dirty="0">
                <a:latin typeface="Arial"/>
                <a:cs typeface="Arial"/>
              </a:rPr>
              <a:t>è formato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da:</a:t>
            </a:r>
            <a:endParaRPr sz="1800">
              <a:latin typeface="Arial"/>
              <a:cs typeface="Arial"/>
            </a:endParaRPr>
          </a:p>
          <a:p>
            <a:pPr marL="444500" indent="-431800">
              <a:lnSpc>
                <a:spcPct val="100000"/>
              </a:lnSpc>
              <a:spcBef>
                <a:spcPts val="440"/>
              </a:spcBef>
              <a:buFont typeface="Arial"/>
              <a:buChar char=""/>
              <a:tabLst>
                <a:tab pos="431800" algn="l"/>
                <a:tab pos="445134" algn="l"/>
              </a:tabLst>
            </a:pPr>
            <a:r>
              <a:rPr sz="1800" b="1" dirty="0">
                <a:latin typeface="Arial"/>
                <a:cs typeface="Arial"/>
              </a:rPr>
              <a:t>epitelio pluristratificato </a:t>
            </a:r>
            <a:r>
              <a:rPr sz="1800" dirty="0">
                <a:latin typeface="Arial"/>
                <a:cs typeface="Arial"/>
              </a:rPr>
              <a:t>formato </a:t>
            </a:r>
            <a:r>
              <a:rPr sz="1800" spc="-5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2 </a:t>
            </a:r>
            <a:r>
              <a:rPr sz="1800" b="1" dirty="0">
                <a:latin typeface="Arial"/>
                <a:cs typeface="Arial"/>
              </a:rPr>
              <a:t>tipi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cellulari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997075" lvl="1" indent="-14224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997075" algn="l"/>
              </a:tabLst>
            </a:pPr>
            <a:r>
              <a:rPr sz="1800" b="1" spc="-5" dirty="0">
                <a:solidFill>
                  <a:srgbClr val="CC0099"/>
                </a:solidFill>
                <a:latin typeface="Arial"/>
                <a:cs typeface="Arial"/>
              </a:rPr>
              <a:t>cellule </a:t>
            </a:r>
            <a:r>
              <a:rPr sz="1800" b="1" dirty="0">
                <a:solidFill>
                  <a:srgbClr val="CC0099"/>
                </a:solidFill>
                <a:latin typeface="Arial"/>
                <a:cs typeface="Arial"/>
              </a:rPr>
              <a:t>del</a:t>
            </a:r>
            <a:r>
              <a:rPr sz="1800" b="1" spc="-1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99"/>
                </a:solidFill>
                <a:latin typeface="Arial"/>
                <a:cs typeface="Arial"/>
              </a:rPr>
              <a:t>Sertoli</a:t>
            </a:r>
            <a:endParaRPr sz="1800">
              <a:latin typeface="Arial"/>
              <a:cs typeface="Arial"/>
            </a:endParaRPr>
          </a:p>
          <a:p>
            <a:pPr marL="1425575" indent="-142875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Font typeface="Arial"/>
              <a:buChar char="•"/>
              <a:tabLst>
                <a:tab pos="1425575" algn="l"/>
              </a:tabLst>
            </a:pPr>
            <a:r>
              <a:rPr sz="1800" b="1" dirty="0">
                <a:solidFill>
                  <a:srgbClr val="9900CC"/>
                </a:solidFill>
                <a:latin typeface="Arial"/>
                <a:cs typeface="Arial"/>
              </a:rPr>
              <a:t>cellule della linea</a:t>
            </a:r>
            <a:r>
              <a:rPr sz="1800" b="1" spc="-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CC"/>
                </a:solidFill>
                <a:latin typeface="Arial"/>
                <a:cs typeface="Arial"/>
              </a:rPr>
              <a:t>germinale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0959" y="3335020"/>
            <a:ext cx="3685540" cy="1681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216EC7E-613B-4076-BE32-E8FF2F847DE1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9" y="101600"/>
            <a:ext cx="2083054" cy="764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657" y="184150"/>
            <a:ext cx="16656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3840" algn="l"/>
              </a:tabLst>
            </a:pPr>
            <a:r>
              <a:rPr sz="2800" spc="-5" dirty="0">
                <a:solidFill>
                  <a:srgbClr val="000099"/>
                </a:solidFill>
              </a:rPr>
              <a:t>ME</a:t>
            </a:r>
            <a:r>
              <a:rPr sz="2800" spc="-25" dirty="0">
                <a:solidFill>
                  <a:srgbClr val="000099"/>
                </a:solidFill>
              </a:rPr>
              <a:t>I</a:t>
            </a:r>
            <a:r>
              <a:rPr sz="2800" spc="-5" dirty="0">
                <a:solidFill>
                  <a:srgbClr val="000099"/>
                </a:solidFill>
              </a:rPr>
              <a:t>OSI</a:t>
            </a:r>
            <a:r>
              <a:rPr sz="2800" dirty="0">
                <a:solidFill>
                  <a:srgbClr val="000099"/>
                </a:solidFill>
              </a:rPr>
              <a:t>	</a:t>
            </a:r>
            <a:r>
              <a:rPr sz="2800" spc="-5" dirty="0">
                <a:solidFill>
                  <a:srgbClr val="000099"/>
                </a:solidFill>
              </a:rPr>
              <a:t>I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271779" y="1310639"/>
            <a:ext cx="8529320" cy="3818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3564" y="497141"/>
            <a:ext cx="1247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PROF</a:t>
            </a:r>
            <a:r>
              <a:rPr sz="2000" b="1" spc="-65" dirty="0">
                <a:solidFill>
                  <a:srgbClr val="00CC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3089" y="859789"/>
            <a:ext cx="4610100" cy="792480"/>
          </a:xfrm>
          <a:custGeom>
            <a:avLst/>
            <a:gdLst/>
            <a:ahLst/>
            <a:cxnLst/>
            <a:rect l="l" t="t" r="r" b="b"/>
            <a:pathLst>
              <a:path w="4610100" h="792480">
                <a:moveTo>
                  <a:pt x="4610100" y="792480"/>
                </a:moveTo>
                <a:lnTo>
                  <a:pt x="4607105" y="742779"/>
                </a:lnTo>
                <a:lnTo>
                  <a:pt x="4598361" y="694920"/>
                </a:lnTo>
                <a:lnTo>
                  <a:pt x="4584230" y="649274"/>
                </a:lnTo>
                <a:lnTo>
                  <a:pt x="4565071" y="606212"/>
                </a:lnTo>
                <a:lnTo>
                  <a:pt x="4541245" y="566106"/>
                </a:lnTo>
                <a:lnTo>
                  <a:pt x="4513114" y="529327"/>
                </a:lnTo>
                <a:lnTo>
                  <a:pt x="4481037" y="496247"/>
                </a:lnTo>
                <a:lnTo>
                  <a:pt x="4445375" y="467237"/>
                </a:lnTo>
                <a:lnTo>
                  <a:pt x="4406490" y="442668"/>
                </a:lnTo>
                <a:lnTo>
                  <a:pt x="4364742" y="422913"/>
                </a:lnTo>
                <a:lnTo>
                  <a:pt x="4320491" y="408342"/>
                </a:lnTo>
                <a:lnTo>
                  <a:pt x="4274098" y="399327"/>
                </a:lnTo>
                <a:lnTo>
                  <a:pt x="4225925" y="396239"/>
                </a:lnTo>
                <a:lnTo>
                  <a:pt x="2689225" y="396239"/>
                </a:lnTo>
                <a:lnTo>
                  <a:pt x="2641051" y="393152"/>
                </a:lnTo>
                <a:lnTo>
                  <a:pt x="2594658" y="384137"/>
                </a:lnTo>
                <a:lnTo>
                  <a:pt x="2550407" y="369566"/>
                </a:lnTo>
                <a:lnTo>
                  <a:pt x="2508659" y="349811"/>
                </a:lnTo>
                <a:lnTo>
                  <a:pt x="2469774" y="325242"/>
                </a:lnTo>
                <a:lnTo>
                  <a:pt x="2434112" y="296232"/>
                </a:lnTo>
                <a:lnTo>
                  <a:pt x="2402035" y="263152"/>
                </a:lnTo>
                <a:lnTo>
                  <a:pt x="2373904" y="226373"/>
                </a:lnTo>
                <a:lnTo>
                  <a:pt x="2350078" y="186267"/>
                </a:lnTo>
                <a:lnTo>
                  <a:pt x="2330919" y="143205"/>
                </a:lnTo>
                <a:lnTo>
                  <a:pt x="2316788" y="97559"/>
                </a:lnTo>
                <a:lnTo>
                  <a:pt x="2308044" y="49700"/>
                </a:lnTo>
                <a:lnTo>
                  <a:pt x="2305050" y="0"/>
                </a:lnTo>
                <a:lnTo>
                  <a:pt x="2302055" y="49700"/>
                </a:lnTo>
                <a:lnTo>
                  <a:pt x="2293311" y="97559"/>
                </a:lnTo>
                <a:lnTo>
                  <a:pt x="2279180" y="143205"/>
                </a:lnTo>
                <a:lnTo>
                  <a:pt x="2260021" y="186267"/>
                </a:lnTo>
                <a:lnTo>
                  <a:pt x="2236195" y="226373"/>
                </a:lnTo>
                <a:lnTo>
                  <a:pt x="2208064" y="263152"/>
                </a:lnTo>
                <a:lnTo>
                  <a:pt x="2175987" y="296232"/>
                </a:lnTo>
                <a:lnTo>
                  <a:pt x="2140325" y="325242"/>
                </a:lnTo>
                <a:lnTo>
                  <a:pt x="2101440" y="349811"/>
                </a:lnTo>
                <a:lnTo>
                  <a:pt x="2059692" y="369566"/>
                </a:lnTo>
                <a:lnTo>
                  <a:pt x="2015441" y="384137"/>
                </a:lnTo>
                <a:lnTo>
                  <a:pt x="1969048" y="393152"/>
                </a:lnTo>
                <a:lnTo>
                  <a:pt x="1920875" y="396239"/>
                </a:lnTo>
                <a:lnTo>
                  <a:pt x="384175" y="396239"/>
                </a:lnTo>
                <a:lnTo>
                  <a:pt x="336001" y="399327"/>
                </a:lnTo>
                <a:lnTo>
                  <a:pt x="289608" y="408342"/>
                </a:lnTo>
                <a:lnTo>
                  <a:pt x="245357" y="422913"/>
                </a:lnTo>
                <a:lnTo>
                  <a:pt x="203609" y="442668"/>
                </a:lnTo>
                <a:lnTo>
                  <a:pt x="164724" y="467237"/>
                </a:lnTo>
                <a:lnTo>
                  <a:pt x="129062" y="496247"/>
                </a:lnTo>
                <a:lnTo>
                  <a:pt x="96985" y="529327"/>
                </a:lnTo>
                <a:lnTo>
                  <a:pt x="68854" y="566106"/>
                </a:lnTo>
                <a:lnTo>
                  <a:pt x="45028" y="606212"/>
                </a:lnTo>
                <a:lnTo>
                  <a:pt x="25869" y="649274"/>
                </a:lnTo>
                <a:lnTo>
                  <a:pt x="11738" y="694920"/>
                </a:lnTo>
                <a:lnTo>
                  <a:pt x="2994" y="742779"/>
                </a:lnTo>
                <a:lnTo>
                  <a:pt x="0" y="79248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40839" y="5654992"/>
            <a:ext cx="875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Leptotene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0021" y="5654992"/>
            <a:ext cx="746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go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5695" y="5654992"/>
            <a:ext cx="857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Arial"/>
                <a:cs typeface="Arial"/>
              </a:rPr>
              <a:t>p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h</a:t>
            </a:r>
            <a:r>
              <a:rPr sz="1400" b="1" spc="-10" dirty="0">
                <a:latin typeface="Arial"/>
                <a:cs typeface="Arial"/>
              </a:rPr>
              <a:t>it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5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0970" y="5654992"/>
            <a:ext cx="814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6291" y="5654992"/>
            <a:ext cx="7854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diacinesi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88589" y="5753100"/>
            <a:ext cx="505459" cy="83820"/>
          </a:xfrm>
          <a:custGeom>
            <a:avLst/>
            <a:gdLst/>
            <a:ahLst/>
            <a:cxnLst/>
            <a:rect l="l" t="t" r="r" b="b"/>
            <a:pathLst>
              <a:path w="505460" h="83820">
                <a:moveTo>
                  <a:pt x="421640" y="0"/>
                </a:moveTo>
                <a:lnTo>
                  <a:pt x="421640" y="83819"/>
                </a:lnTo>
                <a:lnTo>
                  <a:pt x="477519" y="55880"/>
                </a:lnTo>
                <a:lnTo>
                  <a:pt x="435610" y="55880"/>
                </a:lnTo>
                <a:lnTo>
                  <a:pt x="435610" y="27940"/>
                </a:lnTo>
                <a:lnTo>
                  <a:pt x="477520" y="27940"/>
                </a:lnTo>
                <a:lnTo>
                  <a:pt x="421640" y="0"/>
                </a:lnTo>
                <a:close/>
              </a:path>
              <a:path w="505460" h="83820">
                <a:moveTo>
                  <a:pt x="421640" y="27940"/>
                </a:moveTo>
                <a:lnTo>
                  <a:pt x="0" y="27940"/>
                </a:lnTo>
                <a:lnTo>
                  <a:pt x="0" y="55880"/>
                </a:lnTo>
                <a:lnTo>
                  <a:pt x="421640" y="55880"/>
                </a:lnTo>
                <a:lnTo>
                  <a:pt x="421640" y="27940"/>
                </a:lnTo>
                <a:close/>
              </a:path>
              <a:path w="505460" h="83820">
                <a:moveTo>
                  <a:pt x="477520" y="27940"/>
                </a:moveTo>
                <a:lnTo>
                  <a:pt x="435610" y="27940"/>
                </a:lnTo>
                <a:lnTo>
                  <a:pt x="435610" y="55880"/>
                </a:lnTo>
                <a:lnTo>
                  <a:pt x="477519" y="55880"/>
                </a:lnTo>
                <a:lnTo>
                  <a:pt x="505460" y="41909"/>
                </a:lnTo>
                <a:lnTo>
                  <a:pt x="477520" y="2794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40930" y="5829300"/>
            <a:ext cx="505459" cy="83820"/>
          </a:xfrm>
          <a:custGeom>
            <a:avLst/>
            <a:gdLst/>
            <a:ahLst/>
            <a:cxnLst/>
            <a:rect l="l" t="t" r="r" b="b"/>
            <a:pathLst>
              <a:path w="505459" h="83820">
                <a:moveTo>
                  <a:pt x="421640" y="0"/>
                </a:moveTo>
                <a:lnTo>
                  <a:pt x="421640" y="83819"/>
                </a:lnTo>
                <a:lnTo>
                  <a:pt x="477520" y="55880"/>
                </a:lnTo>
                <a:lnTo>
                  <a:pt x="435610" y="55880"/>
                </a:lnTo>
                <a:lnTo>
                  <a:pt x="435610" y="27940"/>
                </a:lnTo>
                <a:lnTo>
                  <a:pt x="477520" y="27940"/>
                </a:lnTo>
                <a:lnTo>
                  <a:pt x="421640" y="0"/>
                </a:lnTo>
                <a:close/>
              </a:path>
              <a:path w="505459" h="83820">
                <a:moveTo>
                  <a:pt x="421640" y="27940"/>
                </a:moveTo>
                <a:lnTo>
                  <a:pt x="0" y="27940"/>
                </a:lnTo>
                <a:lnTo>
                  <a:pt x="0" y="55880"/>
                </a:lnTo>
                <a:lnTo>
                  <a:pt x="421640" y="55880"/>
                </a:lnTo>
                <a:lnTo>
                  <a:pt x="421640" y="27940"/>
                </a:lnTo>
                <a:close/>
              </a:path>
              <a:path w="505459" h="83820">
                <a:moveTo>
                  <a:pt x="477520" y="27940"/>
                </a:moveTo>
                <a:lnTo>
                  <a:pt x="435610" y="27940"/>
                </a:lnTo>
                <a:lnTo>
                  <a:pt x="435610" y="55880"/>
                </a:lnTo>
                <a:lnTo>
                  <a:pt x="477520" y="55880"/>
                </a:lnTo>
                <a:lnTo>
                  <a:pt x="505460" y="41909"/>
                </a:lnTo>
                <a:lnTo>
                  <a:pt x="477520" y="2794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27090" y="5803900"/>
            <a:ext cx="505459" cy="83820"/>
          </a:xfrm>
          <a:custGeom>
            <a:avLst/>
            <a:gdLst/>
            <a:ahLst/>
            <a:cxnLst/>
            <a:rect l="l" t="t" r="r" b="b"/>
            <a:pathLst>
              <a:path w="505460" h="83820">
                <a:moveTo>
                  <a:pt x="421639" y="0"/>
                </a:moveTo>
                <a:lnTo>
                  <a:pt x="421639" y="83819"/>
                </a:lnTo>
                <a:lnTo>
                  <a:pt x="477519" y="55880"/>
                </a:lnTo>
                <a:lnTo>
                  <a:pt x="435610" y="55880"/>
                </a:lnTo>
                <a:lnTo>
                  <a:pt x="435610" y="27940"/>
                </a:lnTo>
                <a:lnTo>
                  <a:pt x="477520" y="27940"/>
                </a:lnTo>
                <a:lnTo>
                  <a:pt x="421639" y="0"/>
                </a:lnTo>
                <a:close/>
              </a:path>
              <a:path w="505460" h="83820">
                <a:moveTo>
                  <a:pt x="421639" y="27940"/>
                </a:moveTo>
                <a:lnTo>
                  <a:pt x="0" y="27940"/>
                </a:lnTo>
                <a:lnTo>
                  <a:pt x="0" y="55880"/>
                </a:lnTo>
                <a:lnTo>
                  <a:pt x="421639" y="55880"/>
                </a:lnTo>
                <a:lnTo>
                  <a:pt x="421639" y="27940"/>
                </a:lnTo>
                <a:close/>
              </a:path>
              <a:path w="505460" h="83820">
                <a:moveTo>
                  <a:pt x="477520" y="27940"/>
                </a:moveTo>
                <a:lnTo>
                  <a:pt x="435610" y="27940"/>
                </a:lnTo>
                <a:lnTo>
                  <a:pt x="435610" y="55880"/>
                </a:lnTo>
                <a:lnTo>
                  <a:pt x="477519" y="55880"/>
                </a:lnTo>
                <a:lnTo>
                  <a:pt x="505460" y="41909"/>
                </a:lnTo>
                <a:lnTo>
                  <a:pt x="477520" y="2794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4670" y="5778500"/>
            <a:ext cx="505459" cy="83820"/>
          </a:xfrm>
          <a:custGeom>
            <a:avLst/>
            <a:gdLst/>
            <a:ahLst/>
            <a:cxnLst/>
            <a:rect l="l" t="t" r="r" b="b"/>
            <a:pathLst>
              <a:path w="505460" h="83820">
                <a:moveTo>
                  <a:pt x="421639" y="0"/>
                </a:moveTo>
                <a:lnTo>
                  <a:pt x="421639" y="83819"/>
                </a:lnTo>
                <a:lnTo>
                  <a:pt x="477519" y="55880"/>
                </a:lnTo>
                <a:lnTo>
                  <a:pt x="435609" y="55880"/>
                </a:lnTo>
                <a:lnTo>
                  <a:pt x="435609" y="27940"/>
                </a:lnTo>
                <a:lnTo>
                  <a:pt x="477519" y="27940"/>
                </a:lnTo>
                <a:lnTo>
                  <a:pt x="421639" y="0"/>
                </a:lnTo>
                <a:close/>
              </a:path>
              <a:path w="505460" h="83820">
                <a:moveTo>
                  <a:pt x="421639" y="27940"/>
                </a:moveTo>
                <a:lnTo>
                  <a:pt x="0" y="27940"/>
                </a:lnTo>
                <a:lnTo>
                  <a:pt x="0" y="55880"/>
                </a:lnTo>
                <a:lnTo>
                  <a:pt x="421639" y="55880"/>
                </a:lnTo>
                <a:lnTo>
                  <a:pt x="421639" y="27940"/>
                </a:lnTo>
                <a:close/>
              </a:path>
              <a:path w="505460" h="83820">
                <a:moveTo>
                  <a:pt x="477519" y="27940"/>
                </a:moveTo>
                <a:lnTo>
                  <a:pt x="435609" y="27940"/>
                </a:lnTo>
                <a:lnTo>
                  <a:pt x="435609" y="55880"/>
                </a:lnTo>
                <a:lnTo>
                  <a:pt x="477519" y="55880"/>
                </a:lnTo>
                <a:lnTo>
                  <a:pt x="505459" y="41909"/>
                </a:lnTo>
                <a:lnTo>
                  <a:pt x="477519" y="2794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5670" y="4738370"/>
            <a:ext cx="6266180" cy="789940"/>
          </a:xfrm>
          <a:custGeom>
            <a:avLst/>
            <a:gdLst/>
            <a:ahLst/>
            <a:cxnLst/>
            <a:rect l="l" t="t" r="r" b="b"/>
            <a:pathLst>
              <a:path w="6266180" h="789939">
                <a:moveTo>
                  <a:pt x="6266180" y="789939"/>
                </a:moveTo>
                <a:lnTo>
                  <a:pt x="6263483" y="749548"/>
                </a:lnTo>
                <a:lnTo>
                  <a:pt x="6255570" y="710325"/>
                </a:lnTo>
                <a:lnTo>
                  <a:pt x="6242701" y="672469"/>
                </a:lnTo>
                <a:lnTo>
                  <a:pt x="6225141" y="636178"/>
                </a:lnTo>
                <a:lnTo>
                  <a:pt x="6203150" y="601651"/>
                </a:lnTo>
                <a:lnTo>
                  <a:pt x="6176992" y="569086"/>
                </a:lnTo>
                <a:lnTo>
                  <a:pt x="6146929" y="538681"/>
                </a:lnTo>
                <a:lnTo>
                  <a:pt x="6113224" y="510635"/>
                </a:lnTo>
                <a:lnTo>
                  <a:pt x="6076139" y="485145"/>
                </a:lnTo>
                <a:lnTo>
                  <a:pt x="6035936" y="462411"/>
                </a:lnTo>
                <a:lnTo>
                  <a:pt x="5992879" y="442630"/>
                </a:lnTo>
                <a:lnTo>
                  <a:pt x="5947229" y="426001"/>
                </a:lnTo>
                <a:lnTo>
                  <a:pt x="5899249" y="412722"/>
                </a:lnTo>
                <a:lnTo>
                  <a:pt x="5849202" y="402992"/>
                </a:lnTo>
                <a:lnTo>
                  <a:pt x="5797350" y="397008"/>
                </a:lnTo>
                <a:lnTo>
                  <a:pt x="5743956" y="394969"/>
                </a:lnTo>
                <a:lnTo>
                  <a:pt x="3655314" y="394969"/>
                </a:lnTo>
                <a:lnTo>
                  <a:pt x="3601919" y="392931"/>
                </a:lnTo>
                <a:lnTo>
                  <a:pt x="3550067" y="386947"/>
                </a:lnTo>
                <a:lnTo>
                  <a:pt x="3500020" y="377217"/>
                </a:lnTo>
                <a:lnTo>
                  <a:pt x="3452040" y="363938"/>
                </a:lnTo>
                <a:lnTo>
                  <a:pt x="3406390" y="347309"/>
                </a:lnTo>
                <a:lnTo>
                  <a:pt x="3363333" y="327528"/>
                </a:lnTo>
                <a:lnTo>
                  <a:pt x="3323130" y="304794"/>
                </a:lnTo>
                <a:lnTo>
                  <a:pt x="3286045" y="279304"/>
                </a:lnTo>
                <a:lnTo>
                  <a:pt x="3252340" y="251258"/>
                </a:lnTo>
                <a:lnTo>
                  <a:pt x="3222277" y="220853"/>
                </a:lnTo>
                <a:lnTo>
                  <a:pt x="3196119" y="188288"/>
                </a:lnTo>
                <a:lnTo>
                  <a:pt x="3174128" y="153761"/>
                </a:lnTo>
                <a:lnTo>
                  <a:pt x="3156568" y="117470"/>
                </a:lnTo>
                <a:lnTo>
                  <a:pt x="3143699" y="79614"/>
                </a:lnTo>
                <a:lnTo>
                  <a:pt x="3135786" y="40391"/>
                </a:lnTo>
                <a:lnTo>
                  <a:pt x="3133090" y="0"/>
                </a:lnTo>
                <a:lnTo>
                  <a:pt x="3130393" y="40391"/>
                </a:lnTo>
                <a:lnTo>
                  <a:pt x="3122480" y="79614"/>
                </a:lnTo>
                <a:lnTo>
                  <a:pt x="3109611" y="117470"/>
                </a:lnTo>
                <a:lnTo>
                  <a:pt x="3092051" y="153761"/>
                </a:lnTo>
                <a:lnTo>
                  <a:pt x="3070060" y="188288"/>
                </a:lnTo>
                <a:lnTo>
                  <a:pt x="3043902" y="220853"/>
                </a:lnTo>
                <a:lnTo>
                  <a:pt x="3013839" y="251258"/>
                </a:lnTo>
                <a:lnTo>
                  <a:pt x="2980134" y="279304"/>
                </a:lnTo>
                <a:lnTo>
                  <a:pt x="2943049" y="304794"/>
                </a:lnTo>
                <a:lnTo>
                  <a:pt x="2902846" y="327528"/>
                </a:lnTo>
                <a:lnTo>
                  <a:pt x="2859789" y="347309"/>
                </a:lnTo>
                <a:lnTo>
                  <a:pt x="2814139" y="363938"/>
                </a:lnTo>
                <a:lnTo>
                  <a:pt x="2766159" y="377217"/>
                </a:lnTo>
                <a:lnTo>
                  <a:pt x="2716112" y="386947"/>
                </a:lnTo>
                <a:lnTo>
                  <a:pt x="2664260" y="392931"/>
                </a:lnTo>
                <a:lnTo>
                  <a:pt x="2610866" y="394969"/>
                </a:lnTo>
                <a:lnTo>
                  <a:pt x="522224" y="394969"/>
                </a:lnTo>
                <a:lnTo>
                  <a:pt x="468829" y="397008"/>
                </a:lnTo>
                <a:lnTo>
                  <a:pt x="416977" y="402992"/>
                </a:lnTo>
                <a:lnTo>
                  <a:pt x="366930" y="412722"/>
                </a:lnTo>
                <a:lnTo>
                  <a:pt x="318950" y="426001"/>
                </a:lnTo>
                <a:lnTo>
                  <a:pt x="273300" y="442630"/>
                </a:lnTo>
                <a:lnTo>
                  <a:pt x="230243" y="462411"/>
                </a:lnTo>
                <a:lnTo>
                  <a:pt x="190040" y="485145"/>
                </a:lnTo>
                <a:lnTo>
                  <a:pt x="152955" y="510635"/>
                </a:lnTo>
                <a:lnTo>
                  <a:pt x="119250" y="538681"/>
                </a:lnTo>
                <a:lnTo>
                  <a:pt x="89187" y="569086"/>
                </a:lnTo>
                <a:lnTo>
                  <a:pt x="63029" y="601651"/>
                </a:lnTo>
                <a:lnTo>
                  <a:pt x="41038" y="636178"/>
                </a:lnTo>
                <a:lnTo>
                  <a:pt x="23478" y="672469"/>
                </a:lnTo>
                <a:lnTo>
                  <a:pt x="10609" y="710325"/>
                </a:lnTo>
                <a:lnTo>
                  <a:pt x="2696" y="749548"/>
                </a:lnTo>
                <a:lnTo>
                  <a:pt x="0" y="789939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5EA55A0-8DDA-4C1D-87A5-C2CA23038A55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020" y="680719"/>
            <a:ext cx="5072380" cy="509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944" y="6013132"/>
            <a:ext cx="2817495" cy="7016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just">
              <a:lnSpc>
                <a:spcPct val="75800"/>
              </a:lnSpc>
              <a:spcBef>
                <a:spcPts val="420"/>
              </a:spcBef>
            </a:pPr>
            <a:r>
              <a:rPr sz="1100" b="1" spc="-70" dirty="0">
                <a:solidFill>
                  <a:srgbClr val="E3012C"/>
                </a:solidFill>
                <a:latin typeface="Trebuchet MS"/>
                <a:cs typeface="Trebuchet MS"/>
              </a:rPr>
              <a:t>Figura </a:t>
            </a:r>
            <a:r>
              <a:rPr sz="1100" b="1" spc="-95" dirty="0">
                <a:solidFill>
                  <a:srgbClr val="E3012C"/>
                </a:solidFill>
                <a:latin typeface="Trebuchet MS"/>
                <a:cs typeface="Trebuchet MS"/>
              </a:rPr>
              <a:t>6.2 </a:t>
            </a:r>
            <a:r>
              <a:rPr sz="1100" spc="-50" dirty="0">
                <a:latin typeface="Trebuchet MS"/>
                <a:cs typeface="Trebuchet MS"/>
              </a:rPr>
              <a:t>Sezione </a:t>
            </a:r>
            <a:r>
              <a:rPr sz="1100" spc="-55" dirty="0">
                <a:latin typeface="Trebuchet MS"/>
                <a:cs typeface="Trebuchet MS"/>
              </a:rPr>
              <a:t>schematica </a:t>
            </a:r>
            <a:r>
              <a:rPr sz="1100" spc="-50" dirty="0">
                <a:latin typeface="Trebuchet MS"/>
                <a:cs typeface="Trebuchet MS"/>
              </a:rPr>
              <a:t>di </a:t>
            </a:r>
            <a:r>
              <a:rPr sz="1100" spc="-55" dirty="0">
                <a:latin typeface="Trebuchet MS"/>
                <a:cs typeface="Trebuchet MS"/>
              </a:rPr>
              <a:t>alcuni </a:t>
            </a:r>
            <a:r>
              <a:rPr sz="1100" spc="-50" dirty="0">
                <a:latin typeface="Trebuchet MS"/>
                <a:cs typeface="Trebuchet MS"/>
              </a:rPr>
              <a:t>tubuli  </a:t>
            </a:r>
            <a:r>
              <a:rPr sz="1100" spc="-60" dirty="0">
                <a:latin typeface="Trebuchet MS"/>
                <a:cs typeface="Trebuchet MS"/>
              </a:rPr>
              <a:t>seminiferi. </a:t>
            </a:r>
            <a:r>
              <a:rPr sz="1100" spc="-30" dirty="0">
                <a:latin typeface="Trebuchet MS"/>
                <a:cs typeface="Trebuchet MS"/>
              </a:rPr>
              <a:t>I </a:t>
            </a:r>
            <a:r>
              <a:rPr sz="1100" spc="-60" dirty="0">
                <a:latin typeface="Trebuchet MS"/>
                <a:cs typeface="Trebuchet MS"/>
              </a:rPr>
              <a:t>tre </a:t>
            </a:r>
            <a:r>
              <a:rPr sz="1100" spc="-55" dirty="0">
                <a:latin typeface="Trebuchet MS"/>
                <a:cs typeface="Trebuchet MS"/>
              </a:rPr>
              <a:t>compartimenti </a:t>
            </a:r>
            <a:r>
              <a:rPr sz="1100" spc="-60" dirty="0">
                <a:latin typeface="Trebuchet MS"/>
                <a:cs typeface="Trebuchet MS"/>
              </a:rPr>
              <a:t>del </a:t>
            </a:r>
            <a:r>
              <a:rPr sz="1100" spc="-55" dirty="0">
                <a:latin typeface="Trebuchet MS"/>
                <a:cs typeface="Trebuchet MS"/>
              </a:rPr>
              <a:t>testicolo  </a:t>
            </a:r>
            <a:r>
              <a:rPr sz="1100" spc="-65" dirty="0">
                <a:latin typeface="Trebuchet MS"/>
                <a:cs typeface="Trebuchet MS"/>
              </a:rPr>
              <a:t>(basale, </a:t>
            </a:r>
            <a:r>
              <a:rPr sz="1100" spc="-55" dirty="0">
                <a:latin typeface="Trebuchet MS"/>
                <a:cs typeface="Trebuchet MS"/>
              </a:rPr>
              <a:t>adluminale e </a:t>
            </a:r>
            <a:r>
              <a:rPr sz="1100" spc="-60" dirty="0">
                <a:latin typeface="Trebuchet MS"/>
                <a:cs typeface="Trebuchet MS"/>
              </a:rPr>
              <a:t>interstiziale) </a:t>
            </a:r>
            <a:r>
              <a:rPr sz="1100" spc="-20" dirty="0">
                <a:latin typeface="Trebuchet MS"/>
                <a:cs typeface="Trebuchet MS"/>
              </a:rPr>
              <a:t>sono </a:t>
            </a:r>
            <a:r>
              <a:rPr sz="1100" spc="-55" dirty="0">
                <a:latin typeface="Trebuchet MS"/>
                <a:cs typeface="Trebuchet MS"/>
              </a:rPr>
              <a:t>separati  </a:t>
            </a:r>
            <a:r>
              <a:rPr sz="1100" spc="-60" dirty="0">
                <a:latin typeface="Trebuchet MS"/>
                <a:cs typeface="Trebuchet MS"/>
              </a:rPr>
              <a:t>dalla </a:t>
            </a:r>
            <a:r>
              <a:rPr sz="1100" spc="-55" dirty="0">
                <a:latin typeface="Trebuchet MS"/>
                <a:cs typeface="Trebuchet MS"/>
              </a:rPr>
              <a:t>barriera emato-testicolare e </a:t>
            </a:r>
            <a:r>
              <a:rPr sz="1100" spc="-60" dirty="0">
                <a:latin typeface="Trebuchet MS"/>
                <a:cs typeface="Trebuchet MS"/>
              </a:rPr>
              <a:t>dalla </a:t>
            </a:r>
            <a:r>
              <a:rPr sz="1100" spc="-55" dirty="0">
                <a:latin typeface="Trebuchet MS"/>
                <a:cs typeface="Trebuchet MS"/>
              </a:rPr>
              <a:t>parete  </a:t>
            </a:r>
            <a:r>
              <a:rPr sz="1100" spc="-60" dirty="0">
                <a:latin typeface="Trebuchet MS"/>
                <a:cs typeface="Trebuchet MS"/>
              </a:rPr>
              <a:t>del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tubulo.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9525" y="111823"/>
            <a:ext cx="64414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compartimenti del testicolo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 la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barriera</a:t>
            </a:r>
            <a:r>
              <a:rPr sz="18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emato-testicolare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3240" y="1983739"/>
            <a:ext cx="3426460" cy="4678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7BC5461-615A-427E-8760-02336381DA8B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040" y="1739900"/>
            <a:ext cx="5869940" cy="511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15100" y="5905182"/>
            <a:ext cx="1720214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spermatogoni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membrana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basale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0550" y="4609845"/>
            <a:ext cx="20072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spermatociti </a:t>
            </a:r>
            <a:r>
              <a:rPr sz="1600" spc="-10" dirty="0">
                <a:latin typeface="Arial"/>
                <a:cs typeface="Arial"/>
              </a:rPr>
              <a:t>di </a:t>
            </a:r>
            <a:r>
              <a:rPr sz="1600" spc="-5" dirty="0">
                <a:latin typeface="Arial"/>
                <a:cs typeface="Arial"/>
              </a:rPr>
              <a:t>1° e 2°  ordine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9540" y="4434840"/>
            <a:ext cx="289560" cy="934719"/>
          </a:xfrm>
          <a:custGeom>
            <a:avLst/>
            <a:gdLst/>
            <a:ahLst/>
            <a:cxnLst/>
            <a:rect l="l" t="t" r="r" b="b"/>
            <a:pathLst>
              <a:path w="289559" h="934720">
                <a:moveTo>
                  <a:pt x="0" y="0"/>
                </a:moveTo>
                <a:lnTo>
                  <a:pt x="56376" y="6127"/>
                </a:lnTo>
                <a:lnTo>
                  <a:pt x="102393" y="22828"/>
                </a:lnTo>
                <a:lnTo>
                  <a:pt x="133409" y="47577"/>
                </a:lnTo>
                <a:lnTo>
                  <a:pt x="144780" y="77851"/>
                </a:lnTo>
                <a:lnTo>
                  <a:pt x="144780" y="389509"/>
                </a:lnTo>
                <a:lnTo>
                  <a:pt x="156150" y="419782"/>
                </a:lnTo>
                <a:lnTo>
                  <a:pt x="187166" y="444531"/>
                </a:lnTo>
                <a:lnTo>
                  <a:pt x="233183" y="461232"/>
                </a:lnTo>
                <a:lnTo>
                  <a:pt x="289560" y="467360"/>
                </a:lnTo>
                <a:lnTo>
                  <a:pt x="233183" y="473487"/>
                </a:lnTo>
                <a:lnTo>
                  <a:pt x="187166" y="490188"/>
                </a:lnTo>
                <a:lnTo>
                  <a:pt x="156150" y="514937"/>
                </a:lnTo>
                <a:lnTo>
                  <a:pt x="144780" y="545211"/>
                </a:lnTo>
                <a:lnTo>
                  <a:pt x="144780" y="856869"/>
                </a:lnTo>
                <a:lnTo>
                  <a:pt x="133409" y="887142"/>
                </a:lnTo>
                <a:lnTo>
                  <a:pt x="102393" y="911891"/>
                </a:lnTo>
                <a:lnTo>
                  <a:pt x="56376" y="928592"/>
                </a:lnTo>
                <a:lnTo>
                  <a:pt x="0" y="93472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15100" y="3528441"/>
            <a:ext cx="17964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spermatidi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immaturi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0495" y="2808859"/>
            <a:ext cx="11245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spermatozoi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8971" y="3384867"/>
            <a:ext cx="1009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cellula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Sertoli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3470" y="2160904"/>
            <a:ext cx="18529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giunzione  </a:t>
            </a:r>
            <a:r>
              <a:rPr sz="1600" b="1" spc="-5" dirty="0">
                <a:latin typeface="Arial"/>
                <a:cs typeface="Arial"/>
              </a:rPr>
              <a:t>occludente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barriera  emato-testicolare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930" y="5474970"/>
            <a:ext cx="215900" cy="937260"/>
          </a:xfrm>
          <a:custGeom>
            <a:avLst/>
            <a:gdLst/>
            <a:ahLst/>
            <a:cxnLst/>
            <a:rect l="l" t="t" r="r" b="b"/>
            <a:pathLst>
              <a:path w="215900" h="937260">
                <a:moveTo>
                  <a:pt x="215900" y="0"/>
                </a:moveTo>
                <a:lnTo>
                  <a:pt x="173877" y="6131"/>
                </a:lnTo>
                <a:lnTo>
                  <a:pt x="139565" y="22859"/>
                </a:lnTo>
                <a:lnTo>
                  <a:pt x="116432" y="47684"/>
                </a:lnTo>
                <a:lnTo>
                  <a:pt x="107950" y="78104"/>
                </a:lnTo>
                <a:lnTo>
                  <a:pt x="107950" y="390524"/>
                </a:lnTo>
                <a:lnTo>
                  <a:pt x="99467" y="420924"/>
                </a:lnTo>
                <a:lnTo>
                  <a:pt x="76334" y="445750"/>
                </a:lnTo>
                <a:lnTo>
                  <a:pt x="42022" y="462491"/>
                </a:lnTo>
                <a:lnTo>
                  <a:pt x="0" y="468629"/>
                </a:lnTo>
                <a:lnTo>
                  <a:pt x="42022" y="474768"/>
                </a:lnTo>
                <a:lnTo>
                  <a:pt x="76334" y="491509"/>
                </a:lnTo>
                <a:lnTo>
                  <a:pt x="99467" y="516335"/>
                </a:lnTo>
                <a:lnTo>
                  <a:pt x="107950" y="546734"/>
                </a:lnTo>
                <a:lnTo>
                  <a:pt x="107950" y="859154"/>
                </a:lnTo>
                <a:lnTo>
                  <a:pt x="116432" y="889554"/>
                </a:lnTo>
                <a:lnTo>
                  <a:pt x="139565" y="914380"/>
                </a:lnTo>
                <a:lnTo>
                  <a:pt x="173877" y="931121"/>
                </a:lnTo>
                <a:lnTo>
                  <a:pt x="215900" y="937259"/>
                </a:lnTo>
              </a:path>
            </a:pathLst>
          </a:custGeom>
          <a:ln w="58419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188" y="5053177"/>
            <a:ext cx="496570" cy="1525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870"/>
              </a:lnSpc>
            </a:pPr>
            <a:r>
              <a:rPr sz="1600" b="1" spc="-5" dirty="0">
                <a:solidFill>
                  <a:srgbClr val="0066FF"/>
                </a:solidFill>
                <a:latin typeface="Arial"/>
                <a:cs typeface="Arial"/>
              </a:rPr>
              <a:t>Compartimento</a:t>
            </a:r>
            <a:endParaRPr sz="16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600" b="1" spc="-10" dirty="0">
                <a:solidFill>
                  <a:srgbClr val="0066FF"/>
                </a:solidFill>
                <a:latin typeface="Arial"/>
                <a:cs typeface="Arial"/>
              </a:rPr>
              <a:t>basale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3409" y="2162810"/>
            <a:ext cx="431800" cy="3238500"/>
          </a:xfrm>
          <a:custGeom>
            <a:avLst/>
            <a:gdLst/>
            <a:ahLst/>
            <a:cxnLst/>
            <a:rect l="l" t="t" r="r" b="b"/>
            <a:pathLst>
              <a:path w="431800" h="3238500">
                <a:moveTo>
                  <a:pt x="431800" y="0"/>
                </a:moveTo>
                <a:lnTo>
                  <a:pt x="388288" y="5486"/>
                </a:lnTo>
                <a:lnTo>
                  <a:pt x="347761" y="21218"/>
                </a:lnTo>
                <a:lnTo>
                  <a:pt x="311087" y="46110"/>
                </a:lnTo>
                <a:lnTo>
                  <a:pt x="279134" y="79073"/>
                </a:lnTo>
                <a:lnTo>
                  <a:pt x="252771" y="119019"/>
                </a:lnTo>
                <a:lnTo>
                  <a:pt x="232866" y="164859"/>
                </a:lnTo>
                <a:lnTo>
                  <a:pt x="220286" y="215507"/>
                </a:lnTo>
                <a:lnTo>
                  <a:pt x="215900" y="269875"/>
                </a:lnTo>
                <a:lnTo>
                  <a:pt x="215900" y="1349375"/>
                </a:lnTo>
                <a:lnTo>
                  <a:pt x="211513" y="1403742"/>
                </a:lnTo>
                <a:lnTo>
                  <a:pt x="198933" y="1454390"/>
                </a:lnTo>
                <a:lnTo>
                  <a:pt x="179028" y="1500230"/>
                </a:lnTo>
                <a:lnTo>
                  <a:pt x="152665" y="1540176"/>
                </a:lnTo>
                <a:lnTo>
                  <a:pt x="120712" y="1573139"/>
                </a:lnTo>
                <a:lnTo>
                  <a:pt x="84038" y="1598031"/>
                </a:lnTo>
                <a:lnTo>
                  <a:pt x="43511" y="1613763"/>
                </a:lnTo>
                <a:lnTo>
                  <a:pt x="0" y="1619250"/>
                </a:lnTo>
                <a:lnTo>
                  <a:pt x="43511" y="1624736"/>
                </a:lnTo>
                <a:lnTo>
                  <a:pt x="84038" y="1640468"/>
                </a:lnTo>
                <a:lnTo>
                  <a:pt x="120712" y="1665360"/>
                </a:lnTo>
                <a:lnTo>
                  <a:pt x="152665" y="1698323"/>
                </a:lnTo>
                <a:lnTo>
                  <a:pt x="179028" y="1738269"/>
                </a:lnTo>
                <a:lnTo>
                  <a:pt x="198933" y="1784109"/>
                </a:lnTo>
                <a:lnTo>
                  <a:pt x="211513" y="1834757"/>
                </a:lnTo>
                <a:lnTo>
                  <a:pt x="215900" y="1889125"/>
                </a:lnTo>
                <a:lnTo>
                  <a:pt x="215900" y="2968625"/>
                </a:lnTo>
                <a:lnTo>
                  <a:pt x="220286" y="3022992"/>
                </a:lnTo>
                <a:lnTo>
                  <a:pt x="232866" y="3073640"/>
                </a:lnTo>
                <a:lnTo>
                  <a:pt x="252771" y="3119480"/>
                </a:lnTo>
                <a:lnTo>
                  <a:pt x="279134" y="3159426"/>
                </a:lnTo>
                <a:lnTo>
                  <a:pt x="311087" y="3192389"/>
                </a:lnTo>
                <a:lnTo>
                  <a:pt x="347761" y="3217281"/>
                </a:lnTo>
                <a:lnTo>
                  <a:pt x="388288" y="3233013"/>
                </a:lnTo>
                <a:lnTo>
                  <a:pt x="431800" y="3238500"/>
                </a:lnTo>
              </a:path>
            </a:pathLst>
          </a:custGeom>
          <a:ln w="58419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188" y="2963011"/>
            <a:ext cx="496570" cy="1525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870"/>
              </a:lnSpc>
            </a:pPr>
            <a:r>
              <a:rPr sz="1600" b="1" spc="-5" dirty="0">
                <a:solidFill>
                  <a:srgbClr val="CC0099"/>
                </a:solidFill>
                <a:latin typeface="Arial"/>
                <a:cs typeface="Arial"/>
              </a:rPr>
              <a:t>Compartimento</a:t>
            </a:r>
            <a:endParaRPr sz="16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1600" b="1" spc="-5" dirty="0">
                <a:solidFill>
                  <a:srgbClr val="CC0099"/>
                </a:solidFill>
                <a:latin typeface="Arial"/>
                <a:cs typeface="Arial"/>
              </a:rPr>
              <a:t>adluminale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DA6C401-6877-41C5-AF11-2327DC8C784F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51</a:t>
            </a:fld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572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Barriera </a:t>
            </a:r>
            <a:r>
              <a:rPr lang="it-IT" sz="2400" b="1" dirty="0" err="1" smtClean="0">
                <a:solidFill>
                  <a:srgbClr val="FF0000"/>
                </a:solidFill>
              </a:rPr>
              <a:t>emato-testicolare</a:t>
            </a:r>
            <a:r>
              <a:rPr lang="it-IT" sz="2400" b="1" dirty="0" smtClean="0">
                <a:solidFill>
                  <a:srgbClr val="FF0000"/>
                </a:solidFill>
              </a:rPr>
              <a:t>: Barriera immunologica 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19" y="1084580"/>
            <a:ext cx="1288034" cy="551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4739" y="1084580"/>
            <a:ext cx="406641" cy="55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2407" y="1035177"/>
            <a:ext cx="8801735" cy="16719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000" b="1" i="1" dirty="0">
                <a:latin typeface="Times New Roman"/>
                <a:cs typeface="Times New Roman"/>
              </a:rPr>
              <a:t>Funzioni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Times New Roman"/>
              <a:buChar char="•"/>
              <a:tabLst>
                <a:tab pos="165100" algn="l"/>
              </a:tabLst>
            </a:pP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Nutrono 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le 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cellule germinali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" dirty="0">
                <a:latin typeface="Times New Roman"/>
                <a:cs typeface="Times New Roman"/>
              </a:rPr>
              <a:t>con esse instaurano contatti (presenza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N-caderine)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Times New Roman"/>
              <a:buChar char="•"/>
              <a:tabLst>
                <a:tab pos="165100" algn="l"/>
              </a:tabLst>
            </a:pP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Fagocitosi </a:t>
            </a:r>
            <a:r>
              <a:rPr sz="2000" b="1" dirty="0">
                <a:latin typeface="Times New Roman"/>
                <a:cs typeface="Times New Roman"/>
              </a:rPr>
              <a:t>di </a:t>
            </a:r>
            <a:r>
              <a:rPr sz="2000" b="1" spc="-5" dirty="0">
                <a:latin typeface="Times New Roman"/>
                <a:cs typeface="Times New Roman"/>
              </a:rPr>
              <a:t>cellule germinali in degenerazione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Times New Roman"/>
              <a:buChar char="•"/>
              <a:tabLst>
                <a:tab pos="165100" algn="l"/>
              </a:tabLst>
            </a:pP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Fagocitosi </a:t>
            </a:r>
            <a:r>
              <a:rPr sz="2000" spc="-5" dirty="0">
                <a:latin typeface="Times New Roman"/>
                <a:cs typeface="Times New Roman"/>
              </a:rPr>
              <a:t>dei </a:t>
            </a:r>
            <a:r>
              <a:rPr sz="2000" b="1" spc="-5" dirty="0">
                <a:latin typeface="Times New Roman"/>
                <a:cs typeface="Times New Roman"/>
              </a:rPr>
              <a:t>corpi citoplasmatici </a:t>
            </a:r>
            <a:r>
              <a:rPr sz="2000" spc="-5" dirty="0">
                <a:latin typeface="Times New Roman"/>
                <a:cs typeface="Times New Roman"/>
              </a:rPr>
              <a:t>residui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b="1" dirty="0">
                <a:latin typeface="Times New Roman"/>
                <a:cs typeface="Times New Roman"/>
              </a:rPr>
              <a:t>fine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spermiogenesi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3491" y="2788665"/>
            <a:ext cx="7385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0385" algn="l"/>
              </a:tabLst>
            </a:pP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	la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407" y="2681985"/>
            <a:ext cx="8141970" cy="20834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Font typeface="Times New Roman"/>
              <a:buChar char="•"/>
              <a:tabLst>
                <a:tab pos="165100" algn="l"/>
                <a:tab pos="1499235" algn="l"/>
                <a:tab pos="2606675" algn="l"/>
                <a:tab pos="3010535" algn="l"/>
                <a:tab pos="3792854" algn="l"/>
                <a:tab pos="4197350" algn="l"/>
                <a:tab pos="5020310" algn="l"/>
                <a:tab pos="5368290" algn="l"/>
                <a:tab pos="6866890" algn="l"/>
              </a:tabLst>
            </a:pP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Secernono	proteine	</a:t>
            </a:r>
            <a:r>
              <a:rPr sz="2000" dirty="0">
                <a:latin typeface="Times New Roman"/>
                <a:cs typeface="Times New Roman"/>
              </a:rPr>
              <a:t>in	</a:t>
            </a:r>
            <a:r>
              <a:rPr sz="2000" spc="-5" dirty="0">
                <a:latin typeface="Times New Roman"/>
                <a:cs typeface="Times New Roman"/>
              </a:rPr>
              <a:t>grado	</a:t>
            </a:r>
            <a:r>
              <a:rPr sz="2000" dirty="0">
                <a:latin typeface="Times New Roman"/>
                <a:cs typeface="Times New Roman"/>
              </a:rPr>
              <a:t>di	</a:t>
            </a:r>
            <a:r>
              <a:rPr sz="2000" spc="-5" dirty="0">
                <a:latin typeface="Times New Roman"/>
                <a:cs typeface="Times New Roman"/>
              </a:rPr>
              <a:t>legare	</a:t>
            </a:r>
            <a:r>
              <a:rPr sz="2000" dirty="0">
                <a:latin typeface="Times New Roman"/>
                <a:cs typeface="Times New Roman"/>
              </a:rPr>
              <a:t>il	</a:t>
            </a:r>
            <a:r>
              <a:rPr sz="2000" b="1" spc="-5" dirty="0">
                <a:latin typeface="Times New Roman"/>
                <a:cs typeface="Times New Roman"/>
              </a:rPr>
              <a:t>testosterone	</a:t>
            </a:r>
            <a:r>
              <a:rPr sz="2000" spc="-5" dirty="0">
                <a:latin typeface="Times New Roman"/>
                <a:cs typeface="Times New Roman"/>
              </a:rPr>
              <a:t>importante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00" b="1" spc="-5" dirty="0">
                <a:latin typeface="Times New Roman"/>
                <a:cs typeface="Times New Roman"/>
              </a:rPr>
              <a:t>spermatogenesi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fattori 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di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 crescita</a:t>
            </a:r>
            <a:endParaRPr sz="20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Times New Roman"/>
              <a:buChar char="•"/>
              <a:tabLst>
                <a:tab pos="165100" algn="l"/>
              </a:tabLst>
            </a:pP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Secrezione medium ricco 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di 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fruttosio</a:t>
            </a:r>
            <a:r>
              <a:rPr sz="2000" b="1" spc="-5" dirty="0">
                <a:latin typeface="Times New Roman"/>
                <a:cs typeface="Times New Roman"/>
              </a:rPr>
              <a:t>, nutrimento </a:t>
            </a:r>
            <a:r>
              <a:rPr sz="2000" b="1" dirty="0">
                <a:latin typeface="Times New Roman"/>
                <a:cs typeface="Times New Roman"/>
              </a:rPr>
              <a:t>e </a:t>
            </a:r>
            <a:r>
              <a:rPr sz="2000" b="1" spc="-5" dirty="0">
                <a:latin typeface="Times New Roman"/>
                <a:cs typeface="Times New Roman"/>
              </a:rPr>
              <a:t>trasporto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spermatozoi</a:t>
            </a:r>
            <a:endParaRPr sz="20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840"/>
              </a:spcBef>
              <a:buFont typeface="Times New Roman"/>
              <a:buChar char="•"/>
              <a:tabLst>
                <a:tab pos="1651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Cellule del Sertoli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b="1" spc="-5" dirty="0">
                <a:latin typeface="Times New Roman"/>
                <a:cs typeface="Times New Roman"/>
              </a:rPr>
              <a:t>cellule germinali </a:t>
            </a:r>
            <a:r>
              <a:rPr sz="2000" spc="-5" dirty="0">
                <a:latin typeface="Times New Roman"/>
                <a:cs typeface="Times New Roman"/>
              </a:rPr>
              <a:t>comunicano tramite 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giunzioni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gap</a:t>
            </a:r>
            <a:endParaRPr sz="20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844"/>
              </a:spcBef>
              <a:buChar char="•"/>
              <a:tabLst>
                <a:tab pos="165100" algn="l"/>
              </a:tabLst>
            </a:pPr>
            <a:r>
              <a:rPr sz="2000" spc="-5" dirty="0">
                <a:latin typeface="Times New Roman"/>
                <a:cs typeface="Times New Roman"/>
              </a:rPr>
              <a:t>Formano </a:t>
            </a: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barriera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emato-testicolare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02839" y="149860"/>
            <a:ext cx="4308094" cy="711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89529" y="226440"/>
            <a:ext cx="39192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9933FF"/>
                </a:solidFill>
              </a:rPr>
              <a:t>CELLULE DEL</a:t>
            </a:r>
            <a:r>
              <a:rPr sz="2600" spc="-85" dirty="0">
                <a:solidFill>
                  <a:srgbClr val="9933FF"/>
                </a:solidFill>
              </a:rPr>
              <a:t> </a:t>
            </a:r>
            <a:r>
              <a:rPr sz="2600" dirty="0">
                <a:solidFill>
                  <a:srgbClr val="9933FF"/>
                </a:solidFill>
              </a:rPr>
              <a:t>SERTOLI</a:t>
            </a:r>
            <a:endParaRPr sz="260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77E2539-AD5A-40C9-A824-A8790230C304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52</a:t>
            </a:fld>
            <a:endParaRPr lang="it-IT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2900" y="45732"/>
            <a:ext cx="3264154" cy="658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6635" y="115315"/>
            <a:ext cx="290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CC"/>
                </a:solidFill>
              </a:rPr>
              <a:t>SPERMATOGENESI</a:t>
            </a:r>
          </a:p>
        </p:txBody>
      </p:sp>
      <p:sp>
        <p:nvSpPr>
          <p:cNvPr id="4" name="object 4"/>
          <p:cNvSpPr/>
          <p:nvPr/>
        </p:nvSpPr>
        <p:spPr>
          <a:xfrm>
            <a:off x="467359" y="693419"/>
            <a:ext cx="8280400" cy="624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359" y="693419"/>
            <a:ext cx="8280400" cy="624840"/>
          </a:xfrm>
          <a:prstGeom prst="rect">
            <a:avLst/>
          </a:prstGeom>
          <a:ln w="10159">
            <a:solidFill>
              <a:srgbClr val="FF33C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310"/>
              </a:spcBef>
              <a:tabLst>
                <a:tab pos="972185" algn="l"/>
                <a:tab pos="1632585" algn="l"/>
                <a:tab pos="3525520" algn="l"/>
                <a:tab pos="4020820" algn="l"/>
                <a:tab pos="4935855" algn="l"/>
                <a:tab pos="5202555" algn="l"/>
                <a:tab pos="6793230" algn="l"/>
                <a:tab pos="7755890" algn="l"/>
              </a:tabLst>
            </a:pPr>
            <a:r>
              <a:rPr sz="1800" b="1" dirty="0">
                <a:latin typeface="Arial"/>
                <a:cs typeface="Arial"/>
              </a:rPr>
              <a:t>L’inizio	della	spermatogenesi	</a:t>
            </a:r>
            <a:r>
              <a:rPr sz="1800" spc="-5" dirty="0">
                <a:latin typeface="Arial"/>
                <a:cs typeface="Arial"/>
              </a:rPr>
              <a:t>alla	pubertà	è	</a:t>
            </a:r>
            <a:r>
              <a:rPr sz="1800" dirty="0">
                <a:latin typeface="Arial"/>
                <a:cs typeface="Arial"/>
              </a:rPr>
              <a:t>probabilmente	</a:t>
            </a:r>
            <a:r>
              <a:rPr sz="1800" spc="-5" dirty="0">
                <a:latin typeface="Arial"/>
                <a:cs typeface="Arial"/>
              </a:rPr>
              <a:t>regolata	dalla</a:t>
            </a:r>
            <a:endParaRPr sz="1800">
              <a:latin typeface="Arial"/>
              <a:cs typeface="Arial"/>
            </a:endParaRPr>
          </a:p>
          <a:p>
            <a:pPr marL="4508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sintesi di fattori di </a:t>
            </a:r>
            <a:r>
              <a:rPr sz="1800" b="1" spc="-5" dirty="0">
                <a:latin typeface="Arial"/>
                <a:cs typeface="Arial"/>
              </a:rPr>
              <a:t>crescita BMP8b </a:t>
            </a:r>
            <a:r>
              <a:rPr sz="1800" spc="-5" dirty="0">
                <a:latin typeface="Arial"/>
                <a:cs typeface="Arial"/>
              </a:rPr>
              <a:t>da parte degli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spermatogoni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81779" y="4503432"/>
            <a:ext cx="1524253" cy="4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2100" y="4503432"/>
            <a:ext cx="805434" cy="498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5179" y="4503432"/>
            <a:ext cx="1623314" cy="498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5364" y="3732148"/>
            <a:ext cx="71139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La </a:t>
            </a:r>
            <a:r>
              <a:rPr sz="1800" dirty="0">
                <a:latin typeface="Times New Roman"/>
                <a:cs typeface="Times New Roman"/>
              </a:rPr>
              <a:t>transizione da </a:t>
            </a:r>
            <a:r>
              <a:rPr sz="1800" b="1" spc="-5" dirty="0">
                <a:latin typeface="Times New Roman"/>
                <a:cs typeface="Times New Roman"/>
              </a:rPr>
              <a:t>spermatogoni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b="1" spc="-5" dirty="0">
                <a:latin typeface="Times New Roman"/>
                <a:cs typeface="Times New Roman"/>
              </a:rPr>
              <a:t>spermatociti I </a:t>
            </a:r>
            <a:r>
              <a:rPr sz="1800" spc="-5" dirty="0">
                <a:latin typeface="Times New Roman"/>
                <a:cs typeface="Times New Roman"/>
              </a:rPr>
              <a:t>sembra mediata </a:t>
            </a:r>
            <a:r>
              <a:rPr sz="1800" dirty="0">
                <a:latin typeface="Times New Roman"/>
                <a:cs typeface="Times New Roman"/>
              </a:rPr>
              <a:t>dal </a:t>
            </a:r>
            <a:r>
              <a:rPr sz="1800" b="1" u="heavy" spc="-1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imes New Roman"/>
                <a:cs typeface="Times New Roman"/>
              </a:rPr>
              <a:t>GDNF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9933FF"/>
                </a:solidFill>
                <a:uFill>
                  <a:solidFill>
                    <a:srgbClr val="9933FF"/>
                  </a:solidFill>
                </a:uFill>
                <a:latin typeface="Times New Roman"/>
                <a:cs typeface="Times New Roman"/>
              </a:rPr>
              <a:t>Bassi livelli</a:t>
            </a:r>
            <a:r>
              <a:rPr sz="1800" b="1" u="heavy" spc="-5" dirty="0">
                <a:uFill>
                  <a:solidFill>
                    <a:srgbClr val="9933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dirty="0">
                <a:uFill>
                  <a:solidFill>
                    <a:srgbClr val="9933FF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1800" b="1" u="heavy" spc="-5" dirty="0">
                <a:uFill>
                  <a:solidFill>
                    <a:srgbClr val="9933FF"/>
                  </a:solidFill>
                </a:uFill>
                <a:latin typeface="Times New Roman"/>
                <a:cs typeface="Times New Roman"/>
              </a:rPr>
              <a:t>GDNF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inducono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differenziamento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Times New Roman"/>
                <a:cs typeface="Times New Roman"/>
              </a:rPr>
              <a:t>Alti </a:t>
            </a:r>
            <a:r>
              <a:rPr sz="18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Times New Roman"/>
                <a:cs typeface="Times New Roman"/>
              </a:rPr>
              <a:t>livelli</a:t>
            </a:r>
            <a:r>
              <a:rPr sz="1800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determinano </a:t>
            </a:r>
            <a:r>
              <a:rPr sz="1800" dirty="0">
                <a:latin typeface="Times New Roman"/>
                <a:cs typeface="Times New Roman"/>
              </a:rPr>
              <a:t>la </a:t>
            </a:r>
            <a:r>
              <a:rPr sz="18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duplicazione </a:t>
            </a:r>
            <a:r>
              <a:rPr sz="1800" spc="-5" dirty="0">
                <a:solidFill>
                  <a:srgbClr val="000099"/>
                </a:solidFill>
                <a:latin typeface="Times New Roman"/>
                <a:cs typeface="Times New Roman"/>
              </a:rPr>
              <a:t>degli</a:t>
            </a:r>
            <a:r>
              <a:rPr sz="1800" spc="6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spermatogoni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11320" y="2852420"/>
            <a:ext cx="647700" cy="721360"/>
          </a:xfrm>
          <a:custGeom>
            <a:avLst/>
            <a:gdLst/>
            <a:ahLst/>
            <a:cxnLst/>
            <a:rect l="l" t="t" r="r" b="b"/>
            <a:pathLst>
              <a:path w="647700" h="721360">
                <a:moveTo>
                  <a:pt x="647700" y="541019"/>
                </a:moveTo>
                <a:lnTo>
                  <a:pt x="0" y="541019"/>
                </a:lnTo>
                <a:lnTo>
                  <a:pt x="323850" y="721359"/>
                </a:lnTo>
                <a:lnTo>
                  <a:pt x="647700" y="541019"/>
                </a:lnTo>
                <a:close/>
              </a:path>
              <a:path w="647700" h="721360">
                <a:moveTo>
                  <a:pt x="485775" y="0"/>
                </a:moveTo>
                <a:lnTo>
                  <a:pt x="161925" y="0"/>
                </a:lnTo>
                <a:lnTo>
                  <a:pt x="161925" y="541019"/>
                </a:lnTo>
                <a:lnTo>
                  <a:pt x="485775" y="541019"/>
                </a:lnTo>
                <a:lnTo>
                  <a:pt x="48577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11320" y="2852420"/>
            <a:ext cx="647700" cy="721360"/>
          </a:xfrm>
          <a:custGeom>
            <a:avLst/>
            <a:gdLst/>
            <a:ahLst/>
            <a:cxnLst/>
            <a:rect l="l" t="t" r="r" b="b"/>
            <a:pathLst>
              <a:path w="647700" h="721360">
                <a:moveTo>
                  <a:pt x="0" y="541019"/>
                </a:moveTo>
                <a:lnTo>
                  <a:pt x="161925" y="541019"/>
                </a:lnTo>
                <a:lnTo>
                  <a:pt x="161925" y="0"/>
                </a:lnTo>
                <a:lnTo>
                  <a:pt x="485775" y="0"/>
                </a:lnTo>
                <a:lnTo>
                  <a:pt x="485775" y="541019"/>
                </a:lnTo>
                <a:lnTo>
                  <a:pt x="647700" y="541019"/>
                </a:lnTo>
                <a:lnTo>
                  <a:pt x="323850" y="721359"/>
                </a:lnTo>
                <a:lnTo>
                  <a:pt x="0" y="54101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38847" y="5850254"/>
            <a:ext cx="7410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L’espressione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di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GDNF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è incrementata da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FSH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secreto</a:t>
            </a:r>
            <a:r>
              <a:rPr sz="2000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dall’ipofisi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5" y="1633156"/>
            <a:ext cx="9008110" cy="96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21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Topi privi </a:t>
            </a:r>
            <a:r>
              <a:rPr sz="1800" b="1" dirty="0">
                <a:latin typeface="Arial"/>
                <a:cs typeface="Arial"/>
              </a:rPr>
              <a:t>di </a:t>
            </a:r>
            <a:r>
              <a:rPr sz="1800" b="1" spc="-5" dirty="0">
                <a:latin typeface="Arial"/>
                <a:cs typeface="Arial"/>
              </a:rPr>
              <a:t>BMP8b </a:t>
            </a:r>
            <a:r>
              <a:rPr sz="1800" b="1" dirty="0">
                <a:latin typeface="Arial"/>
                <a:cs typeface="Arial"/>
              </a:rPr>
              <a:t>non iniziano </a:t>
            </a:r>
            <a:r>
              <a:rPr sz="1800" b="1" spc="-5" dirty="0">
                <a:latin typeface="Arial"/>
                <a:cs typeface="Arial"/>
              </a:rPr>
              <a:t>spermatogenesi alla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pubertà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Cellule del </a:t>
            </a:r>
            <a:r>
              <a:rPr sz="1800" b="1" spc="-5" dirty="0">
                <a:latin typeface="Arial"/>
                <a:cs typeface="Arial"/>
              </a:rPr>
              <a:t>Sertoli </a:t>
            </a:r>
            <a:r>
              <a:rPr sz="1800" spc="-5" dirty="0">
                <a:latin typeface="Arial"/>
                <a:cs typeface="Arial"/>
              </a:rPr>
              <a:t>secernono il </a:t>
            </a:r>
            <a:r>
              <a:rPr sz="1800" b="1" u="heavy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fattore neurotrofico</a:t>
            </a:r>
            <a:r>
              <a:rPr sz="1800" b="1" dirty="0">
                <a:solidFill>
                  <a:srgbClr val="0033CC"/>
                </a:solidFill>
                <a:latin typeface="Arial"/>
                <a:cs typeface="Arial"/>
              </a:rPr>
              <a:t> GDNF </a:t>
            </a:r>
            <a:r>
              <a:rPr sz="1500" i="1" dirty="0">
                <a:latin typeface="Arial"/>
                <a:cs typeface="Arial"/>
              </a:rPr>
              <a:t>(glial-derived neurotrophic</a:t>
            </a:r>
            <a:r>
              <a:rPr sz="1500" i="1" spc="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factor)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3F09AF8-4E90-495C-AA65-0FF52D727504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53</a:t>
            </a:fld>
            <a:endParaRPr lang="it-IT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619" y="477519"/>
            <a:ext cx="2451100" cy="383540"/>
          </a:xfrm>
          <a:prstGeom prst="rect">
            <a:avLst/>
          </a:prstGeom>
          <a:ln w="10159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290"/>
              </a:spcBef>
            </a:pP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CELLULE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SERTOLI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2321" y="337842"/>
            <a:ext cx="3039098" cy="2067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0079" y="256540"/>
            <a:ext cx="3106420" cy="2153920"/>
          </a:xfrm>
          <a:custGeom>
            <a:avLst/>
            <a:gdLst/>
            <a:ahLst/>
            <a:cxnLst/>
            <a:rect l="l" t="t" r="r" b="b"/>
            <a:pathLst>
              <a:path w="3106420" h="2153920">
                <a:moveTo>
                  <a:pt x="0" y="2153919"/>
                </a:moveTo>
                <a:lnTo>
                  <a:pt x="3106420" y="2153919"/>
                </a:lnTo>
                <a:lnTo>
                  <a:pt x="3106420" y="0"/>
                </a:lnTo>
                <a:lnTo>
                  <a:pt x="0" y="0"/>
                </a:lnTo>
                <a:lnTo>
                  <a:pt x="0" y="2153919"/>
                </a:lnTo>
                <a:close/>
              </a:path>
            </a:pathLst>
          </a:custGeom>
          <a:ln w="1016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990" y="1610486"/>
            <a:ext cx="4467860" cy="637540"/>
          </a:xfrm>
          <a:custGeom>
            <a:avLst/>
            <a:gdLst/>
            <a:ahLst/>
            <a:cxnLst/>
            <a:rect l="l" t="t" r="r" b="b"/>
            <a:pathLst>
              <a:path w="4467859" h="637539">
                <a:moveTo>
                  <a:pt x="4462907" y="0"/>
                </a:moveTo>
                <a:lnTo>
                  <a:pt x="4160646" y="39115"/>
                </a:lnTo>
                <a:lnTo>
                  <a:pt x="4165473" y="76835"/>
                </a:lnTo>
                <a:lnTo>
                  <a:pt x="4467733" y="37846"/>
                </a:lnTo>
                <a:lnTo>
                  <a:pt x="4462907" y="0"/>
                </a:lnTo>
                <a:close/>
              </a:path>
              <a:path w="4467859" h="637539">
                <a:moveTo>
                  <a:pt x="4047236" y="53721"/>
                </a:moveTo>
                <a:lnTo>
                  <a:pt x="4009390" y="58547"/>
                </a:lnTo>
                <a:lnTo>
                  <a:pt x="4014342" y="96392"/>
                </a:lnTo>
                <a:lnTo>
                  <a:pt x="4052062" y="91439"/>
                </a:lnTo>
                <a:lnTo>
                  <a:pt x="4047236" y="53721"/>
                </a:lnTo>
                <a:close/>
              </a:path>
              <a:path w="4467859" h="637539">
                <a:moveTo>
                  <a:pt x="3896106" y="73278"/>
                </a:moveTo>
                <a:lnTo>
                  <a:pt x="3593845" y="112267"/>
                </a:lnTo>
                <a:lnTo>
                  <a:pt x="3598671" y="149987"/>
                </a:lnTo>
                <a:lnTo>
                  <a:pt x="3900932" y="110998"/>
                </a:lnTo>
                <a:lnTo>
                  <a:pt x="3896106" y="73278"/>
                </a:lnTo>
                <a:close/>
              </a:path>
              <a:path w="4467859" h="637539">
                <a:moveTo>
                  <a:pt x="3480435" y="126873"/>
                </a:moveTo>
                <a:lnTo>
                  <a:pt x="3442589" y="131825"/>
                </a:lnTo>
                <a:lnTo>
                  <a:pt x="3447541" y="169545"/>
                </a:lnTo>
                <a:lnTo>
                  <a:pt x="3485261" y="164718"/>
                </a:lnTo>
                <a:lnTo>
                  <a:pt x="3480435" y="126873"/>
                </a:lnTo>
                <a:close/>
              </a:path>
              <a:path w="4467859" h="637539">
                <a:moveTo>
                  <a:pt x="3329305" y="146430"/>
                </a:moveTo>
                <a:lnTo>
                  <a:pt x="3027045" y="185420"/>
                </a:lnTo>
                <a:lnTo>
                  <a:pt x="3031871" y="223265"/>
                </a:lnTo>
                <a:lnTo>
                  <a:pt x="3334131" y="184150"/>
                </a:lnTo>
                <a:lnTo>
                  <a:pt x="3329305" y="146430"/>
                </a:lnTo>
                <a:close/>
              </a:path>
              <a:path w="4467859" h="637539">
                <a:moveTo>
                  <a:pt x="2913634" y="200025"/>
                </a:moveTo>
                <a:lnTo>
                  <a:pt x="2875915" y="204977"/>
                </a:lnTo>
                <a:lnTo>
                  <a:pt x="2880741" y="242697"/>
                </a:lnTo>
                <a:lnTo>
                  <a:pt x="2918460" y="237871"/>
                </a:lnTo>
                <a:lnTo>
                  <a:pt x="2913634" y="200025"/>
                </a:lnTo>
                <a:close/>
              </a:path>
              <a:path w="4467859" h="637539">
                <a:moveTo>
                  <a:pt x="2762504" y="219583"/>
                </a:moveTo>
                <a:lnTo>
                  <a:pt x="2460244" y="258572"/>
                </a:lnTo>
                <a:lnTo>
                  <a:pt x="2465070" y="296417"/>
                </a:lnTo>
                <a:lnTo>
                  <a:pt x="2767330" y="257428"/>
                </a:lnTo>
                <a:lnTo>
                  <a:pt x="2762504" y="219583"/>
                </a:lnTo>
                <a:close/>
              </a:path>
              <a:path w="4467859" h="637539">
                <a:moveTo>
                  <a:pt x="2346833" y="273303"/>
                </a:moveTo>
                <a:lnTo>
                  <a:pt x="2309114" y="278129"/>
                </a:lnTo>
                <a:lnTo>
                  <a:pt x="2313940" y="315975"/>
                </a:lnTo>
                <a:lnTo>
                  <a:pt x="2351786" y="311023"/>
                </a:lnTo>
                <a:lnTo>
                  <a:pt x="2346833" y="273303"/>
                </a:lnTo>
                <a:close/>
              </a:path>
              <a:path w="4467859" h="637539">
                <a:moveTo>
                  <a:pt x="2195703" y="292735"/>
                </a:moveTo>
                <a:lnTo>
                  <a:pt x="1893443" y="331850"/>
                </a:lnTo>
                <a:lnTo>
                  <a:pt x="1898269" y="369570"/>
                </a:lnTo>
                <a:lnTo>
                  <a:pt x="2200529" y="330580"/>
                </a:lnTo>
                <a:lnTo>
                  <a:pt x="2195703" y="292735"/>
                </a:lnTo>
                <a:close/>
              </a:path>
              <a:path w="4467859" h="637539">
                <a:moveTo>
                  <a:pt x="1780032" y="346455"/>
                </a:moveTo>
                <a:lnTo>
                  <a:pt x="1742313" y="351282"/>
                </a:lnTo>
                <a:lnTo>
                  <a:pt x="1747139" y="389127"/>
                </a:lnTo>
                <a:lnTo>
                  <a:pt x="1784985" y="384175"/>
                </a:lnTo>
                <a:lnTo>
                  <a:pt x="1780032" y="346455"/>
                </a:lnTo>
                <a:close/>
              </a:path>
              <a:path w="4467859" h="637539">
                <a:moveTo>
                  <a:pt x="1628902" y="366013"/>
                </a:moveTo>
                <a:lnTo>
                  <a:pt x="1326642" y="405002"/>
                </a:lnTo>
                <a:lnTo>
                  <a:pt x="1331468" y="442722"/>
                </a:lnTo>
                <a:lnTo>
                  <a:pt x="1633727" y="403733"/>
                </a:lnTo>
                <a:lnTo>
                  <a:pt x="1628902" y="366013"/>
                </a:lnTo>
                <a:close/>
              </a:path>
              <a:path w="4467859" h="637539">
                <a:moveTo>
                  <a:pt x="1213231" y="419608"/>
                </a:moveTo>
                <a:lnTo>
                  <a:pt x="1175512" y="424561"/>
                </a:lnTo>
                <a:lnTo>
                  <a:pt x="1180338" y="462279"/>
                </a:lnTo>
                <a:lnTo>
                  <a:pt x="1218184" y="457453"/>
                </a:lnTo>
                <a:lnTo>
                  <a:pt x="1213231" y="419608"/>
                </a:lnTo>
                <a:close/>
              </a:path>
              <a:path w="4467859" h="637539">
                <a:moveTo>
                  <a:pt x="1062101" y="439165"/>
                </a:moveTo>
                <a:lnTo>
                  <a:pt x="759840" y="478154"/>
                </a:lnTo>
                <a:lnTo>
                  <a:pt x="764667" y="516000"/>
                </a:lnTo>
                <a:lnTo>
                  <a:pt x="1067054" y="476885"/>
                </a:lnTo>
                <a:lnTo>
                  <a:pt x="1062101" y="439165"/>
                </a:lnTo>
                <a:close/>
              </a:path>
              <a:path w="4467859" h="637539">
                <a:moveTo>
                  <a:pt x="646430" y="492760"/>
                </a:moveTo>
                <a:lnTo>
                  <a:pt x="608711" y="497713"/>
                </a:lnTo>
                <a:lnTo>
                  <a:pt x="613537" y="535432"/>
                </a:lnTo>
                <a:lnTo>
                  <a:pt x="651383" y="530605"/>
                </a:lnTo>
                <a:lnTo>
                  <a:pt x="646430" y="492760"/>
                </a:lnTo>
                <a:close/>
              </a:path>
              <a:path w="4467859" h="637539">
                <a:moveTo>
                  <a:pt x="495300" y="512317"/>
                </a:moveTo>
                <a:lnTo>
                  <a:pt x="193039" y="551307"/>
                </a:lnTo>
                <a:lnTo>
                  <a:pt x="197865" y="589152"/>
                </a:lnTo>
                <a:lnTo>
                  <a:pt x="500252" y="550163"/>
                </a:lnTo>
                <a:lnTo>
                  <a:pt x="495300" y="512317"/>
                </a:lnTo>
                <a:close/>
              </a:path>
              <a:path w="4467859" h="637539">
                <a:moveTo>
                  <a:pt x="106045" y="524128"/>
                </a:moveTo>
                <a:lnTo>
                  <a:pt x="0" y="595502"/>
                </a:lnTo>
                <a:lnTo>
                  <a:pt x="120650" y="637539"/>
                </a:lnTo>
                <a:lnTo>
                  <a:pt x="106045" y="5241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46109" y="1700529"/>
            <a:ext cx="576580" cy="289560"/>
          </a:xfrm>
          <a:custGeom>
            <a:avLst/>
            <a:gdLst/>
            <a:ahLst/>
            <a:cxnLst/>
            <a:rect l="l" t="t" r="r" b="b"/>
            <a:pathLst>
              <a:path w="576579" h="289560">
                <a:moveTo>
                  <a:pt x="0" y="289560"/>
                </a:moveTo>
                <a:lnTo>
                  <a:pt x="576579" y="289560"/>
                </a:lnTo>
                <a:lnTo>
                  <a:pt x="576579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03800" y="1844039"/>
            <a:ext cx="520700" cy="322580"/>
          </a:xfrm>
          <a:prstGeom prst="rect">
            <a:avLst/>
          </a:prstGeom>
          <a:solidFill>
            <a:srgbClr val="FFFFFF"/>
          </a:solidFill>
          <a:ln w="10159">
            <a:solidFill>
              <a:srgbClr val="80808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330"/>
              </a:spcBef>
            </a:pPr>
            <a:r>
              <a:rPr sz="1600" b="1" dirty="0">
                <a:latin typeface="Arial"/>
                <a:cs typeface="Arial"/>
              </a:rPr>
              <a:t>FSH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32379" y="980439"/>
            <a:ext cx="228600" cy="792480"/>
          </a:xfrm>
          <a:custGeom>
            <a:avLst/>
            <a:gdLst/>
            <a:ahLst/>
            <a:cxnLst/>
            <a:rect l="l" t="t" r="r" b="b"/>
            <a:pathLst>
              <a:path w="228600" h="792480">
                <a:moveTo>
                  <a:pt x="76200" y="563880"/>
                </a:moveTo>
                <a:lnTo>
                  <a:pt x="0" y="563880"/>
                </a:lnTo>
                <a:lnTo>
                  <a:pt x="114300" y="792480"/>
                </a:lnTo>
                <a:lnTo>
                  <a:pt x="209550" y="601980"/>
                </a:lnTo>
                <a:lnTo>
                  <a:pt x="76200" y="601980"/>
                </a:lnTo>
                <a:lnTo>
                  <a:pt x="76200" y="563880"/>
                </a:lnTo>
                <a:close/>
              </a:path>
              <a:path w="228600" h="792480">
                <a:moveTo>
                  <a:pt x="152400" y="0"/>
                </a:moveTo>
                <a:lnTo>
                  <a:pt x="76200" y="0"/>
                </a:lnTo>
                <a:lnTo>
                  <a:pt x="76200" y="601980"/>
                </a:lnTo>
                <a:lnTo>
                  <a:pt x="152400" y="601980"/>
                </a:lnTo>
                <a:lnTo>
                  <a:pt x="152400" y="0"/>
                </a:lnTo>
                <a:close/>
              </a:path>
              <a:path w="228600" h="792480">
                <a:moveTo>
                  <a:pt x="228600" y="563880"/>
                </a:moveTo>
                <a:lnTo>
                  <a:pt x="152400" y="563880"/>
                </a:lnTo>
                <a:lnTo>
                  <a:pt x="152400" y="601980"/>
                </a:lnTo>
                <a:lnTo>
                  <a:pt x="209550" y="601980"/>
                </a:lnTo>
                <a:lnTo>
                  <a:pt x="228600" y="563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14879" y="1938020"/>
            <a:ext cx="833119" cy="386080"/>
          </a:xfrm>
          <a:prstGeom prst="rect">
            <a:avLst/>
          </a:prstGeom>
          <a:ln w="1016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latin typeface="Arial"/>
                <a:cs typeface="Arial"/>
              </a:rPr>
              <a:t>GDNF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6500" y="2438526"/>
            <a:ext cx="1012825" cy="797560"/>
          </a:xfrm>
          <a:custGeom>
            <a:avLst/>
            <a:gdLst/>
            <a:ahLst/>
            <a:cxnLst/>
            <a:rect l="l" t="t" r="r" b="b"/>
            <a:pathLst>
              <a:path w="1012825" h="797560">
                <a:moveTo>
                  <a:pt x="36372" y="720344"/>
                </a:moveTo>
                <a:lnTo>
                  <a:pt x="0" y="797433"/>
                </a:lnTo>
                <a:lnTo>
                  <a:pt x="83438" y="780288"/>
                </a:lnTo>
                <a:lnTo>
                  <a:pt x="69977" y="763143"/>
                </a:lnTo>
                <a:lnTo>
                  <a:pt x="53847" y="763143"/>
                </a:lnTo>
                <a:lnTo>
                  <a:pt x="45999" y="753237"/>
                </a:lnTo>
                <a:lnTo>
                  <a:pt x="56017" y="745363"/>
                </a:lnTo>
                <a:lnTo>
                  <a:pt x="36372" y="720344"/>
                </a:lnTo>
                <a:close/>
              </a:path>
              <a:path w="1012825" h="797560">
                <a:moveTo>
                  <a:pt x="56017" y="745363"/>
                </a:moveTo>
                <a:lnTo>
                  <a:pt x="45999" y="753237"/>
                </a:lnTo>
                <a:lnTo>
                  <a:pt x="53847" y="763143"/>
                </a:lnTo>
                <a:lnTo>
                  <a:pt x="63822" y="755304"/>
                </a:lnTo>
                <a:lnTo>
                  <a:pt x="56017" y="745363"/>
                </a:lnTo>
                <a:close/>
              </a:path>
              <a:path w="1012825" h="797560">
                <a:moveTo>
                  <a:pt x="63822" y="755304"/>
                </a:moveTo>
                <a:lnTo>
                  <a:pt x="53847" y="763143"/>
                </a:lnTo>
                <a:lnTo>
                  <a:pt x="69977" y="763143"/>
                </a:lnTo>
                <a:lnTo>
                  <a:pt x="63822" y="755304"/>
                </a:lnTo>
                <a:close/>
              </a:path>
              <a:path w="1012825" h="797560">
                <a:moveTo>
                  <a:pt x="1004443" y="0"/>
                </a:moveTo>
                <a:lnTo>
                  <a:pt x="56017" y="745363"/>
                </a:lnTo>
                <a:lnTo>
                  <a:pt x="63822" y="755304"/>
                </a:lnTo>
                <a:lnTo>
                  <a:pt x="1012317" y="9906"/>
                </a:lnTo>
                <a:lnTo>
                  <a:pt x="1004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1922" y="2438780"/>
            <a:ext cx="939165" cy="868680"/>
          </a:xfrm>
          <a:custGeom>
            <a:avLst/>
            <a:gdLst/>
            <a:ahLst/>
            <a:cxnLst/>
            <a:rect l="l" t="t" r="r" b="b"/>
            <a:pathLst>
              <a:path w="939164" h="868679">
                <a:moveTo>
                  <a:pt x="878791" y="821208"/>
                </a:moveTo>
                <a:lnTo>
                  <a:pt x="857250" y="844550"/>
                </a:lnTo>
                <a:lnTo>
                  <a:pt x="939038" y="868299"/>
                </a:lnTo>
                <a:lnTo>
                  <a:pt x="924515" y="829818"/>
                </a:lnTo>
                <a:lnTo>
                  <a:pt x="888111" y="829818"/>
                </a:lnTo>
                <a:lnTo>
                  <a:pt x="878791" y="821208"/>
                </a:lnTo>
                <a:close/>
              </a:path>
              <a:path w="939164" h="868679">
                <a:moveTo>
                  <a:pt x="887385" y="811897"/>
                </a:moveTo>
                <a:lnTo>
                  <a:pt x="878791" y="821208"/>
                </a:lnTo>
                <a:lnTo>
                  <a:pt x="888111" y="829818"/>
                </a:lnTo>
                <a:lnTo>
                  <a:pt x="896747" y="820547"/>
                </a:lnTo>
                <a:lnTo>
                  <a:pt x="887385" y="811897"/>
                </a:lnTo>
                <a:close/>
              </a:path>
              <a:path w="939164" h="868679">
                <a:moveTo>
                  <a:pt x="908938" y="788543"/>
                </a:moveTo>
                <a:lnTo>
                  <a:pt x="887385" y="811897"/>
                </a:lnTo>
                <a:lnTo>
                  <a:pt x="896747" y="820547"/>
                </a:lnTo>
                <a:lnTo>
                  <a:pt x="888111" y="829818"/>
                </a:lnTo>
                <a:lnTo>
                  <a:pt x="924515" y="829818"/>
                </a:lnTo>
                <a:lnTo>
                  <a:pt x="908938" y="788543"/>
                </a:lnTo>
                <a:close/>
              </a:path>
              <a:path w="939164" h="868679">
                <a:moveTo>
                  <a:pt x="8635" y="0"/>
                </a:moveTo>
                <a:lnTo>
                  <a:pt x="0" y="9398"/>
                </a:lnTo>
                <a:lnTo>
                  <a:pt x="878791" y="821208"/>
                </a:lnTo>
                <a:lnTo>
                  <a:pt x="887385" y="811897"/>
                </a:lnTo>
                <a:lnTo>
                  <a:pt x="8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0700" y="3451542"/>
            <a:ext cx="16865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SPERMATOGONI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2135" y="3451542"/>
            <a:ext cx="16713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SPERMATOCITI</a:t>
            </a:r>
            <a:r>
              <a:rPr sz="1600" b="1" dirty="0">
                <a:latin typeface="Arial"/>
                <a:cs typeface="Arial"/>
              </a:rPr>
              <a:t> 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3319" y="3855720"/>
            <a:ext cx="228600" cy="1005840"/>
          </a:xfrm>
          <a:custGeom>
            <a:avLst/>
            <a:gdLst/>
            <a:ahLst/>
            <a:cxnLst/>
            <a:rect l="l" t="t" r="r" b="b"/>
            <a:pathLst>
              <a:path w="228600" h="1005839">
                <a:moveTo>
                  <a:pt x="152400" y="190499"/>
                </a:moveTo>
                <a:lnTo>
                  <a:pt x="76200" y="190499"/>
                </a:lnTo>
                <a:lnTo>
                  <a:pt x="76200" y="1005839"/>
                </a:lnTo>
                <a:lnTo>
                  <a:pt x="152400" y="1005839"/>
                </a:lnTo>
                <a:lnTo>
                  <a:pt x="152400" y="190499"/>
                </a:lnTo>
                <a:close/>
              </a:path>
              <a:path w="228600" h="1005839">
                <a:moveTo>
                  <a:pt x="114300" y="0"/>
                </a:moveTo>
                <a:lnTo>
                  <a:pt x="0" y="228599"/>
                </a:lnTo>
                <a:lnTo>
                  <a:pt x="76200" y="228599"/>
                </a:lnTo>
                <a:lnTo>
                  <a:pt x="76200" y="190499"/>
                </a:lnTo>
                <a:lnTo>
                  <a:pt x="209550" y="190499"/>
                </a:lnTo>
                <a:lnTo>
                  <a:pt x="114300" y="0"/>
                </a:lnTo>
                <a:close/>
              </a:path>
              <a:path w="228600" h="1005839">
                <a:moveTo>
                  <a:pt x="209550" y="190499"/>
                </a:moveTo>
                <a:lnTo>
                  <a:pt x="152400" y="190499"/>
                </a:lnTo>
                <a:lnTo>
                  <a:pt x="152400" y="228599"/>
                </a:lnTo>
                <a:lnTo>
                  <a:pt x="228600" y="228599"/>
                </a:lnTo>
                <a:lnTo>
                  <a:pt x="209550" y="190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9240" y="4978400"/>
            <a:ext cx="1910080" cy="322580"/>
          </a:xfrm>
          <a:prstGeom prst="rect">
            <a:avLst/>
          </a:prstGeom>
          <a:ln w="10160">
            <a:solidFill>
              <a:srgbClr val="80808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335"/>
              </a:spcBef>
            </a:pPr>
            <a:r>
              <a:rPr sz="1600" b="1" spc="-10" dirty="0">
                <a:latin typeface="Arial"/>
                <a:cs typeface="Arial"/>
              </a:rPr>
              <a:t>PROLIFERAZIONE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5079" y="3856990"/>
            <a:ext cx="114300" cy="789940"/>
          </a:xfrm>
          <a:custGeom>
            <a:avLst/>
            <a:gdLst/>
            <a:ahLst/>
            <a:cxnLst/>
            <a:rect l="l" t="t" r="r" b="b"/>
            <a:pathLst>
              <a:path w="114300" h="789939">
                <a:moveTo>
                  <a:pt x="38100" y="675640"/>
                </a:moveTo>
                <a:lnTo>
                  <a:pt x="0" y="675640"/>
                </a:lnTo>
                <a:lnTo>
                  <a:pt x="57150" y="789940"/>
                </a:lnTo>
                <a:lnTo>
                  <a:pt x="104775" y="694690"/>
                </a:lnTo>
                <a:lnTo>
                  <a:pt x="38100" y="694690"/>
                </a:lnTo>
                <a:lnTo>
                  <a:pt x="38100" y="675640"/>
                </a:lnTo>
                <a:close/>
              </a:path>
              <a:path w="114300" h="789939">
                <a:moveTo>
                  <a:pt x="76200" y="0"/>
                </a:moveTo>
                <a:lnTo>
                  <a:pt x="38100" y="0"/>
                </a:lnTo>
                <a:lnTo>
                  <a:pt x="38100" y="694690"/>
                </a:lnTo>
                <a:lnTo>
                  <a:pt x="76200" y="694690"/>
                </a:lnTo>
                <a:lnTo>
                  <a:pt x="76200" y="0"/>
                </a:lnTo>
                <a:close/>
              </a:path>
              <a:path w="114300" h="789939">
                <a:moveTo>
                  <a:pt x="114300" y="675640"/>
                </a:moveTo>
                <a:lnTo>
                  <a:pt x="76200" y="675640"/>
                </a:lnTo>
                <a:lnTo>
                  <a:pt x="76200" y="694690"/>
                </a:lnTo>
                <a:lnTo>
                  <a:pt x="104775" y="694690"/>
                </a:lnTo>
                <a:lnTo>
                  <a:pt x="114300" y="675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46679" y="4950459"/>
            <a:ext cx="2186940" cy="322580"/>
          </a:xfrm>
          <a:prstGeom prst="rect">
            <a:avLst/>
          </a:prstGeom>
          <a:ln w="10159">
            <a:solidFill>
              <a:srgbClr val="80808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330"/>
              </a:spcBef>
            </a:pPr>
            <a:r>
              <a:rPr sz="1600" b="1" spc="-5" dirty="0">
                <a:latin typeface="Arial"/>
                <a:cs typeface="Arial"/>
              </a:rPr>
              <a:t>DIFFERENZIAMENTO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600" y="5486400"/>
            <a:ext cx="8747760" cy="759460"/>
          </a:xfrm>
          <a:prstGeom prst="rect">
            <a:avLst/>
          </a:prstGeom>
          <a:ln w="10159">
            <a:solidFill>
              <a:srgbClr val="80808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GDNF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collega il sistema endocrino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 le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Cellule del Sertoli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fornisce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150"/>
              </a:lnSpc>
              <a:spcBef>
                <a:spcPts val="725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all’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FSH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un meccanismo per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istruire il testicolo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 produrre</a:t>
            </a:r>
            <a:r>
              <a:rPr sz="20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spermatozoi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05859" y="2451480"/>
            <a:ext cx="16071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Times New Roman"/>
                <a:cs typeface="Times New Roman"/>
              </a:rPr>
              <a:t>Livelli </a:t>
            </a:r>
            <a:r>
              <a:rPr sz="1400" spc="-5" dirty="0">
                <a:latin typeface="Times New Roman"/>
                <a:cs typeface="Times New Roman"/>
              </a:rPr>
              <a:t>bassi </a:t>
            </a:r>
            <a:r>
              <a:rPr sz="1400" dirty="0">
                <a:latin typeface="Times New Roman"/>
                <a:cs typeface="Times New Roman"/>
              </a:rPr>
              <a:t>di </a:t>
            </a:r>
            <a:r>
              <a:rPr sz="1400" spc="-15" dirty="0">
                <a:latin typeface="Times New Roman"/>
                <a:cs typeface="Times New Roman"/>
              </a:rPr>
              <a:t>GDNF  </a:t>
            </a:r>
            <a:r>
              <a:rPr sz="1400" spc="-10" dirty="0">
                <a:latin typeface="Times New Roman"/>
                <a:cs typeface="Times New Roman"/>
              </a:rPr>
              <a:t>favoriscono </a:t>
            </a:r>
            <a:r>
              <a:rPr sz="1400" spc="-5" dirty="0">
                <a:latin typeface="Times New Roman"/>
                <a:cs typeface="Times New Roman"/>
              </a:rPr>
              <a:t>il  </a:t>
            </a:r>
            <a:r>
              <a:rPr sz="1400" spc="-10" dirty="0">
                <a:latin typeface="Times New Roman"/>
                <a:cs typeface="Times New Roman"/>
              </a:rPr>
              <a:t>differenziamento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2409" y="2451480"/>
            <a:ext cx="14770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Times New Roman"/>
                <a:cs typeface="Times New Roman"/>
              </a:rPr>
              <a:t>Livelli </a:t>
            </a:r>
            <a:r>
              <a:rPr sz="1400" spc="-15" dirty="0">
                <a:latin typeface="Times New Roman"/>
                <a:cs typeface="Times New Roman"/>
              </a:rPr>
              <a:t>alti </a:t>
            </a:r>
            <a:r>
              <a:rPr sz="1400" dirty="0">
                <a:latin typeface="Times New Roman"/>
                <a:cs typeface="Times New Roman"/>
              </a:rPr>
              <a:t>di </a:t>
            </a:r>
            <a:r>
              <a:rPr sz="1400" spc="-15" dirty="0">
                <a:latin typeface="Times New Roman"/>
                <a:cs typeface="Times New Roman"/>
              </a:rPr>
              <a:t>GDNF  </a:t>
            </a:r>
            <a:r>
              <a:rPr sz="1400" spc="-10" dirty="0">
                <a:latin typeface="Times New Roman"/>
                <a:cs typeface="Times New Roman"/>
              </a:rPr>
              <a:t>favoriscono </a:t>
            </a:r>
            <a:r>
              <a:rPr sz="1400" spc="-15" dirty="0">
                <a:latin typeface="Times New Roman"/>
                <a:cs typeface="Times New Roman"/>
              </a:rPr>
              <a:t>la  </a:t>
            </a:r>
            <a:r>
              <a:rPr sz="1400" spc="-10" dirty="0">
                <a:latin typeface="Times New Roman"/>
                <a:cs typeface="Times New Roman"/>
              </a:rPr>
              <a:t>proliferazione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A2E0A55-67C1-4E83-87F6-74B2AC8584BA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54</a:t>
            </a:fld>
            <a:endParaRPr lang="it-IT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6966" y="6310939"/>
            <a:ext cx="1778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55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9220" y="1866900"/>
            <a:ext cx="5085080" cy="4841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700" y="3068320"/>
            <a:ext cx="4770120" cy="2725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8920"/>
            <a:ext cx="5237480" cy="2649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F5FD6F2-80AC-4597-B26B-CD51383AB15B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55</a:t>
            </a:fld>
            <a:endParaRPr lang="it-IT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566" y="146684"/>
            <a:ext cx="51606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433FF"/>
                </a:solidFill>
              </a:rPr>
              <a:t>Controllo ormonale della</a:t>
            </a:r>
            <a:r>
              <a:rPr sz="2300" spc="-125" dirty="0">
                <a:solidFill>
                  <a:srgbClr val="0433FF"/>
                </a:solidFill>
              </a:rPr>
              <a:t> </a:t>
            </a:r>
            <a:r>
              <a:rPr sz="2300" dirty="0">
                <a:solidFill>
                  <a:srgbClr val="0433FF"/>
                </a:solidFill>
              </a:rPr>
              <a:t>spermatogenesi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861694" y="6570980"/>
            <a:ext cx="44430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70" dirty="0">
                <a:solidFill>
                  <a:srgbClr val="E3012C"/>
                </a:solidFill>
                <a:latin typeface="Trebuchet MS"/>
                <a:cs typeface="Trebuchet MS"/>
              </a:rPr>
              <a:t>Figura</a:t>
            </a:r>
            <a:r>
              <a:rPr sz="1100" b="1" spc="-110" dirty="0">
                <a:solidFill>
                  <a:srgbClr val="E3012C"/>
                </a:solidFill>
                <a:latin typeface="Trebuchet MS"/>
                <a:cs typeface="Trebuchet MS"/>
              </a:rPr>
              <a:t> </a:t>
            </a:r>
            <a:r>
              <a:rPr sz="1100" b="1" spc="-95" dirty="0">
                <a:solidFill>
                  <a:srgbClr val="E3012C"/>
                </a:solidFill>
                <a:latin typeface="Trebuchet MS"/>
                <a:cs typeface="Trebuchet MS"/>
              </a:rPr>
              <a:t>6.10</a:t>
            </a:r>
            <a:r>
              <a:rPr sz="1100" b="1" spc="-55" dirty="0">
                <a:solidFill>
                  <a:srgbClr val="E3012C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Schema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delle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interazioni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esistenti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fra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ipotalamo,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ipofisi</a:t>
            </a:r>
            <a:r>
              <a:rPr sz="1100" spc="-12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testicolo.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0700" y="668019"/>
            <a:ext cx="4635500" cy="552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8040" y="510540"/>
            <a:ext cx="1762759" cy="1137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19979" y="720978"/>
            <a:ext cx="4120515" cy="516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13004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Funzione endocrina </a:t>
            </a:r>
            <a:r>
              <a:rPr sz="1600" dirty="0">
                <a:latin typeface="Times New Roman"/>
                <a:cs typeface="Times New Roman"/>
              </a:rPr>
              <a:t>del </a:t>
            </a:r>
            <a:r>
              <a:rPr sz="1600" spc="-5" dirty="0">
                <a:latin typeface="Times New Roman"/>
                <a:cs typeface="Times New Roman"/>
              </a:rPr>
              <a:t>testicoli </a:t>
            </a:r>
            <a:r>
              <a:rPr sz="1600" dirty="0">
                <a:latin typeface="Times New Roman"/>
                <a:cs typeface="Times New Roman"/>
              </a:rPr>
              <a:t>-  </a:t>
            </a:r>
            <a:r>
              <a:rPr sz="1600" spc="-5" dirty="0">
                <a:latin typeface="Times New Roman"/>
                <a:cs typeface="Times New Roman"/>
              </a:rPr>
              <a:t>produzione </a:t>
            </a:r>
            <a:r>
              <a:rPr sz="1600" dirty="0">
                <a:latin typeface="Times New Roman"/>
                <a:cs typeface="Times New Roman"/>
              </a:rPr>
              <a:t>di </a:t>
            </a:r>
            <a:r>
              <a:rPr sz="1600" spc="-5" dirty="0">
                <a:latin typeface="Times New Roman"/>
                <a:cs typeface="Times New Roman"/>
              </a:rPr>
              <a:t>androgeni  (</a:t>
            </a:r>
            <a:r>
              <a:rPr sz="1600" b="1" spc="-5" dirty="0">
                <a:solidFill>
                  <a:srgbClr val="FFFA00"/>
                </a:solidFill>
                <a:latin typeface="Times New Roman"/>
                <a:cs typeface="Times New Roman"/>
              </a:rPr>
              <a:t>TESTOSTERONE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Parte </a:t>
            </a:r>
            <a:r>
              <a:rPr sz="1600" spc="-5" dirty="0">
                <a:latin typeface="Times New Roman"/>
                <a:cs typeface="Times New Roman"/>
              </a:rPr>
              <a:t>riversato </a:t>
            </a:r>
            <a:r>
              <a:rPr sz="1600" dirty="0">
                <a:latin typeface="Times New Roman"/>
                <a:cs typeface="Times New Roman"/>
              </a:rPr>
              <a:t>nel </a:t>
            </a:r>
            <a:r>
              <a:rPr sz="1600" spc="-5" dirty="0">
                <a:latin typeface="Times New Roman"/>
                <a:cs typeface="Times New Roman"/>
              </a:rPr>
              <a:t>sangue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Parte </a:t>
            </a:r>
            <a:r>
              <a:rPr sz="1600" spc="-5" dirty="0">
                <a:latin typeface="Times New Roman"/>
                <a:cs typeface="Times New Roman"/>
              </a:rPr>
              <a:t>rimane </a:t>
            </a:r>
            <a:r>
              <a:rPr sz="1600" dirty="0">
                <a:latin typeface="Times New Roman"/>
                <a:cs typeface="Times New Roman"/>
              </a:rPr>
              <a:t>nei testicoli e </a:t>
            </a:r>
            <a:r>
              <a:rPr sz="1600" spc="5" dirty="0">
                <a:latin typeface="Times New Roman"/>
                <a:cs typeface="Times New Roman"/>
              </a:rPr>
              <a:t>si </a:t>
            </a:r>
            <a:r>
              <a:rPr sz="1600" spc="-5" dirty="0">
                <a:latin typeface="Times New Roman"/>
                <a:cs typeface="Times New Roman"/>
              </a:rPr>
              <a:t>riversa </a:t>
            </a:r>
            <a:r>
              <a:rPr sz="1600" dirty="0">
                <a:latin typeface="Times New Roman"/>
                <a:cs typeface="Times New Roman"/>
              </a:rPr>
              <a:t>nel fluido  tubulare - </a:t>
            </a:r>
            <a:r>
              <a:rPr sz="1600" b="1" spc="-5" dirty="0">
                <a:latin typeface="Times New Roman"/>
                <a:cs typeface="Times New Roman"/>
              </a:rPr>
              <a:t>ABP </a:t>
            </a:r>
            <a:r>
              <a:rPr sz="1600" dirty="0">
                <a:latin typeface="Times New Roman"/>
                <a:cs typeface="Times New Roman"/>
              </a:rPr>
              <a:t>(androgen binding protein) </a:t>
            </a:r>
            <a:r>
              <a:rPr sz="1600" spc="-10" dirty="0">
                <a:latin typeface="Times New Roman"/>
                <a:cs typeface="Times New Roman"/>
              </a:rPr>
              <a:t>su  </a:t>
            </a:r>
            <a:r>
              <a:rPr sz="1600" spc="-5" dirty="0">
                <a:latin typeface="Times New Roman"/>
                <a:cs typeface="Times New Roman"/>
              </a:rPr>
              <a:t>cellule </a:t>
            </a:r>
            <a:r>
              <a:rPr sz="1600" dirty="0">
                <a:latin typeface="Times New Roman"/>
                <a:cs typeface="Times New Roman"/>
              </a:rPr>
              <a:t>del Sertoli - </a:t>
            </a:r>
            <a:r>
              <a:rPr sz="1600" spc="-5" dirty="0">
                <a:latin typeface="Times New Roman"/>
                <a:cs typeface="Times New Roman"/>
              </a:rPr>
              <a:t>conversione in </a:t>
            </a:r>
            <a:r>
              <a:rPr sz="1600" dirty="0">
                <a:latin typeface="Times New Roman"/>
                <a:cs typeface="Times New Roman"/>
              </a:rPr>
              <a:t>diidrotestorone  (DHT) - </a:t>
            </a:r>
            <a:r>
              <a:rPr sz="1600" spc="-5" dirty="0">
                <a:latin typeface="Times New Roman"/>
                <a:cs typeface="Times New Roman"/>
              </a:rPr>
              <a:t>potente </a:t>
            </a:r>
            <a:r>
              <a:rPr sz="1600" dirty="0">
                <a:latin typeface="Times New Roman"/>
                <a:cs typeface="Times New Roman"/>
              </a:rPr>
              <a:t>effetto </a:t>
            </a:r>
            <a:r>
              <a:rPr sz="1600" spc="-5" dirty="0">
                <a:latin typeface="Times New Roman"/>
                <a:cs typeface="Times New Roman"/>
              </a:rPr>
              <a:t>di mascolinizzazione su  </a:t>
            </a:r>
            <a:r>
              <a:rPr sz="1600" spc="-10" dirty="0">
                <a:latin typeface="Times New Roman"/>
                <a:cs typeface="Times New Roman"/>
              </a:rPr>
              <a:t>componenti </a:t>
            </a:r>
            <a:r>
              <a:rPr sz="1600" spc="-5" dirty="0">
                <a:latin typeface="Times New Roman"/>
                <a:cs typeface="Times New Roman"/>
              </a:rPr>
              <a:t>delle </a:t>
            </a:r>
            <a:r>
              <a:rPr sz="1600" spc="-10" dirty="0">
                <a:latin typeface="Times New Roman"/>
                <a:cs typeface="Times New Roman"/>
              </a:rPr>
              <a:t>vie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genitali</a:t>
            </a:r>
            <a:endParaRPr sz="1600">
              <a:latin typeface="Times New Roman"/>
              <a:cs typeface="Times New Roman"/>
            </a:endParaRPr>
          </a:p>
          <a:p>
            <a:pPr marL="661670" algn="just">
              <a:lnSpc>
                <a:spcPct val="100000"/>
              </a:lnSpc>
              <a:spcBef>
                <a:spcPts val="1410"/>
              </a:spcBef>
            </a:pPr>
            <a:r>
              <a:rPr sz="1600" spc="-10" dirty="0">
                <a:latin typeface="Times New Roman"/>
                <a:cs typeface="Times New Roman"/>
              </a:rPr>
              <a:t>LH stimola </a:t>
            </a:r>
            <a:r>
              <a:rPr sz="1600" spc="-5" dirty="0">
                <a:latin typeface="Times New Roman"/>
                <a:cs typeface="Times New Roman"/>
              </a:rPr>
              <a:t>le cellule </a:t>
            </a:r>
            <a:r>
              <a:rPr sz="1600" dirty="0">
                <a:latin typeface="Times New Roman"/>
                <a:cs typeface="Times New Roman"/>
              </a:rPr>
              <a:t>del </a:t>
            </a:r>
            <a:r>
              <a:rPr sz="1600" spc="-15" dirty="0">
                <a:latin typeface="Times New Roman"/>
                <a:cs typeface="Times New Roman"/>
              </a:rPr>
              <a:t>Leydig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 marL="66167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produrre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testosterone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66167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… </a:t>
            </a:r>
            <a:r>
              <a:rPr sz="1600" spc="-20" dirty="0">
                <a:latin typeface="Times New Roman"/>
                <a:cs typeface="Times New Roman"/>
              </a:rPr>
              <a:t>ma </a:t>
            </a:r>
            <a:r>
              <a:rPr sz="1600" spc="-10" dirty="0">
                <a:latin typeface="Times New Roman"/>
                <a:cs typeface="Times New Roman"/>
              </a:rPr>
              <a:t>non </a:t>
            </a:r>
            <a:r>
              <a:rPr sz="1600" dirty="0">
                <a:latin typeface="Times New Roman"/>
                <a:cs typeface="Times New Roman"/>
              </a:rPr>
              <a:t>basta per </a:t>
            </a:r>
            <a:r>
              <a:rPr sz="1600" spc="-5" dirty="0">
                <a:latin typeface="Times New Roman"/>
                <a:cs typeface="Times New Roman"/>
              </a:rPr>
              <a:t>portare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-5" dirty="0">
                <a:latin typeface="Times New Roman"/>
                <a:cs typeface="Times New Roman"/>
              </a:rPr>
              <a:t>termine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endParaRPr sz="1600">
              <a:latin typeface="Times New Roman"/>
              <a:cs typeface="Times New Roman"/>
            </a:endParaRPr>
          </a:p>
          <a:p>
            <a:pPr marL="66167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spermatogenesi…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661670" marR="245745" algn="just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FSH </a:t>
            </a:r>
            <a:r>
              <a:rPr sz="1600" dirty="0">
                <a:latin typeface="Times New Roman"/>
                <a:cs typeface="Times New Roman"/>
              </a:rPr>
              <a:t>induce </a:t>
            </a:r>
            <a:r>
              <a:rPr sz="1600" spc="-5" dirty="0">
                <a:latin typeface="Times New Roman"/>
                <a:cs typeface="Times New Roman"/>
              </a:rPr>
              <a:t>incremento attività cellule  </a:t>
            </a:r>
            <a:r>
              <a:rPr sz="1600" dirty="0">
                <a:latin typeface="Times New Roman"/>
                <a:cs typeface="Times New Roman"/>
              </a:rPr>
              <a:t>del </a:t>
            </a:r>
            <a:r>
              <a:rPr sz="1600" spc="-5" dirty="0">
                <a:latin typeface="Times New Roman"/>
                <a:cs typeface="Times New Roman"/>
              </a:rPr>
              <a:t>Sertoli, </a:t>
            </a:r>
            <a:r>
              <a:rPr sz="1600" dirty="0">
                <a:latin typeface="Times New Roman"/>
                <a:cs typeface="Times New Roman"/>
              </a:rPr>
              <a:t>secrezione </a:t>
            </a:r>
            <a:r>
              <a:rPr sz="1600" spc="-5" dirty="0">
                <a:latin typeface="Times New Roman"/>
                <a:cs typeface="Times New Roman"/>
              </a:rPr>
              <a:t>fluido </a:t>
            </a:r>
            <a:r>
              <a:rPr sz="1600" dirty="0">
                <a:latin typeface="Times New Roman"/>
                <a:cs typeface="Times New Roman"/>
              </a:rPr>
              <a:t>tubulare e  </a:t>
            </a:r>
            <a:r>
              <a:rPr sz="1600" spc="-5" dirty="0">
                <a:latin typeface="Times New Roman"/>
                <a:cs typeface="Times New Roman"/>
              </a:rPr>
              <a:t>sintesi proteica </a:t>
            </a:r>
            <a:r>
              <a:rPr sz="1600" dirty="0">
                <a:latin typeface="Times New Roman"/>
                <a:cs typeface="Times New Roman"/>
              </a:rPr>
              <a:t>(ABP,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inibina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0215" y="6337934"/>
            <a:ext cx="1833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Regolazione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feedback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negativo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sull'ipofisi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12761" y="5879388"/>
            <a:ext cx="238125" cy="535940"/>
          </a:xfrm>
          <a:custGeom>
            <a:avLst/>
            <a:gdLst/>
            <a:ahLst/>
            <a:cxnLst/>
            <a:rect l="l" t="t" r="r" b="b"/>
            <a:pathLst>
              <a:path w="238125" h="535939">
                <a:moveTo>
                  <a:pt x="149860" y="0"/>
                </a:moveTo>
                <a:lnTo>
                  <a:pt x="85217" y="393"/>
                </a:lnTo>
                <a:lnTo>
                  <a:pt x="86614" y="241020"/>
                </a:lnTo>
                <a:lnTo>
                  <a:pt x="0" y="241553"/>
                </a:lnTo>
                <a:lnTo>
                  <a:pt x="120904" y="535622"/>
                </a:lnTo>
                <a:lnTo>
                  <a:pt x="237913" y="240614"/>
                </a:lnTo>
                <a:lnTo>
                  <a:pt x="151384" y="240614"/>
                </a:lnTo>
                <a:lnTo>
                  <a:pt x="149860" y="0"/>
                </a:lnTo>
                <a:close/>
              </a:path>
              <a:path w="238125" h="535939">
                <a:moveTo>
                  <a:pt x="238125" y="240080"/>
                </a:moveTo>
                <a:lnTo>
                  <a:pt x="151384" y="240614"/>
                </a:lnTo>
                <a:lnTo>
                  <a:pt x="237913" y="240614"/>
                </a:lnTo>
                <a:lnTo>
                  <a:pt x="238125" y="240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12761" y="5879388"/>
            <a:ext cx="238125" cy="535940"/>
          </a:xfrm>
          <a:custGeom>
            <a:avLst/>
            <a:gdLst/>
            <a:ahLst/>
            <a:cxnLst/>
            <a:rect l="l" t="t" r="r" b="b"/>
            <a:pathLst>
              <a:path w="238125" h="535939">
                <a:moveTo>
                  <a:pt x="85217" y="393"/>
                </a:moveTo>
                <a:lnTo>
                  <a:pt x="86614" y="241020"/>
                </a:lnTo>
                <a:lnTo>
                  <a:pt x="0" y="241553"/>
                </a:lnTo>
                <a:lnTo>
                  <a:pt x="120904" y="535622"/>
                </a:lnTo>
                <a:lnTo>
                  <a:pt x="238125" y="240080"/>
                </a:lnTo>
                <a:lnTo>
                  <a:pt x="151384" y="240614"/>
                </a:lnTo>
                <a:lnTo>
                  <a:pt x="149860" y="0"/>
                </a:lnTo>
                <a:lnTo>
                  <a:pt x="85217" y="393"/>
                </a:lnTo>
                <a:close/>
              </a:path>
            </a:pathLst>
          </a:custGeom>
          <a:ln w="254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FC65F24-AE02-4752-A140-311C76F597AA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56</a:t>
            </a:fld>
            <a:endParaRPr lang="it-IT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8116" y="701221"/>
            <a:ext cx="4426907" cy="5871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2900" y="0"/>
            <a:ext cx="3264154" cy="630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56635" y="41592"/>
            <a:ext cx="2904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CC"/>
                </a:solidFill>
              </a:rPr>
              <a:t>SPERMATOGENESI</a:t>
            </a:r>
          </a:p>
        </p:txBody>
      </p:sp>
      <p:sp>
        <p:nvSpPr>
          <p:cNvPr id="5" name="object 5"/>
          <p:cNvSpPr/>
          <p:nvPr/>
        </p:nvSpPr>
        <p:spPr>
          <a:xfrm>
            <a:off x="154939" y="2877820"/>
            <a:ext cx="3746500" cy="1148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379" y="3977640"/>
            <a:ext cx="3779520" cy="881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2839" y="4224032"/>
            <a:ext cx="1602993" cy="498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00" y="4498352"/>
            <a:ext cx="419354" cy="498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820" y="4498352"/>
            <a:ext cx="1130554" cy="4980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1859" y="1196339"/>
            <a:ext cx="289560" cy="4826000"/>
          </a:xfrm>
          <a:custGeom>
            <a:avLst/>
            <a:gdLst/>
            <a:ahLst/>
            <a:cxnLst/>
            <a:rect l="l" t="t" r="r" b="b"/>
            <a:pathLst>
              <a:path w="289559" h="4826000">
                <a:moveTo>
                  <a:pt x="289560" y="3619500"/>
                </a:moveTo>
                <a:lnTo>
                  <a:pt x="0" y="3619500"/>
                </a:lnTo>
                <a:lnTo>
                  <a:pt x="144780" y="4826000"/>
                </a:lnTo>
                <a:lnTo>
                  <a:pt x="289560" y="3619500"/>
                </a:lnTo>
                <a:close/>
              </a:path>
              <a:path w="289559" h="4826000">
                <a:moveTo>
                  <a:pt x="217170" y="0"/>
                </a:moveTo>
                <a:lnTo>
                  <a:pt x="72390" y="0"/>
                </a:lnTo>
                <a:lnTo>
                  <a:pt x="72390" y="3619500"/>
                </a:lnTo>
                <a:lnTo>
                  <a:pt x="217170" y="3619500"/>
                </a:lnTo>
                <a:lnTo>
                  <a:pt x="217170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1859" y="1196339"/>
            <a:ext cx="289560" cy="4826000"/>
          </a:xfrm>
          <a:custGeom>
            <a:avLst/>
            <a:gdLst/>
            <a:ahLst/>
            <a:cxnLst/>
            <a:rect l="l" t="t" r="r" b="b"/>
            <a:pathLst>
              <a:path w="289559" h="4826000">
                <a:moveTo>
                  <a:pt x="0" y="3619500"/>
                </a:moveTo>
                <a:lnTo>
                  <a:pt x="72390" y="3619500"/>
                </a:lnTo>
                <a:lnTo>
                  <a:pt x="72390" y="0"/>
                </a:lnTo>
                <a:lnTo>
                  <a:pt x="217170" y="0"/>
                </a:lnTo>
                <a:lnTo>
                  <a:pt x="217170" y="3619500"/>
                </a:lnTo>
                <a:lnTo>
                  <a:pt x="289560" y="3619500"/>
                </a:lnTo>
                <a:lnTo>
                  <a:pt x="144780" y="4826000"/>
                </a:lnTo>
                <a:lnTo>
                  <a:pt x="0" y="36195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20734" y="6150292"/>
            <a:ext cx="532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C00CC"/>
                </a:solidFill>
                <a:latin typeface="Arial"/>
                <a:cs typeface="Arial"/>
              </a:rPr>
              <a:t>LU</a:t>
            </a:r>
            <a:r>
              <a:rPr sz="1400" b="1" spc="10" dirty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1879" y="877570"/>
            <a:ext cx="996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CC00CC"/>
                </a:solidFill>
                <a:latin typeface="Arial"/>
                <a:cs typeface="Arial"/>
              </a:rPr>
              <a:t>M.</a:t>
            </a:r>
            <a:r>
              <a:rPr sz="1400" b="1" spc="-8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CC00CC"/>
                </a:solidFill>
                <a:latin typeface="Arial"/>
                <a:cs typeface="Arial"/>
              </a:rPr>
              <a:t>BASALE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707" y="587121"/>
            <a:ext cx="235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9900"/>
                </a:solidFill>
                <a:latin typeface="Arial"/>
                <a:cs typeface="Arial"/>
              </a:rPr>
              <a:t>A1: </a:t>
            </a:r>
            <a:r>
              <a:rPr sz="1800" b="1" dirty="0">
                <a:latin typeface="Arial"/>
                <a:cs typeface="Arial"/>
              </a:rPr>
              <a:t>Cellule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germinale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62200" y="1457972"/>
            <a:ext cx="1740153" cy="4980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479" y="1775472"/>
            <a:ext cx="1356614" cy="4980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91360" y="1775472"/>
            <a:ext cx="1973834" cy="4980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2739" y="1775472"/>
            <a:ext cx="1229614" cy="4980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3035" y="1154683"/>
            <a:ext cx="3812540" cy="36976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3510" marR="5080" algn="just">
              <a:lnSpc>
                <a:spcPct val="115199"/>
              </a:lnSpc>
              <a:spcBef>
                <a:spcPts val="90"/>
              </a:spcBef>
            </a:pPr>
            <a:r>
              <a:rPr sz="1800" b="1" spc="-5" dirty="0">
                <a:solidFill>
                  <a:srgbClr val="009900"/>
                </a:solidFill>
                <a:latin typeface="Times New Roman"/>
                <a:cs typeface="Times New Roman"/>
              </a:rPr>
              <a:t>A4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dirty="0">
                <a:latin typeface="Times New Roman"/>
                <a:cs typeface="Times New Roman"/>
              </a:rPr>
              <a:t>può </a:t>
            </a:r>
            <a:r>
              <a:rPr sz="1800" b="1" dirty="0">
                <a:latin typeface="Times New Roman"/>
                <a:cs typeface="Times New Roman"/>
              </a:rPr>
              <a:t>autorinnovarsi, </a:t>
            </a:r>
            <a:r>
              <a:rPr sz="1800" spc="-5" dirty="0">
                <a:latin typeface="Times New Roman"/>
                <a:cs typeface="Times New Roman"/>
              </a:rPr>
              <a:t>fare </a:t>
            </a:r>
            <a:r>
              <a:rPr sz="1800" b="1" spc="-5" dirty="0">
                <a:latin typeface="Times New Roman"/>
                <a:cs typeface="Times New Roman"/>
              </a:rPr>
              <a:t>apoptosi 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-5" dirty="0">
                <a:latin typeface="Times New Roman"/>
                <a:cs typeface="Times New Roman"/>
              </a:rPr>
              <a:t>differenziarsi </a:t>
            </a:r>
            <a:r>
              <a:rPr sz="1800" dirty="0">
                <a:latin typeface="Times New Roman"/>
                <a:cs typeface="Times New Roman"/>
              </a:rPr>
              <a:t>nello </a:t>
            </a:r>
            <a:r>
              <a:rPr sz="1800" b="1" u="heavy" spc="-5" dirty="0">
                <a:solidFill>
                  <a:srgbClr val="CC3399"/>
                </a:solidFill>
                <a:uFill>
                  <a:solidFill>
                    <a:srgbClr val="CC3399"/>
                  </a:solidFill>
                </a:uFill>
                <a:latin typeface="Times New Roman"/>
                <a:cs typeface="Times New Roman"/>
              </a:rPr>
              <a:t>spermatogonio </a:t>
            </a:r>
            <a:r>
              <a:rPr sz="1800" b="1" spc="-5" dirty="0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CC3399"/>
                </a:solidFill>
                <a:uFill>
                  <a:solidFill>
                    <a:srgbClr val="CC3399"/>
                  </a:solidFill>
                </a:uFill>
                <a:latin typeface="Times New Roman"/>
                <a:cs typeface="Times New Roman"/>
              </a:rPr>
              <a:t>intermedio</a:t>
            </a:r>
            <a:r>
              <a:rPr sz="1800" b="1" spc="-5" dirty="0">
                <a:solidFill>
                  <a:srgbClr val="CC3399"/>
                </a:solidFill>
                <a:latin typeface="Times New Roman"/>
                <a:cs typeface="Times New Roman"/>
              </a:rPr>
              <a:t>: </a:t>
            </a:r>
            <a:r>
              <a:rPr sz="1800" b="1" dirty="0">
                <a:solidFill>
                  <a:srgbClr val="CC3399"/>
                </a:solidFill>
                <a:latin typeface="Times New Roman"/>
                <a:cs typeface="Times New Roman"/>
              </a:rPr>
              <a:t>1° </a:t>
            </a:r>
            <a:r>
              <a:rPr sz="1800" b="1" u="heavy" dirty="0">
                <a:solidFill>
                  <a:srgbClr val="CC3399"/>
                </a:solidFill>
                <a:uFill>
                  <a:solidFill>
                    <a:srgbClr val="CC3399"/>
                  </a:solidFill>
                </a:uFill>
                <a:latin typeface="Times New Roman"/>
                <a:cs typeface="Times New Roman"/>
              </a:rPr>
              <a:t>cellula </a:t>
            </a:r>
            <a:r>
              <a:rPr sz="1800" b="1" u="heavy" spc="-5" dirty="0">
                <a:solidFill>
                  <a:srgbClr val="CC3399"/>
                </a:solidFill>
                <a:uFill>
                  <a:solidFill>
                    <a:srgbClr val="CC3399"/>
                  </a:solidFill>
                </a:uFill>
                <a:latin typeface="Times New Roman"/>
                <a:cs typeface="Times New Roman"/>
              </a:rPr>
              <a:t>staminale </a:t>
            </a:r>
            <a:r>
              <a:rPr sz="1800" b="1" spc="-5" dirty="0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preordinata a diventare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CC00"/>
                </a:solidFill>
                <a:latin typeface="Times New Roman"/>
                <a:cs typeface="Times New Roman"/>
              </a:rPr>
              <a:t>spermatozoo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99695" indent="35560" algn="just">
              <a:lnSpc>
                <a:spcPct val="100000"/>
              </a:lnSpc>
              <a:spcBef>
                <a:spcPts val="1535"/>
              </a:spcBef>
            </a:pPr>
            <a:r>
              <a:rPr sz="1800" dirty="0">
                <a:latin typeface="Times New Roman"/>
                <a:cs typeface="Times New Roman"/>
              </a:rPr>
              <a:t>Durante </a:t>
            </a:r>
            <a:r>
              <a:rPr sz="1800" spc="-5" dirty="0">
                <a:latin typeface="Times New Roman"/>
                <a:cs typeface="Times New Roman"/>
              </a:rPr>
              <a:t>le divisioni degli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spermatogoni </a:t>
            </a:r>
            <a:r>
              <a:rPr sz="1800" spc="-5" dirty="0">
                <a:latin typeface="Times New Roman"/>
                <a:cs typeface="Times New Roman"/>
              </a:rPr>
              <a:t> la </a:t>
            </a:r>
            <a:r>
              <a:rPr sz="1800" b="1" dirty="0">
                <a:latin typeface="Times New Roman"/>
                <a:cs typeface="Times New Roman"/>
              </a:rPr>
              <a:t>citodieresi </a:t>
            </a:r>
            <a:r>
              <a:rPr sz="1800" b="1" spc="-5" dirty="0">
                <a:latin typeface="Times New Roman"/>
                <a:cs typeface="Times New Roman"/>
              </a:rPr>
              <a:t>non </a:t>
            </a:r>
            <a:r>
              <a:rPr sz="1800" b="1" dirty="0">
                <a:latin typeface="Times New Roman"/>
                <a:cs typeface="Times New Roman"/>
              </a:rPr>
              <a:t>è </a:t>
            </a:r>
            <a:r>
              <a:rPr sz="1800" b="1" spc="-5" dirty="0">
                <a:latin typeface="Times New Roman"/>
                <a:cs typeface="Times New Roman"/>
              </a:rPr>
              <a:t>completa</a:t>
            </a:r>
            <a:r>
              <a:rPr sz="1800" spc="-5" dirty="0">
                <a:latin typeface="Times New Roman"/>
                <a:cs typeface="Times New Roman"/>
              </a:rPr>
              <a:t>: le  cellule </a:t>
            </a:r>
            <a:r>
              <a:rPr sz="1800" b="1" spc="-5" dirty="0">
                <a:latin typeface="Times New Roman"/>
                <a:cs typeface="Times New Roman"/>
              </a:rPr>
              <a:t>formano un sincizio</a:t>
            </a:r>
            <a:r>
              <a:rPr sz="1800" spc="-5" dirty="0">
                <a:latin typeface="Times New Roman"/>
                <a:cs typeface="Times New Roman"/>
              </a:rPr>
              <a:t>, per cui  ogni </a:t>
            </a:r>
            <a:r>
              <a:rPr sz="1800" b="1" dirty="0">
                <a:solidFill>
                  <a:srgbClr val="9900CC"/>
                </a:solidFill>
                <a:latin typeface="Times New Roman"/>
                <a:cs typeface="Times New Roman"/>
              </a:rPr>
              <a:t>coorte </a:t>
            </a:r>
            <a:r>
              <a:rPr sz="1800" b="1" spc="-5" dirty="0">
                <a:latin typeface="Times New Roman"/>
                <a:cs typeface="Times New Roman"/>
              </a:rPr>
              <a:t>matura in modo </a:t>
            </a:r>
            <a:r>
              <a:rPr sz="1800" b="1" spc="-10" dirty="0">
                <a:latin typeface="Times New Roman"/>
                <a:cs typeface="Times New Roman"/>
              </a:rPr>
              <a:t>sincrono  </a:t>
            </a:r>
            <a:r>
              <a:rPr sz="1800" spc="-5" dirty="0">
                <a:latin typeface="Times New Roman"/>
                <a:cs typeface="Times New Roman"/>
              </a:rPr>
              <a:t>Anche le </a:t>
            </a:r>
            <a:r>
              <a:rPr sz="1800" b="1" spc="-5" dirty="0">
                <a:latin typeface="Times New Roman"/>
                <a:cs typeface="Times New Roman"/>
              </a:rPr>
              <a:t>meiosi </a:t>
            </a:r>
            <a:r>
              <a:rPr sz="1800" spc="-5" dirty="0">
                <a:latin typeface="Times New Roman"/>
                <a:cs typeface="Times New Roman"/>
              </a:rPr>
              <a:t>sono coordinate </a:t>
            </a:r>
            <a:r>
              <a:rPr sz="1800" dirty="0">
                <a:latin typeface="Times New Roman"/>
                <a:cs typeface="Times New Roman"/>
              </a:rPr>
              <a:t>da  </a:t>
            </a:r>
            <a:r>
              <a:rPr sz="1800" spc="-5" dirty="0">
                <a:latin typeface="Times New Roman"/>
                <a:cs typeface="Times New Roman"/>
              </a:rPr>
              <a:t>ponti </a:t>
            </a:r>
            <a:r>
              <a:rPr sz="1800" spc="-10" dirty="0">
                <a:latin typeface="Times New Roman"/>
                <a:cs typeface="Times New Roman"/>
              </a:rPr>
              <a:t>citoplasmatici </a:t>
            </a:r>
            <a:r>
              <a:rPr sz="1800" spc="-5" dirty="0">
                <a:latin typeface="Times New Roman"/>
                <a:cs typeface="Times New Roman"/>
              </a:rPr>
              <a:t>per </a:t>
            </a:r>
            <a:r>
              <a:rPr sz="1800" b="1" dirty="0">
                <a:latin typeface="Times New Roman"/>
                <a:cs typeface="Times New Roman"/>
              </a:rPr>
              <a:t>sincronizzare  </a:t>
            </a:r>
            <a:r>
              <a:rPr sz="1800" b="1" spc="-5" dirty="0">
                <a:latin typeface="Times New Roman"/>
                <a:cs typeface="Times New Roman"/>
              </a:rPr>
              <a:t>il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processo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57370" y="2134870"/>
            <a:ext cx="792480" cy="358140"/>
          </a:xfrm>
          <a:custGeom>
            <a:avLst/>
            <a:gdLst/>
            <a:ahLst/>
            <a:cxnLst/>
            <a:rect l="l" t="t" r="r" b="b"/>
            <a:pathLst>
              <a:path w="792479" h="358139">
                <a:moveTo>
                  <a:pt x="0" y="358139"/>
                </a:moveTo>
                <a:lnTo>
                  <a:pt x="792479" y="358139"/>
                </a:lnTo>
                <a:lnTo>
                  <a:pt x="792479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27940">
            <a:solidFill>
              <a:srgbClr val="FF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460" y="5146040"/>
            <a:ext cx="3693160" cy="1447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4460" y="5146040"/>
            <a:ext cx="3693160" cy="1447800"/>
          </a:xfrm>
          <a:prstGeom prst="rect">
            <a:avLst/>
          </a:prstGeom>
          <a:ln w="10159">
            <a:solidFill>
              <a:srgbClr val="80808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348615" marR="338455" algn="ctr">
              <a:lnSpc>
                <a:spcPct val="100000"/>
              </a:lnSpc>
            </a:pPr>
            <a:r>
              <a:rPr sz="1100" b="1" spc="5" dirty="0">
                <a:latin typeface="Arial"/>
                <a:cs typeface="Arial"/>
              </a:rPr>
              <a:t>PONTI </a:t>
            </a:r>
            <a:r>
              <a:rPr sz="1100" b="1" spc="-10" dirty="0">
                <a:latin typeface="Arial"/>
                <a:cs typeface="Arial"/>
              </a:rPr>
              <a:t>CITOPLASMATICI: </a:t>
            </a:r>
            <a:r>
              <a:rPr sz="1100" b="1" spc="-5" dirty="0">
                <a:latin typeface="Arial"/>
                <a:cs typeface="Arial"/>
              </a:rPr>
              <a:t>MOLECOLE </a:t>
            </a:r>
            <a:r>
              <a:rPr sz="1100" b="1" dirty="0">
                <a:latin typeface="Arial"/>
                <a:cs typeface="Arial"/>
              </a:rPr>
              <a:t>O </a:t>
            </a:r>
            <a:r>
              <a:rPr sz="1100" b="1" spc="-10" dirty="0">
                <a:latin typeface="Arial"/>
                <a:cs typeface="Arial"/>
              </a:rPr>
              <a:t>IONI  </a:t>
            </a:r>
            <a:r>
              <a:rPr sz="1100" b="1" spc="-15" dirty="0">
                <a:latin typeface="Arial"/>
                <a:cs typeface="Arial"/>
              </a:rPr>
              <a:t>PASSANO </a:t>
            </a:r>
            <a:r>
              <a:rPr sz="1100" b="1" dirty="0">
                <a:latin typeface="Arial"/>
                <a:cs typeface="Arial"/>
              </a:rPr>
              <a:t>DA UNA CELLULA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ALL’ALTRA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127635" marR="123189" indent="6985" algn="ctr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SPERMATIDI </a:t>
            </a:r>
            <a:r>
              <a:rPr sz="1100" b="1" dirty="0">
                <a:latin typeface="Arial"/>
                <a:cs typeface="Arial"/>
              </a:rPr>
              <a:t>NUCLEO </a:t>
            </a:r>
            <a:r>
              <a:rPr sz="1100" b="1" spc="-15" dirty="0">
                <a:latin typeface="Arial"/>
                <a:cs typeface="Arial"/>
              </a:rPr>
              <a:t>APLOIDE MA  </a:t>
            </a:r>
            <a:r>
              <a:rPr sz="1100" b="1" spc="-5" dirty="0">
                <a:latin typeface="Arial"/>
                <a:cs typeface="Arial"/>
              </a:rPr>
              <a:t>FUNZIONALMENTE </a:t>
            </a:r>
            <a:r>
              <a:rPr sz="1100" b="1" spc="-10" dirty="0">
                <a:latin typeface="Arial"/>
                <a:cs typeface="Arial"/>
              </a:rPr>
              <a:t>DIPLOIDI: </a:t>
            </a:r>
            <a:r>
              <a:rPr sz="1100" b="1" spc="5" dirty="0">
                <a:latin typeface="Arial"/>
                <a:cs typeface="Arial"/>
              </a:rPr>
              <a:t>PRODOTTI </a:t>
            </a:r>
            <a:r>
              <a:rPr sz="1100" b="1" spc="-5" dirty="0">
                <a:latin typeface="Arial"/>
                <a:cs typeface="Arial"/>
              </a:rPr>
              <a:t>GENICI  </a:t>
            </a:r>
            <a:r>
              <a:rPr sz="1100" b="1" dirty="0">
                <a:latin typeface="Arial"/>
                <a:cs typeface="Arial"/>
              </a:rPr>
              <a:t>POSSONO </a:t>
            </a:r>
            <a:r>
              <a:rPr sz="1100" b="1" spc="-5" dirty="0">
                <a:latin typeface="Arial"/>
                <a:cs typeface="Arial"/>
              </a:rPr>
              <a:t>DIFFONDERE </a:t>
            </a:r>
            <a:r>
              <a:rPr sz="1100" b="1" dirty="0">
                <a:latin typeface="Arial"/>
                <a:cs typeface="Arial"/>
              </a:rPr>
              <a:t>NEL </a:t>
            </a:r>
            <a:r>
              <a:rPr sz="1100" b="1" spc="-10" dirty="0">
                <a:latin typeface="Arial"/>
                <a:cs typeface="Arial"/>
              </a:rPr>
              <a:t>CITOPLASMA </a:t>
            </a:r>
            <a:r>
              <a:rPr sz="1100" b="1" dirty="0">
                <a:latin typeface="Arial"/>
                <a:cs typeface="Arial"/>
              </a:rPr>
              <a:t>DELLE  CELLULE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VICINE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Segnaposto data 2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81B0C88-725D-477D-9628-234AC3B09CF9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57</a:t>
            </a:fld>
            <a:endParaRPr lang="it-IT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1000" y="142252"/>
            <a:ext cx="3264154" cy="658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3085" y="212090"/>
            <a:ext cx="290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CC"/>
                </a:solidFill>
              </a:rPr>
              <a:t>SPERMATOGENESI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232" y="864552"/>
            <a:ext cx="6009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Spermatogoni indifferenziati </a:t>
            </a:r>
            <a:r>
              <a:rPr sz="1800" b="1" dirty="0">
                <a:latin typeface="Arial"/>
                <a:cs typeface="Arial"/>
              </a:rPr>
              <a:t>di tipo A :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Arial"/>
                <a:cs typeface="Arial"/>
              </a:rPr>
              <a:t>POTENZIALITA’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954" y="3097784"/>
            <a:ext cx="787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topi con spermatogenesi annullata </a:t>
            </a:r>
            <a:r>
              <a:rPr sz="1800" b="1" spc="-5" dirty="0">
                <a:latin typeface="Arial"/>
                <a:cs typeface="Arial"/>
              </a:rPr>
              <a:t>per </a:t>
            </a:r>
            <a:r>
              <a:rPr sz="1800" b="1" dirty="0">
                <a:latin typeface="Arial"/>
                <a:cs typeface="Arial"/>
              </a:rPr>
              <a:t>trattamento con composti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tossici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0200" y="1341119"/>
            <a:ext cx="360680" cy="718820"/>
          </a:xfrm>
          <a:custGeom>
            <a:avLst/>
            <a:gdLst/>
            <a:ahLst/>
            <a:cxnLst/>
            <a:rect l="l" t="t" r="r" b="b"/>
            <a:pathLst>
              <a:path w="360679" h="718819">
                <a:moveTo>
                  <a:pt x="360679" y="539114"/>
                </a:moveTo>
                <a:lnTo>
                  <a:pt x="0" y="539114"/>
                </a:lnTo>
                <a:lnTo>
                  <a:pt x="180339" y="718819"/>
                </a:lnTo>
                <a:lnTo>
                  <a:pt x="360679" y="539114"/>
                </a:lnTo>
                <a:close/>
              </a:path>
              <a:path w="360679" h="718819">
                <a:moveTo>
                  <a:pt x="270510" y="0"/>
                </a:moveTo>
                <a:lnTo>
                  <a:pt x="90170" y="0"/>
                </a:lnTo>
                <a:lnTo>
                  <a:pt x="90170" y="539114"/>
                </a:lnTo>
                <a:lnTo>
                  <a:pt x="270510" y="539114"/>
                </a:lnTo>
                <a:lnTo>
                  <a:pt x="27051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0200" y="1341119"/>
            <a:ext cx="360680" cy="718820"/>
          </a:xfrm>
          <a:custGeom>
            <a:avLst/>
            <a:gdLst/>
            <a:ahLst/>
            <a:cxnLst/>
            <a:rect l="l" t="t" r="r" b="b"/>
            <a:pathLst>
              <a:path w="360679" h="718819">
                <a:moveTo>
                  <a:pt x="0" y="539114"/>
                </a:moveTo>
                <a:lnTo>
                  <a:pt x="90170" y="539114"/>
                </a:lnTo>
                <a:lnTo>
                  <a:pt x="90170" y="0"/>
                </a:lnTo>
                <a:lnTo>
                  <a:pt x="270510" y="0"/>
                </a:lnTo>
                <a:lnTo>
                  <a:pt x="270510" y="539114"/>
                </a:lnTo>
                <a:lnTo>
                  <a:pt x="360679" y="539114"/>
                </a:lnTo>
                <a:lnTo>
                  <a:pt x="180339" y="718819"/>
                </a:lnTo>
                <a:lnTo>
                  <a:pt x="0" y="539114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69489" y="2205989"/>
            <a:ext cx="3916679" cy="388620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sanno </a:t>
            </a:r>
            <a:r>
              <a:rPr sz="1800" b="1" spc="-5" dirty="0">
                <a:latin typeface="Arial"/>
                <a:cs typeface="Arial"/>
              </a:rPr>
              <a:t>riattivare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spermatogenesi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310" y="4367529"/>
            <a:ext cx="6756400" cy="388620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latin typeface="Arial"/>
                <a:cs typeface="Arial"/>
              </a:rPr>
              <a:t>Trasferimento </a:t>
            </a:r>
            <a:r>
              <a:rPr sz="1800" b="1" dirty="0">
                <a:latin typeface="Arial"/>
                <a:cs typeface="Arial"/>
              </a:rPr>
              <a:t>di spermatogoni </a:t>
            </a: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dirty="0">
                <a:latin typeface="Arial"/>
                <a:cs typeface="Arial"/>
              </a:rPr>
              <a:t>: </a:t>
            </a:r>
            <a:r>
              <a:rPr sz="1800" b="1" spc="-5" dirty="0">
                <a:latin typeface="Arial"/>
                <a:cs typeface="Arial"/>
              </a:rPr>
              <a:t>ripresa </a:t>
            </a:r>
            <a:r>
              <a:rPr sz="1800" b="1" dirty="0">
                <a:latin typeface="Arial"/>
                <a:cs typeface="Arial"/>
              </a:rPr>
              <a:t>di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spermatogenesi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4300" y="3573779"/>
            <a:ext cx="360680" cy="718820"/>
          </a:xfrm>
          <a:custGeom>
            <a:avLst/>
            <a:gdLst/>
            <a:ahLst/>
            <a:cxnLst/>
            <a:rect l="l" t="t" r="r" b="b"/>
            <a:pathLst>
              <a:path w="360679" h="718820">
                <a:moveTo>
                  <a:pt x="360679" y="539115"/>
                </a:moveTo>
                <a:lnTo>
                  <a:pt x="0" y="539115"/>
                </a:lnTo>
                <a:lnTo>
                  <a:pt x="180339" y="718820"/>
                </a:lnTo>
                <a:lnTo>
                  <a:pt x="360679" y="539115"/>
                </a:lnTo>
                <a:close/>
              </a:path>
              <a:path w="360679" h="718820">
                <a:moveTo>
                  <a:pt x="270510" y="0"/>
                </a:moveTo>
                <a:lnTo>
                  <a:pt x="90170" y="0"/>
                </a:lnTo>
                <a:lnTo>
                  <a:pt x="90170" y="539115"/>
                </a:lnTo>
                <a:lnTo>
                  <a:pt x="270510" y="539115"/>
                </a:lnTo>
                <a:lnTo>
                  <a:pt x="27051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4300" y="3573779"/>
            <a:ext cx="360680" cy="718820"/>
          </a:xfrm>
          <a:custGeom>
            <a:avLst/>
            <a:gdLst/>
            <a:ahLst/>
            <a:cxnLst/>
            <a:rect l="l" t="t" r="r" b="b"/>
            <a:pathLst>
              <a:path w="360679" h="718820">
                <a:moveTo>
                  <a:pt x="0" y="539115"/>
                </a:moveTo>
                <a:lnTo>
                  <a:pt x="90170" y="539115"/>
                </a:lnTo>
                <a:lnTo>
                  <a:pt x="90170" y="0"/>
                </a:lnTo>
                <a:lnTo>
                  <a:pt x="270510" y="0"/>
                </a:lnTo>
                <a:lnTo>
                  <a:pt x="270510" y="539115"/>
                </a:lnTo>
                <a:lnTo>
                  <a:pt x="360679" y="539115"/>
                </a:lnTo>
                <a:lnTo>
                  <a:pt x="180339" y="718820"/>
                </a:lnTo>
                <a:lnTo>
                  <a:pt x="0" y="539115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139" y="5415279"/>
            <a:ext cx="7704074" cy="55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8460" y="5720079"/>
            <a:ext cx="6073394" cy="55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9967" y="5472747"/>
            <a:ext cx="73386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Spermatogoni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indifferenziati di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tipo A risiedono in nicchie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di</a:t>
            </a:r>
            <a:r>
              <a:rPr sz="2000" b="1" spc="-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cellule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staminali </a:t>
            </a: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create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da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cellule del Sertoli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e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vasi</a:t>
            </a:r>
            <a:r>
              <a:rPr sz="2000" b="1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sanguigni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CA2D726-9CCC-4C78-B950-90F8E18E7456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58</a:t>
            </a:fld>
            <a:endParaRPr lang="it-IT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4139" y="287032"/>
            <a:ext cx="3924554" cy="658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5970" y="356615"/>
            <a:ext cx="3490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399"/>
                </a:solidFill>
              </a:rPr>
              <a:t>CELLULE</a:t>
            </a:r>
            <a:r>
              <a:rPr spc="-45" dirty="0">
                <a:solidFill>
                  <a:srgbClr val="003399"/>
                </a:solidFill>
              </a:rPr>
              <a:t> </a:t>
            </a:r>
            <a:r>
              <a:rPr spc="-5" dirty="0">
                <a:solidFill>
                  <a:srgbClr val="003399"/>
                </a:solidFill>
              </a:rPr>
              <a:t>GERMINALI:</a:t>
            </a:r>
          </a:p>
        </p:txBody>
      </p:sp>
      <p:sp>
        <p:nvSpPr>
          <p:cNvPr id="4" name="object 4"/>
          <p:cNvSpPr/>
          <p:nvPr/>
        </p:nvSpPr>
        <p:spPr>
          <a:xfrm>
            <a:off x="337820" y="1033780"/>
            <a:ext cx="8158733" cy="55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0694" y="1090929"/>
            <a:ext cx="7868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SINTESI </a:t>
            </a: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DI RNA </a:t>
            </a:r>
            <a:r>
              <a:rPr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NELLA </a:t>
            </a: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FASE PREMEIOTICA </a:t>
            </a:r>
            <a:r>
              <a:rPr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E</a:t>
            </a:r>
            <a:r>
              <a:rPr sz="2000" b="1" spc="15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POSTMEIOTICA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800" y="2169160"/>
            <a:ext cx="8798814" cy="551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Sintesi </a:t>
            </a:r>
            <a:r>
              <a:rPr dirty="0"/>
              <a:t>di </a:t>
            </a:r>
            <a:r>
              <a:rPr spc="-5" dirty="0"/>
              <a:t>RNA </a:t>
            </a:r>
            <a:r>
              <a:rPr dirty="0"/>
              <a:t>non avviene </a:t>
            </a:r>
            <a:r>
              <a:rPr spc="-5" dirty="0"/>
              <a:t>nei </a:t>
            </a:r>
            <a:r>
              <a:rPr spc="-10" dirty="0"/>
              <a:t>cromosomi </a:t>
            </a:r>
            <a:r>
              <a:rPr spc="-5" dirty="0"/>
              <a:t>sessuali perchè </a:t>
            </a:r>
            <a:r>
              <a:rPr dirty="0"/>
              <a:t>sono</a:t>
            </a:r>
            <a:r>
              <a:rPr spc="50" dirty="0"/>
              <a:t> </a:t>
            </a:r>
            <a:r>
              <a:rPr spc="-10" dirty="0"/>
              <a:t>eterocromatici</a:t>
            </a:r>
          </a:p>
          <a:p>
            <a:pPr marL="3810"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53670" indent="-137160">
              <a:lnSpc>
                <a:spcPct val="100000"/>
              </a:lnSpc>
              <a:spcBef>
                <a:spcPts val="1789"/>
              </a:spcBef>
              <a:buClr>
                <a:srgbClr val="000000"/>
              </a:buClr>
              <a:buFont typeface="Times New Roman"/>
              <a:buChar char="•"/>
              <a:tabLst>
                <a:tab pos="153670" algn="l"/>
                <a:tab pos="979169" algn="l"/>
                <a:tab pos="1614170" algn="l"/>
                <a:tab pos="2557145" algn="l"/>
                <a:tab pos="3471545" algn="l"/>
                <a:tab pos="3740785" algn="l"/>
                <a:tab pos="5544820" algn="l"/>
                <a:tab pos="5864860" algn="l"/>
                <a:tab pos="7059295" algn="l"/>
                <a:tab pos="7376795" algn="l"/>
              </a:tabLst>
            </a:pPr>
            <a:r>
              <a:rPr sz="1800" spc="-10" dirty="0">
                <a:solidFill>
                  <a:srgbClr val="9933FF"/>
                </a:solidFill>
              </a:rPr>
              <a:t>mRNA	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viene	</a:t>
            </a:r>
            <a:r>
              <a:rPr sz="1800" dirty="0">
                <a:solidFill>
                  <a:srgbClr val="000000"/>
                </a:solidFill>
              </a:rPr>
              <a:t>tradotto	</a:t>
            </a:r>
            <a:r>
              <a:rPr sz="1800" spc="-5" dirty="0">
                <a:solidFill>
                  <a:srgbClr val="000000"/>
                </a:solidFill>
              </a:rPr>
              <a:t>durante	il	differenziamento	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di	</a:t>
            </a:r>
            <a:r>
              <a:rPr sz="1800" spc="-5" dirty="0">
                <a:solidFill>
                  <a:srgbClr val="000000"/>
                </a:solidFill>
              </a:rPr>
              <a:t>spermatidi	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in	</a:t>
            </a:r>
            <a:r>
              <a:rPr sz="1800" spc="-5" dirty="0">
                <a:solidFill>
                  <a:srgbClr val="000000"/>
                </a:solidFill>
              </a:rPr>
              <a:t>spermatozoi</a:t>
            </a:r>
            <a:endParaRPr sz="18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800" b="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proteine indispensabili per il </a:t>
            </a:r>
            <a:r>
              <a:rPr sz="1800" b="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movimento </a:t>
            </a:r>
            <a:r>
              <a:rPr sz="18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 </a:t>
            </a:r>
            <a:r>
              <a:rPr sz="1800" b="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interazione con</a:t>
            </a:r>
            <a:r>
              <a:rPr sz="1800" b="0" u="sng" spc="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oocita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3810">
              <a:lnSpc>
                <a:spcPct val="100000"/>
              </a:lnSpc>
            </a:pPr>
            <a:endParaRPr/>
          </a:p>
          <a:p>
            <a:pPr marL="3810"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53670" indent="-13716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pos="153670" algn="l"/>
              </a:tabLst>
            </a:pPr>
            <a:r>
              <a:rPr sz="1800" spc="-5" dirty="0">
                <a:solidFill>
                  <a:srgbClr val="9933FF"/>
                </a:solidFill>
              </a:rPr>
              <a:t>mRNA</a:t>
            </a:r>
            <a:r>
              <a:rPr sz="1800" spc="70" dirty="0">
                <a:solidFill>
                  <a:srgbClr val="9933FF"/>
                </a:solidFill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viene</a:t>
            </a:r>
            <a:r>
              <a:rPr sz="180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33FF"/>
                </a:solidFill>
              </a:rPr>
              <a:t>trascritto</a:t>
            </a:r>
            <a:r>
              <a:rPr sz="1800" spc="65" dirty="0">
                <a:solidFill>
                  <a:srgbClr val="9933FF"/>
                </a:solidFill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anche</a:t>
            </a:r>
            <a:r>
              <a:rPr sz="1800" b="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33FF"/>
                </a:solidFill>
              </a:rPr>
              <a:t>negli</a:t>
            </a:r>
            <a:r>
              <a:rPr sz="1800" spc="70" dirty="0">
                <a:solidFill>
                  <a:srgbClr val="9933FF"/>
                </a:solidFill>
              </a:rPr>
              <a:t> </a:t>
            </a:r>
            <a:r>
              <a:rPr sz="1800" spc="-5" dirty="0">
                <a:solidFill>
                  <a:srgbClr val="9933FF"/>
                </a:solidFill>
              </a:rPr>
              <a:t>spermatociti</a:t>
            </a:r>
            <a:r>
              <a:rPr sz="1800" spc="60" dirty="0">
                <a:solidFill>
                  <a:srgbClr val="9933FF"/>
                </a:solidFill>
              </a:rPr>
              <a:t> </a:t>
            </a:r>
            <a:r>
              <a:rPr sz="1800" spc="-5" dirty="0">
                <a:solidFill>
                  <a:srgbClr val="9933FF"/>
                </a:solidFill>
              </a:rPr>
              <a:t>II</a:t>
            </a:r>
            <a:r>
              <a:rPr sz="1800" spc="114" dirty="0">
                <a:solidFill>
                  <a:srgbClr val="9933FF"/>
                </a:solidFill>
              </a:rPr>
              <a:t> </a:t>
            </a:r>
            <a:r>
              <a:rPr sz="1800" dirty="0">
                <a:solidFill>
                  <a:srgbClr val="9933FF"/>
                </a:solidFill>
              </a:rPr>
              <a:t>e</a:t>
            </a:r>
            <a:r>
              <a:rPr sz="1800" spc="80" dirty="0">
                <a:solidFill>
                  <a:srgbClr val="9933FF"/>
                </a:solidFill>
              </a:rPr>
              <a:t> </a:t>
            </a:r>
            <a:r>
              <a:rPr sz="1800" spc="-5" dirty="0">
                <a:solidFill>
                  <a:srgbClr val="9933FF"/>
                </a:solidFill>
              </a:rPr>
              <a:t>spermatidi</a:t>
            </a:r>
            <a:r>
              <a:rPr sz="1800" spc="70" dirty="0">
                <a:solidFill>
                  <a:srgbClr val="9933FF"/>
                </a:solidFill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80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80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tubulina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800" b="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proteine</a:t>
            </a:r>
            <a:endParaRPr sz="18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sz="18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1800" b="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membrana </a:t>
            </a:r>
            <a:r>
              <a:rPr sz="18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800" b="0" u="sng" spc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protamine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26DBF21-EDD9-43A5-813B-15B360B3B369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59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6239"/>
            <a:ext cx="9144000" cy="2555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03044" y="125412"/>
            <a:ext cx="151511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Appaiamento  degli </a:t>
            </a:r>
            <a:r>
              <a:rPr sz="1600" spc="-5" dirty="0">
                <a:latin typeface="Arial"/>
                <a:cs typeface="Arial"/>
              </a:rPr>
              <a:t>omologhi,  formazione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delle  sinapsi.</a:t>
            </a:r>
            <a:endParaRPr sz="1600">
              <a:latin typeface="Arial"/>
              <a:cs typeface="Arial"/>
            </a:endParaRPr>
          </a:p>
          <a:p>
            <a:pPr marL="215900" marR="206375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Si </a:t>
            </a:r>
            <a:r>
              <a:rPr sz="1600" spc="-5" dirty="0">
                <a:latin typeface="Arial"/>
                <a:cs typeface="Arial"/>
              </a:rPr>
              <a:t>formano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  bivalenti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79" y="5534659"/>
            <a:ext cx="1155700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4965" y="6496050"/>
            <a:ext cx="8775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079" y="4185920"/>
            <a:ext cx="1155700" cy="1153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4004" y="520700"/>
            <a:ext cx="13106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Cromosomi si  </a:t>
            </a:r>
            <a:r>
              <a:rPr sz="1600" spc="-10" dirty="0">
                <a:latin typeface="Arial"/>
                <a:cs typeface="Arial"/>
              </a:rPr>
              <a:t>spiralizzano </a:t>
            </a:r>
            <a:r>
              <a:rPr sz="1600" dirty="0">
                <a:latin typeface="Arial"/>
                <a:cs typeface="Arial"/>
              </a:rPr>
              <a:t>e  </a:t>
            </a:r>
            <a:r>
              <a:rPr sz="1600" spc="-5" dirty="0">
                <a:latin typeface="Arial"/>
                <a:cs typeface="Arial"/>
              </a:rPr>
              <a:t>gli </a:t>
            </a:r>
            <a:r>
              <a:rPr sz="1600" spc="-10" dirty="0">
                <a:latin typeface="Arial"/>
                <a:cs typeface="Arial"/>
              </a:rPr>
              <a:t>omologhi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  avvicinano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6460" y="4152900"/>
            <a:ext cx="1206500" cy="1183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03704" y="5146675"/>
            <a:ext cx="767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13279" y="5473700"/>
            <a:ext cx="124968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33854" y="6539865"/>
            <a:ext cx="12934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Zigotene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tardiv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1010" y="299720"/>
            <a:ext cx="124396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bivalenti  </a:t>
            </a:r>
            <a:r>
              <a:rPr sz="1600" spc="-10" dirty="0">
                <a:latin typeface="Arial"/>
                <a:cs typeface="Arial"/>
              </a:rPr>
              <a:t>sono detti  tetradi </a:t>
            </a:r>
            <a:r>
              <a:rPr sz="1600" spc="-5" dirty="0">
                <a:latin typeface="Arial"/>
                <a:cs typeface="Arial"/>
              </a:rPr>
              <a:t>e  avviene il  </a:t>
            </a:r>
            <a:r>
              <a:rPr sz="1600" dirty="0">
                <a:latin typeface="Arial"/>
                <a:cs typeface="Arial"/>
              </a:rPr>
              <a:t>cr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ssi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5" dirty="0">
                <a:latin typeface="Arial"/>
                <a:cs typeface="Arial"/>
              </a:rPr>
              <a:t>-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15" dirty="0">
                <a:latin typeface="Arial"/>
                <a:cs typeface="Arial"/>
              </a:rPr>
              <a:t>v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6979" y="4170679"/>
            <a:ext cx="1231900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34765" y="5163566"/>
            <a:ext cx="865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Pachitene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30215" y="767079"/>
            <a:ext cx="12731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Scompare  complesso  si</a:t>
            </a:r>
            <a:r>
              <a:rPr sz="1600" spc="-15" dirty="0">
                <a:latin typeface="Arial"/>
                <a:cs typeface="Arial"/>
              </a:rPr>
              <a:t>nap</a:t>
            </a:r>
            <a:r>
              <a:rPr sz="1600" spc="-5" dirty="0">
                <a:latin typeface="Arial"/>
                <a:cs typeface="Arial"/>
              </a:rPr>
              <a:t>ti</a:t>
            </a:r>
            <a:r>
              <a:rPr sz="1600" spc="-15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88000" y="4208779"/>
            <a:ext cx="1214120" cy="1188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63234" y="5209921"/>
            <a:ext cx="835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Diplotene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0676" y="794765"/>
            <a:ext cx="12198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Bivalenti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uniti  </a:t>
            </a:r>
            <a:r>
              <a:rPr sz="1600" dirty="0">
                <a:latin typeface="Arial"/>
                <a:cs typeface="Arial"/>
              </a:rPr>
              <a:t>a livello </a:t>
            </a:r>
            <a:r>
              <a:rPr sz="1600" spc="-15" dirty="0">
                <a:latin typeface="Arial"/>
                <a:cs typeface="Arial"/>
              </a:rPr>
              <a:t>dei  </a:t>
            </a:r>
            <a:r>
              <a:rPr sz="1600" spc="-5" dirty="0">
                <a:latin typeface="Arial"/>
                <a:cs typeface="Arial"/>
              </a:rPr>
              <a:t>chiasmi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39659" y="4221479"/>
            <a:ext cx="1193800" cy="11912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75855" y="5210175"/>
            <a:ext cx="8058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Diacinesi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76979" y="6342383"/>
            <a:ext cx="1028953" cy="4980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0" y="6342383"/>
            <a:ext cx="437134" cy="4980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16779" y="6342383"/>
            <a:ext cx="368553" cy="4980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04234" y="6396354"/>
            <a:ext cx="4439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CC00"/>
                </a:solidFill>
                <a:latin typeface="Times New Roman"/>
                <a:cs typeface="Times New Roman"/>
              </a:rPr>
              <a:t>Profase </a:t>
            </a:r>
            <a:r>
              <a:rPr sz="1800" b="1" dirty="0">
                <a:solidFill>
                  <a:srgbClr val="00CC00"/>
                </a:solidFill>
                <a:latin typeface="Times New Roman"/>
                <a:cs typeface="Times New Roman"/>
              </a:rPr>
              <a:t>I - </a:t>
            </a:r>
            <a:r>
              <a:rPr sz="1800" b="1" spc="-5" dirty="0">
                <a:latin typeface="Times New Roman"/>
                <a:cs typeface="Times New Roman"/>
              </a:rPr>
              <a:t>spermatociti </a:t>
            </a:r>
            <a:r>
              <a:rPr sz="1800" b="1" dirty="0">
                <a:latin typeface="Times New Roman"/>
                <a:cs typeface="Times New Roman"/>
              </a:rPr>
              <a:t>di </a:t>
            </a:r>
            <a:r>
              <a:rPr sz="1800" b="1" i="1" spc="-5" dirty="0">
                <a:latin typeface="Times New Roman"/>
                <a:cs typeface="Times New Roman"/>
              </a:rPr>
              <a:t>Locusta</a:t>
            </a:r>
            <a:r>
              <a:rPr sz="1800" b="1" i="1" spc="4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migratoria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D8061CA-5460-42F4-B49A-9EF1F5BEB5A8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9" y="883919"/>
            <a:ext cx="8712089" cy="5273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93359" y="5844540"/>
            <a:ext cx="3779520" cy="779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3359" y="5844540"/>
            <a:ext cx="3779520" cy="779780"/>
          </a:xfrm>
          <a:prstGeom prst="rect">
            <a:avLst/>
          </a:prstGeom>
          <a:ln w="10159">
            <a:solidFill>
              <a:srgbClr val="003399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22555" marR="115570" indent="-1905" algn="ctr">
              <a:lnSpc>
                <a:spcPct val="100000"/>
              </a:lnSpc>
              <a:spcBef>
                <a:spcPts val="330"/>
              </a:spcBef>
            </a:pPr>
            <a:r>
              <a:rPr sz="1600" b="1" dirty="0">
                <a:latin typeface="Arial"/>
                <a:cs typeface="Arial"/>
              </a:rPr>
              <a:t>La </a:t>
            </a:r>
            <a:r>
              <a:rPr sz="1600" b="1" spc="-5" dirty="0">
                <a:latin typeface="Arial"/>
                <a:cs typeface="Arial"/>
              </a:rPr>
              <a:t>sostituzione </a:t>
            </a:r>
            <a:r>
              <a:rPr sz="1600" b="1" dirty="0">
                <a:latin typeface="Arial"/>
                <a:cs typeface="Arial"/>
              </a:rPr>
              <a:t>di </a:t>
            </a:r>
            <a:r>
              <a:rPr sz="1600" b="1" spc="-5" dirty="0">
                <a:latin typeface="Arial"/>
                <a:cs typeface="Arial"/>
              </a:rPr>
              <a:t>istoni con  protamine determina </a:t>
            </a:r>
            <a:r>
              <a:rPr sz="1600" b="1" dirty="0">
                <a:latin typeface="Arial"/>
                <a:cs typeface="Arial"/>
              </a:rPr>
              <a:t>la </a:t>
            </a:r>
            <a:r>
              <a:rPr sz="1600" b="1" spc="-5" dirty="0">
                <a:latin typeface="Arial"/>
                <a:cs typeface="Arial"/>
              </a:rPr>
              <a:t>sospensione  della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trascrizione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700" y="111772"/>
            <a:ext cx="8613394" cy="658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419" y="183515"/>
            <a:ext cx="82619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399"/>
                </a:solidFill>
              </a:rPr>
              <a:t>SPERMIOGENESI: DA SPERMATIDIO </a:t>
            </a:r>
            <a:r>
              <a:rPr spc="-5" dirty="0">
                <a:solidFill>
                  <a:srgbClr val="003399"/>
                </a:solidFill>
              </a:rPr>
              <a:t>A</a:t>
            </a:r>
            <a:r>
              <a:rPr spc="-35" dirty="0">
                <a:solidFill>
                  <a:srgbClr val="003399"/>
                </a:solidFill>
              </a:rPr>
              <a:t> </a:t>
            </a:r>
            <a:r>
              <a:rPr spc="-5" dirty="0">
                <a:solidFill>
                  <a:srgbClr val="003399"/>
                </a:solidFill>
              </a:rPr>
              <a:t>SPERMATOZOO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6F581DF-A798-4829-8F80-AD18FF71C1CC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60</a:t>
            </a:fld>
            <a:endParaRPr lang="it-IT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1789" y="916548"/>
            <a:ext cx="4486530" cy="3543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3139" y="759459"/>
            <a:ext cx="4620260" cy="3705860"/>
          </a:xfrm>
          <a:custGeom>
            <a:avLst/>
            <a:gdLst/>
            <a:ahLst/>
            <a:cxnLst/>
            <a:rect l="l" t="t" r="r" b="b"/>
            <a:pathLst>
              <a:path w="4620259" h="3705860">
                <a:moveTo>
                  <a:pt x="0" y="3705860"/>
                </a:moveTo>
                <a:lnTo>
                  <a:pt x="4620260" y="3705860"/>
                </a:lnTo>
                <a:lnTo>
                  <a:pt x="4620260" y="0"/>
                </a:lnTo>
                <a:lnTo>
                  <a:pt x="0" y="0"/>
                </a:lnTo>
                <a:lnTo>
                  <a:pt x="0" y="3705860"/>
                </a:lnTo>
                <a:close/>
              </a:path>
            </a:pathLst>
          </a:custGeom>
          <a:ln w="1016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4159" y="5151120"/>
            <a:ext cx="1554734" cy="55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76059" y="5151120"/>
            <a:ext cx="406641" cy="551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80" y="5151120"/>
            <a:ext cx="1554733" cy="551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9340" y="5537200"/>
            <a:ext cx="2659634" cy="551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600" y="4419600"/>
            <a:ext cx="8394065" cy="199453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15"/>
              </a:spcBef>
              <a:buFont typeface="Times New Roman"/>
              <a:buChar char="•"/>
              <a:tabLst>
                <a:tab pos="469900" algn="l"/>
                <a:tab pos="470534" algn="l"/>
              </a:tabLst>
            </a:pPr>
            <a:r>
              <a:rPr sz="2400" b="1" i="1" dirty="0">
                <a:solidFill>
                  <a:srgbClr val="003399"/>
                </a:solidFill>
                <a:latin typeface="Times New Roman"/>
                <a:cs typeface="Times New Roman"/>
              </a:rPr>
              <a:t>Fase del</a:t>
            </a:r>
            <a:r>
              <a:rPr sz="2400" b="1" i="1" spc="-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imes New Roman"/>
                <a:cs typeface="Times New Roman"/>
              </a:rPr>
              <a:t>Golgi</a:t>
            </a:r>
            <a:endParaRPr sz="2400" dirty="0">
              <a:latin typeface="Times New Roman"/>
              <a:cs typeface="Times New Roman"/>
            </a:endParaRPr>
          </a:p>
          <a:p>
            <a:pPr marL="787400" lvl="1" indent="-317500">
              <a:lnSpc>
                <a:spcPct val="100000"/>
              </a:lnSpc>
              <a:spcBef>
                <a:spcPts val="685"/>
              </a:spcBef>
              <a:buFont typeface="Times New Roman"/>
              <a:buChar char="–"/>
              <a:tabLst>
                <a:tab pos="787400" algn="l"/>
                <a:tab pos="78803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Sintesi </a:t>
            </a:r>
            <a:r>
              <a:rPr sz="2000" b="1" dirty="0">
                <a:latin typeface="Times New Roman"/>
                <a:cs typeface="Times New Roman"/>
              </a:rPr>
              <a:t>di </a:t>
            </a:r>
            <a:r>
              <a:rPr sz="2000" b="1" spc="-10" dirty="0">
                <a:latin typeface="Times New Roman"/>
                <a:cs typeface="Times New Roman"/>
              </a:rPr>
              <a:t>enzimi </a:t>
            </a:r>
            <a:r>
              <a:rPr sz="2000" b="1" spc="-5" dirty="0">
                <a:latin typeface="Times New Roman"/>
                <a:cs typeface="Times New Roman"/>
              </a:rPr>
              <a:t>idrolitici, accumulati in </a:t>
            </a:r>
            <a:r>
              <a:rPr sz="2000" b="1" i="1" dirty="0">
                <a:solidFill>
                  <a:srgbClr val="CC0099"/>
                </a:solidFill>
                <a:latin typeface="Times New Roman"/>
                <a:cs typeface="Times New Roman"/>
              </a:rPr>
              <a:t>Granuli</a:t>
            </a:r>
            <a:r>
              <a:rPr sz="2000" b="1" i="1" spc="-3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C0099"/>
                </a:solidFill>
                <a:latin typeface="Times New Roman"/>
                <a:cs typeface="Times New Roman"/>
              </a:rPr>
              <a:t>pre-acrosomiali</a:t>
            </a:r>
            <a:endParaRPr sz="2000" dirty="0">
              <a:latin typeface="Times New Roman"/>
              <a:cs typeface="Times New Roman"/>
            </a:endParaRPr>
          </a:p>
          <a:p>
            <a:pPr marL="787400" lvl="1" indent="-317500">
              <a:lnSpc>
                <a:spcPct val="100000"/>
              </a:lnSpc>
              <a:spcBef>
                <a:spcPts val="640"/>
              </a:spcBef>
              <a:buFont typeface="Times New Roman"/>
              <a:buChar char="–"/>
              <a:tabLst>
                <a:tab pos="787400" algn="l"/>
                <a:tab pos="788035" algn="l"/>
              </a:tabLst>
            </a:pPr>
            <a:r>
              <a:rPr sz="2000" b="1" dirty="0">
                <a:latin typeface="Times New Roman"/>
                <a:cs typeface="Times New Roman"/>
              </a:rPr>
              <a:t>Si fondono a </a:t>
            </a:r>
            <a:r>
              <a:rPr sz="2000" b="1" spc="-10" dirty="0">
                <a:latin typeface="Times New Roman"/>
                <a:cs typeface="Times New Roman"/>
              </a:rPr>
              <a:t>formare </a:t>
            </a:r>
            <a:r>
              <a:rPr sz="2000" b="1" dirty="0">
                <a:latin typeface="Times New Roman"/>
                <a:cs typeface="Times New Roman"/>
              </a:rPr>
              <a:t>la </a:t>
            </a:r>
            <a:r>
              <a:rPr sz="2000" b="1" i="1" spc="-10" dirty="0">
                <a:solidFill>
                  <a:srgbClr val="CC0099"/>
                </a:solidFill>
                <a:latin typeface="Times New Roman"/>
                <a:cs typeface="Times New Roman"/>
              </a:rPr>
              <a:t>Vescicola</a:t>
            </a:r>
            <a:r>
              <a:rPr sz="2000" b="1" i="1" spc="2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C0099"/>
                </a:solidFill>
                <a:latin typeface="Times New Roman"/>
                <a:cs typeface="Times New Roman"/>
              </a:rPr>
              <a:t>acrosomiale</a:t>
            </a:r>
            <a:endParaRPr sz="2000" dirty="0">
              <a:latin typeface="Times New Roman"/>
              <a:cs typeface="Times New Roman"/>
            </a:endParaRPr>
          </a:p>
          <a:p>
            <a:pPr marL="787400" marR="5080" lvl="1" indent="-317500">
              <a:lnSpc>
                <a:spcPct val="110000"/>
              </a:lnSpc>
              <a:spcBef>
                <a:spcPts val="400"/>
              </a:spcBef>
              <a:buFont typeface="Times New Roman"/>
              <a:buChar char="–"/>
              <a:tabLst>
                <a:tab pos="787400" algn="l"/>
                <a:tab pos="78803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Stretto contatto </a:t>
            </a:r>
            <a:r>
              <a:rPr sz="2000" b="1" spc="-10" dirty="0">
                <a:latin typeface="Times New Roman"/>
                <a:cs typeface="Times New Roman"/>
              </a:rPr>
              <a:t>con </a:t>
            </a:r>
            <a:r>
              <a:rPr sz="2000" b="1" spc="-5" dirty="0">
                <a:latin typeface="Times New Roman"/>
                <a:cs typeface="Times New Roman"/>
              </a:rPr>
              <a:t>cisterna perinucleare, </a:t>
            </a:r>
            <a:r>
              <a:rPr sz="2000" b="1" spc="-10" dirty="0">
                <a:latin typeface="Times New Roman"/>
                <a:cs typeface="Times New Roman"/>
              </a:rPr>
              <a:t>forma </a:t>
            </a:r>
            <a:r>
              <a:rPr sz="2000" b="1" dirty="0">
                <a:latin typeface="Times New Roman"/>
                <a:cs typeface="Times New Roman"/>
              </a:rPr>
              <a:t>il </a:t>
            </a:r>
            <a:r>
              <a:rPr sz="2000" b="1" i="1" dirty="0">
                <a:solidFill>
                  <a:srgbClr val="CC0099"/>
                </a:solidFill>
                <a:latin typeface="Times New Roman"/>
                <a:cs typeface="Times New Roman"/>
              </a:rPr>
              <a:t>polo anteriore </a:t>
            </a:r>
            <a:r>
              <a:rPr sz="2000" b="1" i="1" spc="-5" dirty="0">
                <a:solidFill>
                  <a:srgbClr val="CC0099"/>
                </a:solidFill>
                <a:latin typeface="Times New Roman"/>
                <a:cs typeface="Times New Roman"/>
              </a:rPr>
              <a:t>dello  </a:t>
            </a:r>
            <a:r>
              <a:rPr sz="2000" b="1" i="1" dirty="0">
                <a:solidFill>
                  <a:srgbClr val="CC0099"/>
                </a:solidFill>
                <a:latin typeface="Times New Roman"/>
                <a:cs typeface="Times New Roman"/>
              </a:rPr>
              <a:t>spermatozoo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formazione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5779" y="45732"/>
            <a:ext cx="2959354" cy="6581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7610" y="115315"/>
            <a:ext cx="2600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99"/>
                </a:solidFill>
              </a:rPr>
              <a:t>SPERMIOGENESI</a:t>
            </a: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F3ECCD9-79ED-4119-870D-6F1441FA533A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61</a:t>
            </a:fld>
            <a:endParaRPr lang="it-IT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2179" y="952642"/>
            <a:ext cx="2725420" cy="4998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7100" y="782319"/>
            <a:ext cx="2735580" cy="5173980"/>
          </a:xfrm>
          <a:custGeom>
            <a:avLst/>
            <a:gdLst/>
            <a:ahLst/>
            <a:cxnLst/>
            <a:rect l="l" t="t" r="r" b="b"/>
            <a:pathLst>
              <a:path w="2735579" h="5173980">
                <a:moveTo>
                  <a:pt x="0" y="5173980"/>
                </a:moveTo>
                <a:lnTo>
                  <a:pt x="2735579" y="5173980"/>
                </a:lnTo>
                <a:lnTo>
                  <a:pt x="2735579" y="0"/>
                </a:lnTo>
                <a:lnTo>
                  <a:pt x="0" y="0"/>
                </a:lnTo>
                <a:lnTo>
                  <a:pt x="0" y="5173980"/>
                </a:lnTo>
                <a:close/>
              </a:path>
            </a:pathLst>
          </a:custGeom>
          <a:ln w="1016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39" y="1684020"/>
            <a:ext cx="465073" cy="614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79" y="1658632"/>
            <a:ext cx="1079753" cy="658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6960" y="1658632"/>
            <a:ext cx="2215133" cy="658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4559" y="3563620"/>
            <a:ext cx="1536953" cy="551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2407" y="1627104"/>
            <a:ext cx="5598795" cy="310324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69240" indent="-256540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400" b="1" i="1" dirty="0">
                <a:solidFill>
                  <a:srgbClr val="003399"/>
                </a:solidFill>
                <a:latin typeface="Arial"/>
                <a:cs typeface="Arial"/>
              </a:rPr>
              <a:t>Fase</a:t>
            </a:r>
            <a:r>
              <a:rPr sz="24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Arial"/>
                <a:cs typeface="Arial"/>
              </a:rPr>
              <a:t>Acrosomiale</a:t>
            </a:r>
            <a:endParaRPr sz="2400">
              <a:latin typeface="Arial"/>
              <a:cs typeface="Arial"/>
            </a:endParaRPr>
          </a:p>
          <a:p>
            <a:pPr marL="673100" marR="5080" lvl="1" indent="-203200" algn="just">
              <a:lnSpc>
                <a:spcPct val="110000"/>
              </a:lnSpc>
              <a:spcBef>
                <a:spcPts val="440"/>
              </a:spcBef>
              <a:buFont typeface="Arial"/>
              <a:buChar char="–"/>
              <a:tabLst>
                <a:tab pos="673735" algn="l"/>
              </a:tabLst>
            </a:pPr>
            <a:r>
              <a:rPr sz="2000" b="1" dirty="0">
                <a:solidFill>
                  <a:srgbClr val="CC0099"/>
                </a:solidFill>
                <a:latin typeface="Arial"/>
                <a:cs typeface="Arial"/>
              </a:rPr>
              <a:t>Nucleo si condensa</a:t>
            </a:r>
            <a:r>
              <a:rPr sz="2000" b="1" dirty="0">
                <a:latin typeface="Arial"/>
                <a:cs typeface="Arial"/>
              </a:rPr>
              <a:t>, </a:t>
            </a:r>
            <a:r>
              <a:rPr sz="2000" b="1" spc="-5" dirty="0">
                <a:latin typeface="Arial"/>
                <a:cs typeface="Arial"/>
              </a:rPr>
              <a:t>cromosomi  </a:t>
            </a:r>
            <a:r>
              <a:rPr sz="2000" b="1" dirty="0">
                <a:latin typeface="Arial"/>
                <a:cs typeface="Arial"/>
              </a:rPr>
              <a:t>condensano ed </a:t>
            </a:r>
            <a:r>
              <a:rPr sz="2000" b="1" spc="-5" dirty="0">
                <a:latin typeface="Arial"/>
                <a:cs typeface="Arial"/>
              </a:rPr>
              <a:t>addensano </a:t>
            </a:r>
            <a:r>
              <a:rPr sz="2000" b="1" dirty="0">
                <a:latin typeface="Arial"/>
                <a:cs typeface="Arial"/>
              </a:rPr>
              <a:t>riducendo </a:t>
            </a:r>
            <a:r>
              <a:rPr sz="2000" b="1" spc="-20" dirty="0">
                <a:latin typeface="Arial"/>
                <a:cs typeface="Arial"/>
              </a:rPr>
              <a:t>il  </a:t>
            </a:r>
            <a:r>
              <a:rPr sz="2000" b="1" spc="-10" dirty="0">
                <a:latin typeface="Arial"/>
                <a:cs typeface="Arial"/>
              </a:rPr>
              <a:t>volume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totale</a:t>
            </a:r>
            <a:endParaRPr sz="2000">
              <a:latin typeface="Arial"/>
              <a:cs typeface="Arial"/>
            </a:endParaRPr>
          </a:p>
          <a:p>
            <a:pPr marL="673100" lvl="1" indent="-203200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673735" algn="l"/>
              </a:tabLst>
            </a:pPr>
            <a:r>
              <a:rPr sz="2000" b="1" dirty="0">
                <a:solidFill>
                  <a:srgbClr val="CC0099"/>
                </a:solidFill>
                <a:latin typeface="Arial"/>
                <a:cs typeface="Arial"/>
              </a:rPr>
              <a:t>Cellula assume </a:t>
            </a:r>
            <a:r>
              <a:rPr sz="2000" b="1" spc="-5" dirty="0">
                <a:solidFill>
                  <a:srgbClr val="CC0099"/>
                </a:solidFill>
                <a:latin typeface="Arial"/>
                <a:cs typeface="Arial"/>
              </a:rPr>
              <a:t>forma</a:t>
            </a:r>
            <a:r>
              <a:rPr sz="2000" b="1" spc="-6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99"/>
                </a:solidFill>
                <a:latin typeface="Arial"/>
                <a:cs typeface="Arial"/>
              </a:rPr>
              <a:t>allungata</a:t>
            </a:r>
            <a:endParaRPr sz="2000">
              <a:latin typeface="Arial"/>
              <a:cs typeface="Arial"/>
            </a:endParaRPr>
          </a:p>
          <a:p>
            <a:pPr marL="673100" lvl="1" indent="-203200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673735" algn="l"/>
              </a:tabLst>
            </a:pPr>
            <a:r>
              <a:rPr sz="2000" b="1" spc="-5" dirty="0">
                <a:latin typeface="Arial"/>
                <a:cs typeface="Arial"/>
              </a:rPr>
              <a:t>Microtubuli </a:t>
            </a:r>
            <a:r>
              <a:rPr sz="2000" b="1" dirty="0">
                <a:latin typeface="Arial"/>
                <a:cs typeface="Arial"/>
              </a:rPr>
              <a:t>formano il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C0099"/>
                </a:solidFill>
                <a:latin typeface="Arial"/>
                <a:cs typeface="Arial"/>
              </a:rPr>
              <a:t>manicotto</a:t>
            </a:r>
            <a:endParaRPr sz="2000">
              <a:latin typeface="Arial"/>
              <a:cs typeface="Arial"/>
            </a:endParaRPr>
          </a:p>
          <a:p>
            <a:pPr marL="469900" marR="217804" lvl="1">
              <a:lnSpc>
                <a:spcPts val="3040"/>
              </a:lnSpc>
              <a:spcBef>
                <a:spcPts val="209"/>
              </a:spcBef>
              <a:buFont typeface="Arial"/>
              <a:buChar char="–"/>
              <a:tabLst>
                <a:tab pos="673735" algn="l"/>
              </a:tabLst>
            </a:pPr>
            <a:r>
              <a:rPr sz="2000" b="1" spc="-5" dirty="0">
                <a:solidFill>
                  <a:srgbClr val="CC0099"/>
                </a:solidFill>
                <a:latin typeface="Arial"/>
                <a:cs typeface="Arial"/>
              </a:rPr>
              <a:t>Mitocondri </a:t>
            </a:r>
            <a:r>
              <a:rPr sz="2000" b="1" dirty="0">
                <a:latin typeface="Arial"/>
                <a:cs typeface="Arial"/>
              </a:rPr>
              <a:t>si spostano </a:t>
            </a:r>
            <a:r>
              <a:rPr sz="2000" b="1" spc="-5" dirty="0">
                <a:latin typeface="Arial"/>
                <a:cs typeface="Arial"/>
              </a:rPr>
              <a:t>e </a:t>
            </a:r>
            <a:r>
              <a:rPr sz="2000" b="1" dirty="0">
                <a:latin typeface="Arial"/>
                <a:cs typeface="Arial"/>
              </a:rPr>
              <a:t>si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localizzano  nella </a:t>
            </a:r>
            <a:r>
              <a:rPr sz="2000" b="1" spc="-5" dirty="0">
                <a:latin typeface="Arial"/>
                <a:cs typeface="Arial"/>
              </a:rPr>
              <a:t>parte </a:t>
            </a:r>
            <a:r>
              <a:rPr sz="2000" b="1" dirty="0">
                <a:latin typeface="Arial"/>
                <a:cs typeface="Arial"/>
              </a:rPr>
              <a:t>intermedia della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5779" y="261632"/>
            <a:ext cx="2959354" cy="6581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7610" y="331215"/>
            <a:ext cx="2600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99"/>
                </a:solidFill>
              </a:rPr>
              <a:t>SPERMIOGENESI</a:t>
            </a: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89BF8DB-55B5-4434-B6B2-8EFE92B3273D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62</a:t>
            </a:fld>
            <a:endParaRPr lang="it-IT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159" y="1538905"/>
            <a:ext cx="3753139" cy="4699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2079" y="1074419"/>
            <a:ext cx="3830320" cy="5168900"/>
          </a:xfrm>
          <a:custGeom>
            <a:avLst/>
            <a:gdLst/>
            <a:ahLst/>
            <a:cxnLst/>
            <a:rect l="l" t="t" r="r" b="b"/>
            <a:pathLst>
              <a:path w="3830320" h="5168900">
                <a:moveTo>
                  <a:pt x="0" y="5168900"/>
                </a:moveTo>
                <a:lnTo>
                  <a:pt x="3830320" y="5168900"/>
                </a:lnTo>
                <a:lnTo>
                  <a:pt x="3830320" y="0"/>
                </a:lnTo>
                <a:lnTo>
                  <a:pt x="0" y="0"/>
                </a:lnTo>
                <a:lnTo>
                  <a:pt x="0" y="5168900"/>
                </a:lnTo>
                <a:close/>
              </a:path>
            </a:pathLst>
          </a:custGeom>
          <a:ln w="1016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20" y="1833879"/>
            <a:ext cx="462546" cy="609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619" y="1805952"/>
            <a:ext cx="993394" cy="658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8419" y="1805952"/>
            <a:ext cx="620013" cy="658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0839" y="1805952"/>
            <a:ext cx="1994154" cy="6581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6870" y="1772539"/>
            <a:ext cx="3129280" cy="8864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15"/>
              </a:spcBef>
              <a:buFont typeface="Times New Roman"/>
              <a:buChar char="•"/>
              <a:tabLst>
                <a:tab pos="469900" algn="l"/>
                <a:tab pos="470534" algn="l"/>
              </a:tabLst>
            </a:pPr>
            <a:r>
              <a:rPr sz="2400" b="1" i="1" dirty="0">
                <a:solidFill>
                  <a:srgbClr val="003399"/>
                </a:solidFill>
                <a:latin typeface="Times New Roman"/>
                <a:cs typeface="Times New Roman"/>
              </a:rPr>
              <a:t>Fase di</a:t>
            </a:r>
            <a:r>
              <a:rPr sz="2400" b="1" i="1" spc="-9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imes New Roman"/>
                <a:cs typeface="Times New Roman"/>
              </a:rPr>
              <a:t>Maturazione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80"/>
              </a:spcBef>
              <a:tabLst>
                <a:tab pos="787400" algn="l"/>
              </a:tabLst>
            </a:pPr>
            <a:r>
              <a:rPr sz="2000" dirty="0">
                <a:solidFill>
                  <a:srgbClr val="CC0099"/>
                </a:solidFill>
                <a:latin typeface="Times New Roman"/>
                <a:cs typeface="Times New Roman"/>
              </a:rPr>
              <a:t>–	</a:t>
            </a:r>
            <a:r>
              <a:rPr sz="2000" b="1" i="1" spc="-5" dirty="0">
                <a:solidFill>
                  <a:srgbClr val="CC0099"/>
                </a:solidFill>
                <a:latin typeface="Times New Roman"/>
                <a:cs typeface="Times New Roman"/>
              </a:rPr>
              <a:t>Perdita del</a:t>
            </a:r>
            <a:r>
              <a:rPr sz="2000" b="1" i="1" spc="-6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C0099"/>
                </a:solidFill>
                <a:latin typeface="Times New Roman"/>
                <a:cs typeface="Times New Roman"/>
              </a:rPr>
              <a:t>citoplasma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95337" y="2754982"/>
          <a:ext cx="4194173" cy="95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8489"/>
                <a:gridCol w="290194"/>
                <a:gridCol w="1303655"/>
                <a:gridCol w="711835"/>
              </a:tblGrid>
              <a:tr h="307975">
                <a:tc>
                  <a:txBody>
                    <a:bodyPr/>
                    <a:lstStyle/>
                    <a:p>
                      <a:pPr marL="31750">
                        <a:lnSpc>
                          <a:spcPts val="2180"/>
                        </a:lnSpc>
                        <a:tabLst>
                          <a:tab pos="348615" algn="l"/>
                        </a:tabLst>
                      </a:pPr>
                      <a:r>
                        <a:rPr sz="2000" dirty="0">
                          <a:solidFill>
                            <a:srgbClr val="CC0099"/>
                          </a:solidFill>
                          <a:latin typeface="Times New Roman"/>
                          <a:cs typeface="Times New Roman"/>
                        </a:rPr>
                        <a:t>–	</a:t>
                      </a:r>
                      <a:r>
                        <a:rPr sz="2000" b="1" i="1" spc="-5" dirty="0">
                          <a:solidFill>
                            <a:srgbClr val="CC0099"/>
                          </a:solidFill>
                          <a:latin typeface="Times New Roman"/>
                          <a:cs typeface="Times New Roman"/>
                        </a:rPr>
                        <a:t>Interruzione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2180"/>
                        </a:lnSpc>
                      </a:pPr>
                      <a:r>
                        <a:rPr sz="2000" b="1" i="1" spc="-5" dirty="0">
                          <a:solidFill>
                            <a:srgbClr val="CC0099"/>
                          </a:solidFill>
                          <a:latin typeface="Times New Roman"/>
                          <a:cs typeface="Times New Roman"/>
                        </a:rPr>
                        <a:t>dei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2180"/>
                        </a:lnSpc>
                      </a:pPr>
                      <a:r>
                        <a:rPr sz="2000" b="1" i="1" dirty="0">
                          <a:solidFill>
                            <a:srgbClr val="CC0099"/>
                          </a:solidFill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2000" b="1" i="1" spc="5" dirty="0">
                          <a:solidFill>
                            <a:srgbClr val="CC0099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b="1" i="1" spc="-10" dirty="0">
                          <a:solidFill>
                            <a:srgbClr val="CC009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00" b="1" i="1" spc="-20" dirty="0">
                          <a:solidFill>
                            <a:srgbClr val="CC0099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b="1" i="1" dirty="0">
                          <a:solidFill>
                            <a:srgbClr val="CC0099"/>
                          </a:solidFill>
                          <a:latin typeface="Times New Roman"/>
                          <a:cs typeface="Times New Roman"/>
                        </a:rPr>
                        <a:t>zi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3255">
                <a:tc>
                  <a:txBody>
                    <a:bodyPr/>
                    <a:lstStyle/>
                    <a:p>
                      <a:pPr marL="349250">
                        <a:lnSpc>
                          <a:spcPts val="2395"/>
                        </a:lnSpc>
                      </a:pPr>
                      <a:r>
                        <a:rPr sz="2000" b="1" i="1" spc="-5" dirty="0">
                          <a:solidFill>
                            <a:srgbClr val="CC0099"/>
                          </a:solidFill>
                          <a:latin typeface="Times New Roman"/>
                          <a:cs typeface="Times New Roman"/>
                        </a:rPr>
                        <a:t>citoplasmatici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49250">
                        <a:lnSpc>
                          <a:spcPts val="2335"/>
                        </a:lnSpc>
                        <a:spcBef>
                          <a:spcPts val="240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spermatozoi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395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395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liberazione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239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gli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988060" y="4048759"/>
            <a:ext cx="1072134" cy="5514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8320" y="4048759"/>
            <a:ext cx="632713" cy="5514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1700" y="4048759"/>
            <a:ext cx="1016253" cy="5514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259" y="4843779"/>
            <a:ext cx="426973" cy="5133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8060" y="4820920"/>
            <a:ext cx="1625853" cy="5514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1079" y="4820920"/>
            <a:ext cx="406641" cy="5514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0779" y="4820920"/>
            <a:ext cx="1013714" cy="5514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2620" y="4820920"/>
            <a:ext cx="1257554" cy="551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4387" y="3741647"/>
            <a:ext cx="4157979" cy="14681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30200" indent="-317500">
              <a:lnSpc>
                <a:spcPct val="100000"/>
              </a:lnSpc>
              <a:spcBef>
                <a:spcPts val="335"/>
              </a:spcBef>
              <a:buFont typeface="Times New Roman"/>
              <a:buChar char="–"/>
              <a:tabLst>
                <a:tab pos="329565" algn="l"/>
                <a:tab pos="3302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Residui citoplasmatici fagocitati</a:t>
            </a:r>
            <a:r>
              <a:rPr sz="2000" b="1" spc="16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da</a:t>
            </a:r>
            <a:endParaRPr sz="2000">
              <a:latin typeface="Times New Roman"/>
              <a:cs typeface="Times New Roman"/>
            </a:endParaRPr>
          </a:p>
          <a:p>
            <a:pPr marL="330200">
              <a:lnSpc>
                <a:spcPct val="100000"/>
              </a:lnSpc>
              <a:spcBef>
                <a:spcPts val="240"/>
              </a:spcBef>
            </a:pPr>
            <a:r>
              <a:rPr sz="2000" b="1" i="1" dirty="0">
                <a:solidFill>
                  <a:srgbClr val="CC0099"/>
                </a:solidFill>
                <a:latin typeface="Times New Roman"/>
                <a:cs typeface="Times New Roman"/>
              </a:rPr>
              <a:t>Cellule </a:t>
            </a:r>
            <a:r>
              <a:rPr sz="2000" b="1" i="1" spc="-5" dirty="0">
                <a:solidFill>
                  <a:srgbClr val="CC0099"/>
                </a:solidFill>
                <a:latin typeface="Times New Roman"/>
                <a:cs typeface="Times New Roman"/>
              </a:rPr>
              <a:t>del</a:t>
            </a:r>
            <a:r>
              <a:rPr sz="2000" b="1" i="1" spc="-2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C0099"/>
                </a:solidFill>
                <a:latin typeface="Times New Roman"/>
                <a:cs typeface="Times New Roman"/>
              </a:rPr>
              <a:t>Sertoli</a:t>
            </a:r>
            <a:endParaRPr sz="2000">
              <a:latin typeface="Times New Roman"/>
              <a:cs typeface="Times New Roman"/>
            </a:endParaRPr>
          </a:p>
          <a:p>
            <a:pPr marL="330200" indent="-317500">
              <a:lnSpc>
                <a:spcPct val="100000"/>
              </a:lnSpc>
              <a:spcBef>
                <a:spcPts val="640"/>
              </a:spcBef>
              <a:buFont typeface="Times New Roman"/>
              <a:buChar char="–"/>
              <a:tabLst>
                <a:tab pos="329565" algn="l"/>
                <a:tab pos="3302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Spermatozoi </a:t>
            </a:r>
            <a:r>
              <a:rPr sz="2000" b="1" spc="-5" dirty="0">
                <a:latin typeface="Times New Roman"/>
                <a:cs typeface="Times New Roman"/>
              </a:rPr>
              <a:t>liberi nel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tubulo</a:t>
            </a:r>
            <a:endParaRPr sz="2000">
              <a:latin typeface="Times New Roman"/>
              <a:cs typeface="Times New Roman"/>
            </a:endParaRPr>
          </a:p>
          <a:p>
            <a:pPr marL="330200" indent="-317500">
              <a:lnSpc>
                <a:spcPct val="100000"/>
              </a:lnSpc>
              <a:spcBef>
                <a:spcPts val="640"/>
              </a:spcBef>
              <a:buFont typeface="Times New Roman"/>
              <a:buChar char="–"/>
              <a:tabLst>
                <a:tab pos="329565" algn="l"/>
                <a:tab pos="330200" algn="l"/>
              </a:tabLst>
            </a:pPr>
            <a:r>
              <a:rPr sz="2000" b="1" i="1" dirty="0">
                <a:solidFill>
                  <a:srgbClr val="CC0099"/>
                </a:solidFill>
                <a:latin typeface="Times New Roman"/>
                <a:cs typeface="Times New Roman"/>
              </a:rPr>
              <a:t>Spermatozoi: </a:t>
            </a:r>
            <a:r>
              <a:rPr sz="2000" b="1" i="1" spc="-5" dirty="0">
                <a:solidFill>
                  <a:srgbClr val="CC0099"/>
                </a:solidFill>
                <a:latin typeface="Times New Roman"/>
                <a:cs typeface="Times New Roman"/>
              </a:rPr>
              <a:t>cellule</a:t>
            </a:r>
            <a:r>
              <a:rPr sz="2000" b="1" i="1" spc="-9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C0099"/>
                </a:solidFill>
                <a:latin typeface="Times New Roman"/>
                <a:cs typeface="Times New Roman"/>
              </a:rPr>
              <a:t>immobili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65779" y="187972"/>
            <a:ext cx="2959354" cy="6581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237610" y="258190"/>
            <a:ext cx="2600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99"/>
                </a:solidFill>
              </a:rPr>
              <a:t>SPERMIOGENESI</a:t>
            </a:r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488E820-823F-489A-BAEC-8D30706D2A66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63</a:t>
            </a:fld>
            <a:endParaRPr lang="it-IT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" y="20319"/>
            <a:ext cx="9098279" cy="6837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40" y="15239"/>
            <a:ext cx="9103360" cy="6842759"/>
          </a:xfrm>
          <a:custGeom>
            <a:avLst/>
            <a:gdLst/>
            <a:ahLst/>
            <a:cxnLst/>
            <a:rect l="l" t="t" r="r" b="b"/>
            <a:pathLst>
              <a:path w="9103360" h="6842759">
                <a:moveTo>
                  <a:pt x="9103360" y="0"/>
                </a:moveTo>
                <a:lnTo>
                  <a:pt x="0" y="0"/>
                </a:lnTo>
                <a:lnTo>
                  <a:pt x="0" y="6842760"/>
                </a:lnTo>
              </a:path>
            </a:pathLst>
          </a:custGeom>
          <a:ln w="1016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332740"/>
            <a:ext cx="1330960" cy="287020"/>
          </a:xfrm>
          <a:custGeom>
            <a:avLst/>
            <a:gdLst/>
            <a:ahLst/>
            <a:cxnLst/>
            <a:rect l="l" t="t" r="r" b="b"/>
            <a:pathLst>
              <a:path w="1330960" h="287020">
                <a:moveTo>
                  <a:pt x="0" y="287019"/>
                </a:moveTo>
                <a:lnTo>
                  <a:pt x="1330960" y="287019"/>
                </a:lnTo>
                <a:lnTo>
                  <a:pt x="1330960" y="0"/>
                </a:lnTo>
                <a:lnTo>
                  <a:pt x="0" y="0"/>
                </a:lnTo>
                <a:lnTo>
                  <a:pt x="0" y="287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332740"/>
            <a:ext cx="1330960" cy="287020"/>
          </a:xfrm>
          <a:custGeom>
            <a:avLst/>
            <a:gdLst/>
            <a:ahLst/>
            <a:cxnLst/>
            <a:rect l="l" t="t" r="r" b="b"/>
            <a:pathLst>
              <a:path w="1330960" h="287020">
                <a:moveTo>
                  <a:pt x="0" y="287019"/>
                </a:moveTo>
                <a:lnTo>
                  <a:pt x="1330960" y="287019"/>
                </a:lnTo>
                <a:lnTo>
                  <a:pt x="1330960" y="0"/>
                </a:lnTo>
                <a:lnTo>
                  <a:pt x="0" y="0"/>
                </a:lnTo>
                <a:lnTo>
                  <a:pt x="0" y="287019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48732D0-B52E-44B1-822F-CCEFAB6C57A1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64</a:t>
            </a:fld>
            <a:endParaRPr lang="it-IT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6740" y="83818"/>
            <a:ext cx="4566920" cy="673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120" y="3644898"/>
            <a:ext cx="3919220" cy="313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59" y="548640"/>
            <a:ext cx="3992879" cy="300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6E2E651-68A9-4FAF-8808-9CC187D5B5B3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65</a:t>
            </a:fld>
            <a:endParaRPr lang="it-IT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7840" y="182892"/>
            <a:ext cx="3784854" cy="658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5400" y="548652"/>
            <a:ext cx="4656074" cy="658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7739" y="253365"/>
            <a:ext cx="4298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244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99"/>
                </a:solidFill>
              </a:rPr>
              <a:t>MORFOLOGIA </a:t>
            </a:r>
            <a:r>
              <a:rPr dirty="0">
                <a:solidFill>
                  <a:srgbClr val="003399"/>
                </a:solidFill>
              </a:rPr>
              <a:t>DELLO  </a:t>
            </a:r>
            <a:r>
              <a:rPr spc="-5" dirty="0">
                <a:solidFill>
                  <a:srgbClr val="003399"/>
                </a:solidFill>
              </a:rPr>
              <a:t>SPERMATOZOO:</a:t>
            </a:r>
            <a:r>
              <a:rPr spc="-40" dirty="0">
                <a:solidFill>
                  <a:srgbClr val="003399"/>
                </a:solidFill>
              </a:rPr>
              <a:t> </a:t>
            </a:r>
            <a:r>
              <a:rPr spc="-5" dirty="0">
                <a:solidFill>
                  <a:srgbClr val="003399"/>
                </a:solidFill>
              </a:rPr>
              <a:t>FLAGELLO</a:t>
            </a:r>
          </a:p>
        </p:txBody>
      </p:sp>
      <p:sp>
        <p:nvSpPr>
          <p:cNvPr id="5" name="object 5"/>
          <p:cNvSpPr/>
          <p:nvPr/>
        </p:nvSpPr>
        <p:spPr>
          <a:xfrm>
            <a:off x="541019" y="121920"/>
            <a:ext cx="2552700" cy="661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5540" y="3241052"/>
            <a:ext cx="1282953" cy="498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5540" y="4064012"/>
            <a:ext cx="1191514" cy="498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13809" y="1118743"/>
            <a:ext cx="5048885" cy="5218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005">
              <a:lnSpc>
                <a:spcPct val="125000"/>
              </a:lnSpc>
              <a:spcBef>
                <a:spcPts val="95"/>
              </a:spcBef>
              <a:tabLst>
                <a:tab pos="515620" algn="l"/>
                <a:tab pos="1170940" algn="l"/>
                <a:tab pos="1508760" algn="l"/>
                <a:tab pos="2510155" algn="l"/>
                <a:tab pos="2924175" algn="l"/>
                <a:tab pos="3731895" algn="l"/>
                <a:tab pos="4872990" algn="l"/>
              </a:tabLst>
            </a:pPr>
            <a:r>
              <a:rPr sz="1800" spc="-5" dirty="0">
                <a:latin typeface="Arial"/>
                <a:cs typeface="Arial"/>
              </a:rPr>
              <a:t>Nel	</a:t>
            </a:r>
            <a:r>
              <a:rPr sz="1800" b="1" dirty="0">
                <a:solidFill>
                  <a:srgbClr val="CC0099"/>
                </a:solidFill>
                <a:latin typeface="Arial"/>
                <a:cs typeface="Arial"/>
              </a:rPr>
              <a:t>topo	</a:t>
            </a:r>
            <a:r>
              <a:rPr sz="1800" spc="-5" dirty="0">
                <a:latin typeface="Arial"/>
                <a:cs typeface="Arial"/>
              </a:rPr>
              <a:t>lo	sviluppo	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cellula</a:t>
            </a:r>
            <a:r>
              <a:rPr sz="1800" dirty="0">
                <a:latin typeface="Arial"/>
                <a:cs typeface="Arial"/>
              </a:rPr>
              <a:t>	sta</a:t>
            </a:r>
            <a:r>
              <a:rPr sz="1800" spc="15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inale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a  </a:t>
            </a:r>
            <a:r>
              <a:rPr sz="1800" dirty="0">
                <a:latin typeface="Arial"/>
                <a:cs typeface="Arial"/>
              </a:rPr>
              <a:t>spermatozoo </a:t>
            </a:r>
            <a:r>
              <a:rPr sz="1800" spc="-5" dirty="0">
                <a:latin typeface="Arial"/>
                <a:cs typeface="Arial"/>
              </a:rPr>
              <a:t>richiede 34,5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giorni:</a:t>
            </a:r>
            <a:endParaRPr sz="18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545"/>
              </a:spcBef>
              <a:buChar char="•"/>
              <a:tabLst>
                <a:tab pos="155575" algn="l"/>
              </a:tabLst>
            </a:pPr>
            <a:r>
              <a:rPr sz="1800" spc="-5" dirty="0">
                <a:latin typeface="Arial"/>
                <a:cs typeface="Arial"/>
              </a:rPr>
              <a:t>stadi di </a:t>
            </a:r>
            <a:r>
              <a:rPr sz="1800" b="1" dirty="0">
                <a:latin typeface="Arial"/>
                <a:cs typeface="Arial"/>
              </a:rPr>
              <a:t>spermatogonio </a:t>
            </a:r>
            <a:r>
              <a:rPr sz="1800" spc="-5" dirty="0">
                <a:latin typeface="Arial"/>
                <a:cs typeface="Arial"/>
              </a:rPr>
              <a:t>durano 8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giorni</a:t>
            </a:r>
            <a:endParaRPr sz="18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55575" algn="l"/>
              </a:tabLst>
            </a:pPr>
            <a:r>
              <a:rPr sz="1800" b="1" spc="-5" dirty="0">
                <a:latin typeface="Arial"/>
                <a:cs typeface="Arial"/>
              </a:rPr>
              <a:t>meiosi </a:t>
            </a:r>
            <a:r>
              <a:rPr sz="1800" spc="-5" dirty="0">
                <a:latin typeface="Arial"/>
                <a:cs typeface="Arial"/>
              </a:rPr>
              <a:t>dura 13 giorni</a:t>
            </a:r>
            <a:endParaRPr sz="18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55575" algn="l"/>
              </a:tabLst>
            </a:pPr>
            <a:r>
              <a:rPr sz="1800" b="1" spc="-5" dirty="0">
                <a:latin typeface="Arial"/>
                <a:cs typeface="Arial"/>
              </a:rPr>
              <a:t>spermiogenesi </a:t>
            </a:r>
            <a:r>
              <a:rPr sz="1800" dirty="0">
                <a:latin typeface="Arial"/>
                <a:cs typeface="Arial"/>
              </a:rPr>
              <a:t>dura </a:t>
            </a:r>
            <a:r>
              <a:rPr sz="1800" spc="-5" dirty="0">
                <a:latin typeface="Arial"/>
                <a:cs typeface="Arial"/>
              </a:rPr>
              <a:t>13,5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giorni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  <a:tabLst>
                <a:tab pos="1435100" algn="l"/>
                <a:tab pos="2436495" algn="l"/>
                <a:tab pos="3691254" algn="l"/>
                <a:tab pos="4857750" algn="l"/>
              </a:tabLst>
            </a:pPr>
            <a:r>
              <a:rPr sz="1800" b="1" dirty="0">
                <a:solidFill>
                  <a:srgbClr val="990033"/>
                </a:solidFill>
                <a:latin typeface="Times New Roman"/>
                <a:cs typeface="Times New Roman"/>
              </a:rPr>
              <a:t>DINEIN</a:t>
            </a:r>
            <a:r>
              <a:rPr sz="1800" b="1" spc="-15" dirty="0">
                <a:solidFill>
                  <a:srgbClr val="990033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:	atti</a:t>
            </a:r>
            <a:r>
              <a:rPr sz="1800" spc="-3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ità	</a:t>
            </a:r>
            <a:r>
              <a:rPr sz="1800" spc="-2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TPas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ca	</a:t>
            </a:r>
            <a:r>
              <a:rPr sz="1800" spc="-5" dirty="0">
                <a:latin typeface="Times New Roman"/>
                <a:cs typeface="Times New Roman"/>
              </a:rPr>
              <a:t>consent</a:t>
            </a:r>
            <a:r>
              <a:rPr sz="1800" dirty="0">
                <a:latin typeface="Times New Roman"/>
                <a:cs typeface="Times New Roman"/>
              </a:rPr>
              <a:t>e	</a:t>
            </a:r>
            <a:r>
              <a:rPr sz="1800" spc="-5" dirty="0">
                <a:latin typeface="Times New Roman"/>
                <a:cs typeface="Times New Roman"/>
              </a:rPr>
              <a:t>lo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scivolamento </a:t>
            </a:r>
            <a:r>
              <a:rPr sz="1800" dirty="0">
                <a:latin typeface="Times New Roman"/>
                <a:cs typeface="Times New Roman"/>
              </a:rPr>
              <a:t>delle coppie di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microtubuli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CC00"/>
                </a:solidFill>
                <a:latin typeface="Times New Roman"/>
                <a:cs typeface="Times New Roman"/>
              </a:rPr>
              <a:t>NEXINA</a:t>
            </a:r>
            <a:r>
              <a:rPr sz="1800" spc="-5" dirty="0">
                <a:latin typeface="Times New Roman"/>
                <a:cs typeface="Times New Roman"/>
              </a:rPr>
              <a:t>: forma ponti proteici che trasformano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scivolamento in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flessione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48895" marR="571500">
              <a:lnSpc>
                <a:spcPct val="125099"/>
              </a:lnSpc>
            </a:pPr>
            <a:r>
              <a:rPr sz="1800" spc="-5" dirty="0">
                <a:latin typeface="Arial"/>
                <a:cs typeface="Arial"/>
              </a:rPr>
              <a:t>Nell’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uomo </a:t>
            </a:r>
            <a:r>
              <a:rPr sz="1800" dirty="0">
                <a:latin typeface="Arial"/>
                <a:cs typeface="Arial"/>
              </a:rPr>
              <a:t>lo sviluppo dello spermatozoo  </a:t>
            </a:r>
            <a:r>
              <a:rPr sz="1800" spc="-5" dirty="0">
                <a:latin typeface="Arial"/>
                <a:cs typeface="Arial"/>
              </a:rPr>
              <a:t>richiede </a:t>
            </a:r>
            <a:r>
              <a:rPr sz="1800" b="1" spc="-5" dirty="0">
                <a:latin typeface="Arial"/>
                <a:cs typeface="Arial"/>
              </a:rPr>
              <a:t>74 giorni</a:t>
            </a:r>
            <a:r>
              <a:rPr sz="1800" spc="-5" dirty="0">
                <a:latin typeface="Arial"/>
                <a:cs typeface="Arial"/>
              </a:rPr>
              <a:t>; </a:t>
            </a:r>
            <a:r>
              <a:rPr sz="1800" b="1" dirty="0">
                <a:latin typeface="Arial"/>
                <a:cs typeface="Arial"/>
              </a:rPr>
              <a:t>spermatogoni </a:t>
            </a:r>
            <a:r>
              <a:rPr sz="1800" b="1" spc="-25" dirty="0">
                <a:latin typeface="Arial"/>
                <a:cs typeface="Arial"/>
              </a:rPr>
              <a:t>A1 </a:t>
            </a:r>
            <a:r>
              <a:rPr sz="1800" b="1" dirty="0">
                <a:latin typeface="Arial"/>
                <a:cs typeface="Arial"/>
              </a:rPr>
              <a:t>sono  cellule staminali </a:t>
            </a:r>
            <a:r>
              <a:rPr sz="1800" spc="-5" dirty="0">
                <a:latin typeface="Arial"/>
                <a:cs typeface="Arial"/>
              </a:rPr>
              <a:t>quindi </a:t>
            </a:r>
            <a:r>
              <a:rPr sz="1800" dirty="0">
                <a:latin typeface="Arial"/>
                <a:cs typeface="Arial"/>
              </a:rPr>
              <a:t>spermatogenesi </a:t>
            </a:r>
            <a:r>
              <a:rPr sz="1800" spc="-5" dirty="0">
                <a:latin typeface="Arial"/>
                <a:cs typeface="Arial"/>
              </a:rPr>
              <a:t>è  continua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41D96D9-3401-4331-97B9-ECF86AB25FCE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66</a:t>
            </a:fld>
            <a:endParaRPr lang="it-IT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11772"/>
            <a:ext cx="5118354" cy="658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2154" y="183515"/>
            <a:ext cx="4760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6325" algn="l"/>
              </a:tabLst>
            </a:pPr>
            <a:r>
              <a:rPr dirty="0">
                <a:solidFill>
                  <a:srgbClr val="000099"/>
                </a:solidFill>
              </a:rPr>
              <a:t>M</a:t>
            </a:r>
            <a:r>
              <a:rPr spc="-15" dirty="0">
                <a:solidFill>
                  <a:srgbClr val="000099"/>
                </a:solidFill>
              </a:rPr>
              <a:t>O</a:t>
            </a:r>
            <a:r>
              <a:rPr dirty="0">
                <a:solidFill>
                  <a:srgbClr val="000099"/>
                </a:solidFill>
              </a:rPr>
              <a:t>RFO</a:t>
            </a:r>
            <a:r>
              <a:rPr spc="-10" dirty="0">
                <a:solidFill>
                  <a:srgbClr val="000099"/>
                </a:solidFill>
              </a:rPr>
              <a:t>LOG</a:t>
            </a:r>
            <a:r>
              <a:rPr spc="-5" dirty="0">
                <a:solidFill>
                  <a:srgbClr val="000099"/>
                </a:solidFill>
              </a:rPr>
              <a:t>IA</a:t>
            </a:r>
            <a:r>
              <a:rPr dirty="0">
                <a:solidFill>
                  <a:srgbClr val="000099"/>
                </a:solidFill>
              </a:rPr>
              <a:t>	SPERMATO</a:t>
            </a:r>
            <a:r>
              <a:rPr spc="-25" dirty="0">
                <a:solidFill>
                  <a:srgbClr val="000099"/>
                </a:solidFill>
              </a:rPr>
              <a:t>Z</a:t>
            </a:r>
            <a:r>
              <a:rPr spc="-10" dirty="0">
                <a:solidFill>
                  <a:srgbClr val="000099"/>
                </a:solidFill>
              </a:rPr>
              <a:t>O</a:t>
            </a:r>
            <a:r>
              <a:rPr dirty="0">
                <a:solidFill>
                  <a:srgbClr val="000099"/>
                </a:solidFill>
              </a:rPr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407" y="3963416"/>
            <a:ext cx="722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mitocondri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00" y="1051560"/>
            <a:ext cx="6241425" cy="3561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1440" y="1282700"/>
            <a:ext cx="264160" cy="344170"/>
          </a:xfrm>
          <a:custGeom>
            <a:avLst/>
            <a:gdLst/>
            <a:ahLst/>
            <a:cxnLst/>
            <a:rect l="l" t="t" r="r" b="b"/>
            <a:pathLst>
              <a:path w="264160" h="344169">
                <a:moveTo>
                  <a:pt x="212941" y="56796"/>
                </a:moveTo>
                <a:lnTo>
                  <a:pt x="0" y="336550"/>
                </a:lnTo>
                <a:lnTo>
                  <a:pt x="10160" y="344170"/>
                </a:lnTo>
                <a:lnTo>
                  <a:pt x="223047" y="64487"/>
                </a:lnTo>
                <a:lnTo>
                  <a:pt x="212941" y="56796"/>
                </a:lnTo>
                <a:close/>
              </a:path>
              <a:path w="264160" h="344169">
                <a:moveTo>
                  <a:pt x="255295" y="46736"/>
                </a:moveTo>
                <a:lnTo>
                  <a:pt x="220599" y="46736"/>
                </a:lnTo>
                <a:lnTo>
                  <a:pt x="230759" y="54355"/>
                </a:lnTo>
                <a:lnTo>
                  <a:pt x="223047" y="64487"/>
                </a:lnTo>
                <a:lnTo>
                  <a:pt x="248285" y="83692"/>
                </a:lnTo>
                <a:lnTo>
                  <a:pt x="255295" y="46736"/>
                </a:lnTo>
                <a:close/>
              </a:path>
              <a:path w="264160" h="344169">
                <a:moveTo>
                  <a:pt x="220599" y="46736"/>
                </a:moveTo>
                <a:lnTo>
                  <a:pt x="212941" y="56796"/>
                </a:lnTo>
                <a:lnTo>
                  <a:pt x="223047" y="64487"/>
                </a:lnTo>
                <a:lnTo>
                  <a:pt x="230759" y="54355"/>
                </a:lnTo>
                <a:lnTo>
                  <a:pt x="220599" y="46736"/>
                </a:lnTo>
                <a:close/>
              </a:path>
              <a:path w="264160" h="344169">
                <a:moveTo>
                  <a:pt x="264160" y="0"/>
                </a:moveTo>
                <a:lnTo>
                  <a:pt x="187706" y="37591"/>
                </a:lnTo>
                <a:lnTo>
                  <a:pt x="212941" y="56796"/>
                </a:lnTo>
                <a:lnTo>
                  <a:pt x="220599" y="46736"/>
                </a:lnTo>
                <a:lnTo>
                  <a:pt x="255295" y="46736"/>
                </a:lnTo>
                <a:lnTo>
                  <a:pt x="264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31103" y="1121727"/>
            <a:ext cx="22891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Acrosoma in </a:t>
            </a:r>
            <a:r>
              <a:rPr sz="1200" spc="-10" dirty="0">
                <a:latin typeface="Arial"/>
                <a:cs typeface="Arial"/>
              </a:rPr>
              <a:t>spermatozoo </a:t>
            </a:r>
            <a:r>
              <a:rPr sz="1200" spc="-5" dirty="0">
                <a:latin typeface="Arial"/>
                <a:cs typeface="Arial"/>
              </a:rPr>
              <a:t>di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topo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2380" y="2760979"/>
            <a:ext cx="528320" cy="573405"/>
          </a:xfrm>
          <a:custGeom>
            <a:avLst/>
            <a:gdLst/>
            <a:ahLst/>
            <a:cxnLst/>
            <a:rect l="l" t="t" r="r" b="b"/>
            <a:pathLst>
              <a:path w="528319" h="573404">
                <a:moveTo>
                  <a:pt x="56266" y="51813"/>
                </a:moveTo>
                <a:lnTo>
                  <a:pt x="46933" y="60385"/>
                </a:lnTo>
                <a:lnTo>
                  <a:pt x="518540" y="573278"/>
                </a:lnTo>
                <a:lnTo>
                  <a:pt x="527938" y="564642"/>
                </a:lnTo>
                <a:lnTo>
                  <a:pt x="56266" y="51813"/>
                </a:lnTo>
                <a:close/>
              </a:path>
              <a:path w="528319" h="573404">
                <a:moveTo>
                  <a:pt x="0" y="0"/>
                </a:moveTo>
                <a:lnTo>
                  <a:pt x="23494" y="81915"/>
                </a:lnTo>
                <a:lnTo>
                  <a:pt x="46933" y="60385"/>
                </a:lnTo>
                <a:lnTo>
                  <a:pt x="38353" y="51054"/>
                </a:lnTo>
                <a:lnTo>
                  <a:pt x="47625" y="42418"/>
                </a:lnTo>
                <a:lnTo>
                  <a:pt x="66494" y="42418"/>
                </a:lnTo>
                <a:lnTo>
                  <a:pt x="79628" y="30353"/>
                </a:lnTo>
                <a:lnTo>
                  <a:pt x="0" y="0"/>
                </a:lnTo>
                <a:close/>
              </a:path>
              <a:path w="528319" h="573404">
                <a:moveTo>
                  <a:pt x="47625" y="42418"/>
                </a:moveTo>
                <a:lnTo>
                  <a:pt x="38353" y="51054"/>
                </a:lnTo>
                <a:lnTo>
                  <a:pt x="46933" y="60385"/>
                </a:lnTo>
                <a:lnTo>
                  <a:pt x="56266" y="51813"/>
                </a:lnTo>
                <a:lnTo>
                  <a:pt x="47625" y="42418"/>
                </a:lnTo>
                <a:close/>
              </a:path>
              <a:path w="528319" h="573404">
                <a:moveTo>
                  <a:pt x="66494" y="42418"/>
                </a:moveTo>
                <a:lnTo>
                  <a:pt x="47625" y="42418"/>
                </a:lnTo>
                <a:lnTo>
                  <a:pt x="56266" y="51813"/>
                </a:lnTo>
                <a:lnTo>
                  <a:pt x="66494" y="424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307" y="2335529"/>
            <a:ext cx="1217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DNA colorato </a:t>
            </a:r>
            <a:r>
              <a:rPr sz="1200" spc="-5" dirty="0">
                <a:latin typeface="Arial"/>
                <a:cs typeface="Arial"/>
              </a:rPr>
              <a:t>con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DAPI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9660" y="4006850"/>
            <a:ext cx="1044575" cy="150495"/>
          </a:xfrm>
          <a:custGeom>
            <a:avLst/>
            <a:gdLst/>
            <a:ahLst/>
            <a:cxnLst/>
            <a:rect l="l" t="t" r="r" b="b"/>
            <a:pathLst>
              <a:path w="1044575" h="150495">
                <a:moveTo>
                  <a:pt x="71602" y="74422"/>
                </a:moveTo>
                <a:lnTo>
                  <a:pt x="0" y="120650"/>
                </a:lnTo>
                <a:lnTo>
                  <a:pt x="79895" y="150241"/>
                </a:lnTo>
                <a:lnTo>
                  <a:pt x="76589" y="120014"/>
                </a:lnTo>
                <a:lnTo>
                  <a:pt x="63817" y="120014"/>
                </a:lnTo>
                <a:lnTo>
                  <a:pt x="62433" y="107442"/>
                </a:lnTo>
                <a:lnTo>
                  <a:pt x="75063" y="106058"/>
                </a:lnTo>
                <a:lnTo>
                  <a:pt x="71602" y="74422"/>
                </a:lnTo>
                <a:close/>
              </a:path>
              <a:path w="1044575" h="150495">
                <a:moveTo>
                  <a:pt x="75063" y="106058"/>
                </a:moveTo>
                <a:lnTo>
                  <a:pt x="62433" y="107442"/>
                </a:lnTo>
                <a:lnTo>
                  <a:pt x="63817" y="120014"/>
                </a:lnTo>
                <a:lnTo>
                  <a:pt x="76438" y="118634"/>
                </a:lnTo>
                <a:lnTo>
                  <a:pt x="75063" y="106058"/>
                </a:lnTo>
                <a:close/>
              </a:path>
              <a:path w="1044575" h="150495">
                <a:moveTo>
                  <a:pt x="76438" y="118634"/>
                </a:moveTo>
                <a:lnTo>
                  <a:pt x="63817" y="120014"/>
                </a:lnTo>
                <a:lnTo>
                  <a:pt x="76589" y="120014"/>
                </a:lnTo>
                <a:lnTo>
                  <a:pt x="76438" y="118634"/>
                </a:lnTo>
                <a:close/>
              </a:path>
              <a:path w="1044575" h="150495">
                <a:moveTo>
                  <a:pt x="1043304" y="0"/>
                </a:moveTo>
                <a:lnTo>
                  <a:pt x="75063" y="106058"/>
                </a:lnTo>
                <a:lnTo>
                  <a:pt x="76438" y="118634"/>
                </a:lnTo>
                <a:lnTo>
                  <a:pt x="1044575" y="12700"/>
                </a:lnTo>
                <a:lnTo>
                  <a:pt x="1043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0313" y="3893184"/>
            <a:ext cx="1219835" cy="577215"/>
          </a:xfrm>
          <a:custGeom>
            <a:avLst/>
            <a:gdLst/>
            <a:ahLst/>
            <a:cxnLst/>
            <a:rect l="l" t="t" r="r" b="b"/>
            <a:pathLst>
              <a:path w="1219835" h="577214">
                <a:moveTo>
                  <a:pt x="1147641" y="548094"/>
                </a:moveTo>
                <a:lnTo>
                  <a:pt x="1134110" y="576960"/>
                </a:lnTo>
                <a:lnTo>
                  <a:pt x="1219327" y="574675"/>
                </a:lnTo>
                <a:lnTo>
                  <a:pt x="1202553" y="553465"/>
                </a:lnTo>
                <a:lnTo>
                  <a:pt x="1159128" y="553465"/>
                </a:lnTo>
                <a:lnTo>
                  <a:pt x="1147641" y="548094"/>
                </a:lnTo>
                <a:close/>
              </a:path>
              <a:path w="1219835" h="577214">
                <a:moveTo>
                  <a:pt x="1152994" y="536673"/>
                </a:moveTo>
                <a:lnTo>
                  <a:pt x="1147641" y="548094"/>
                </a:lnTo>
                <a:lnTo>
                  <a:pt x="1159128" y="553465"/>
                </a:lnTo>
                <a:lnTo>
                  <a:pt x="1164463" y="542035"/>
                </a:lnTo>
                <a:lnTo>
                  <a:pt x="1152994" y="536673"/>
                </a:lnTo>
                <a:close/>
              </a:path>
              <a:path w="1219835" h="577214">
                <a:moveTo>
                  <a:pt x="1166495" y="507872"/>
                </a:moveTo>
                <a:lnTo>
                  <a:pt x="1152994" y="536673"/>
                </a:lnTo>
                <a:lnTo>
                  <a:pt x="1164463" y="542035"/>
                </a:lnTo>
                <a:lnTo>
                  <a:pt x="1159128" y="553465"/>
                </a:lnTo>
                <a:lnTo>
                  <a:pt x="1202553" y="553465"/>
                </a:lnTo>
                <a:lnTo>
                  <a:pt x="1166495" y="507872"/>
                </a:lnTo>
                <a:close/>
              </a:path>
              <a:path w="1219835" h="577214">
                <a:moveTo>
                  <a:pt x="5334" y="0"/>
                </a:moveTo>
                <a:lnTo>
                  <a:pt x="0" y="11429"/>
                </a:lnTo>
                <a:lnTo>
                  <a:pt x="1147641" y="548094"/>
                </a:lnTo>
                <a:lnTo>
                  <a:pt x="1152994" y="536673"/>
                </a:lnTo>
                <a:lnTo>
                  <a:pt x="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35778" y="4306570"/>
            <a:ext cx="55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tubulina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5619" y="5397500"/>
            <a:ext cx="8201914" cy="658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5960" y="5763259"/>
            <a:ext cx="2685034" cy="658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7387" y="5470207"/>
            <a:ext cx="77660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9900"/>
                </a:solidFill>
                <a:latin typeface="Times New Roman"/>
                <a:cs typeface="Times New Roman"/>
              </a:rPr>
              <a:t>La maturazione morfologica è </a:t>
            </a:r>
            <a:r>
              <a:rPr sz="2400" b="1" spc="-5" dirty="0">
                <a:solidFill>
                  <a:srgbClr val="009900"/>
                </a:solidFill>
                <a:latin typeface="Times New Roman"/>
                <a:cs typeface="Times New Roman"/>
              </a:rPr>
              <a:t>seguita dalla disposizione</a:t>
            </a:r>
            <a:r>
              <a:rPr sz="2400" b="1" spc="-40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9900"/>
                </a:solidFill>
                <a:latin typeface="Times New Roman"/>
                <a:cs typeface="Times New Roman"/>
              </a:rPr>
              <a:t>nel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solidFill>
                  <a:srgbClr val="009900"/>
                </a:solidFill>
                <a:latin typeface="Times New Roman"/>
                <a:cs typeface="Times New Roman"/>
              </a:rPr>
              <a:t>tubulo</a:t>
            </a:r>
            <a:r>
              <a:rPr sz="2400" b="1" spc="-5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9900"/>
                </a:solidFill>
                <a:latin typeface="Times New Roman"/>
                <a:cs typeface="Times New Roman"/>
              </a:rPr>
              <a:t>seminifero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132DCCE-10EB-4477-B92B-2D74670AA159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67</a:t>
            </a:fld>
            <a:endParaRPr lang="it-IT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6966" y="6310939"/>
            <a:ext cx="1778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68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3680" y="124447"/>
            <a:ext cx="5473954" cy="686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4654" y="199390"/>
            <a:ext cx="51015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000099"/>
                </a:solidFill>
              </a:rPr>
              <a:t>ANOMALIE GAMETE</a:t>
            </a:r>
            <a:r>
              <a:rPr sz="2500" spc="-30" dirty="0">
                <a:solidFill>
                  <a:srgbClr val="000099"/>
                </a:solidFill>
              </a:rPr>
              <a:t> </a:t>
            </a:r>
            <a:r>
              <a:rPr sz="2500" spc="-5" dirty="0">
                <a:solidFill>
                  <a:srgbClr val="000099"/>
                </a:solidFill>
              </a:rPr>
              <a:t>MASCHILE</a:t>
            </a:r>
            <a:endParaRPr sz="2500"/>
          </a:p>
        </p:txBody>
      </p:sp>
      <p:sp>
        <p:nvSpPr>
          <p:cNvPr id="5" name="object 5"/>
          <p:cNvSpPr/>
          <p:nvPr/>
        </p:nvSpPr>
        <p:spPr>
          <a:xfrm>
            <a:off x="487680" y="3543360"/>
            <a:ext cx="8453142" cy="2974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3875" y="687704"/>
            <a:ext cx="8061959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14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Negli ultimi </a:t>
            </a:r>
            <a:r>
              <a:rPr sz="1800" dirty="0">
                <a:latin typeface="Times New Roman"/>
                <a:cs typeface="Times New Roman"/>
              </a:rPr>
              <a:t>decenni, in tutto il </a:t>
            </a:r>
            <a:r>
              <a:rPr sz="1800" spc="-5" dirty="0">
                <a:latin typeface="Times New Roman"/>
                <a:cs typeface="Times New Roman"/>
              </a:rPr>
              <a:t>mondo </a:t>
            </a:r>
            <a:r>
              <a:rPr sz="1800" dirty="0">
                <a:latin typeface="Times New Roman"/>
                <a:cs typeface="Times New Roman"/>
              </a:rPr>
              <a:t>industrializzato, </a:t>
            </a:r>
            <a:r>
              <a:rPr sz="1800" spc="-5" dirty="0">
                <a:latin typeface="Times New Roman"/>
                <a:cs typeface="Times New Roman"/>
              </a:rPr>
              <a:t>si </a:t>
            </a:r>
            <a:r>
              <a:rPr sz="1800" dirty="0">
                <a:latin typeface="Times New Roman"/>
                <a:cs typeface="Times New Roman"/>
              </a:rPr>
              <a:t>è </a:t>
            </a:r>
            <a:r>
              <a:rPr sz="1800" spc="-5" dirty="0">
                <a:latin typeface="Times New Roman"/>
                <a:cs typeface="Times New Roman"/>
              </a:rPr>
              <a:t>assistito </a:t>
            </a:r>
            <a:r>
              <a:rPr sz="1800" dirty="0">
                <a:latin typeface="Times New Roman"/>
                <a:cs typeface="Times New Roman"/>
              </a:rPr>
              <a:t>ad una riduzione  della conta </a:t>
            </a:r>
            <a:r>
              <a:rPr sz="1800" spc="-5" dirty="0">
                <a:latin typeface="Times New Roman"/>
                <a:cs typeface="Times New Roman"/>
              </a:rPr>
              <a:t>spermatica </a:t>
            </a:r>
            <a:r>
              <a:rPr sz="1800" dirty="0">
                <a:latin typeface="Times New Roman"/>
                <a:cs typeface="Times New Roman"/>
              </a:rPr>
              <a:t>(N </a:t>
            </a:r>
            <a:r>
              <a:rPr sz="1800" spc="-5" dirty="0">
                <a:latin typeface="Times New Roman"/>
                <a:cs typeface="Times New Roman"/>
              </a:rPr>
              <a:t>spermatozoi/ml </a:t>
            </a:r>
            <a:r>
              <a:rPr sz="1800" dirty="0">
                <a:latin typeface="Times New Roman"/>
                <a:cs typeface="Times New Roman"/>
              </a:rPr>
              <a:t>di </a:t>
            </a:r>
            <a:r>
              <a:rPr sz="1800" spc="-5" dirty="0">
                <a:latin typeface="Times New Roman"/>
                <a:cs typeface="Times New Roman"/>
              </a:rPr>
              <a:t>sperma) </a:t>
            </a:r>
            <a:r>
              <a:rPr sz="1800" dirty="0">
                <a:latin typeface="Times New Roman"/>
                <a:cs typeface="Times New Roman"/>
              </a:rPr>
              <a:t>e della qualità del </a:t>
            </a:r>
            <a:r>
              <a:rPr sz="1800" spc="-5" dirty="0">
                <a:latin typeface="Times New Roman"/>
                <a:cs typeface="Times New Roman"/>
              </a:rPr>
              <a:t>seme  nell’uomo.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Da 100-120 milioni/ml negli </a:t>
            </a:r>
            <a:r>
              <a:rPr sz="1800" dirty="0">
                <a:latin typeface="Times New Roman"/>
                <a:cs typeface="Times New Roman"/>
              </a:rPr>
              <a:t>anni ‘40 a </a:t>
            </a:r>
            <a:r>
              <a:rPr sz="1800" spc="-5" dirty="0">
                <a:latin typeface="Times New Roman"/>
                <a:cs typeface="Times New Roman"/>
              </a:rPr>
              <a:t>60-70 milioni negli </a:t>
            </a:r>
            <a:r>
              <a:rPr sz="1800" dirty="0">
                <a:latin typeface="Times New Roman"/>
                <a:cs typeface="Times New Roman"/>
              </a:rPr>
              <a:t>anni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‘90.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Nello stesso periodo n. </a:t>
            </a:r>
            <a:r>
              <a:rPr sz="1800" spc="-5" dirty="0">
                <a:latin typeface="Times New Roman"/>
                <a:cs typeface="Times New Roman"/>
              </a:rPr>
              <a:t>medio </a:t>
            </a:r>
            <a:r>
              <a:rPr sz="1800" dirty="0">
                <a:latin typeface="Times New Roman"/>
                <a:cs typeface="Times New Roman"/>
              </a:rPr>
              <a:t>di </a:t>
            </a:r>
            <a:r>
              <a:rPr sz="1800" spc="-5" dirty="0">
                <a:latin typeface="Times New Roman"/>
                <a:cs typeface="Times New Roman"/>
              </a:rPr>
              <a:t>spermatozoi normali </a:t>
            </a:r>
            <a:r>
              <a:rPr sz="1800" dirty="0">
                <a:latin typeface="Times New Roman"/>
                <a:cs typeface="Times New Roman"/>
              </a:rPr>
              <a:t>è passato da </a:t>
            </a:r>
            <a:r>
              <a:rPr sz="1800" spc="-5" dirty="0">
                <a:latin typeface="Times New Roman"/>
                <a:cs typeface="Times New Roman"/>
              </a:rPr>
              <a:t>ca </a:t>
            </a:r>
            <a:r>
              <a:rPr sz="1800" dirty="0">
                <a:latin typeface="Times New Roman"/>
                <a:cs typeface="Times New Roman"/>
              </a:rPr>
              <a:t>60 </a:t>
            </a:r>
            <a:r>
              <a:rPr sz="1800" spc="-5" dirty="0">
                <a:latin typeface="Times New Roman"/>
                <a:cs typeface="Times New Roman"/>
              </a:rPr>
              <a:t>milioni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ca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20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milioni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Si ritiene che ci sia un contributo </a:t>
            </a:r>
            <a:r>
              <a:rPr sz="1800" spc="-10" dirty="0">
                <a:latin typeface="Times New Roman"/>
                <a:cs typeface="Times New Roman"/>
              </a:rPr>
              <a:t>significativo </a:t>
            </a:r>
            <a:r>
              <a:rPr sz="1800" spc="-5" dirty="0">
                <a:latin typeface="Times New Roman"/>
                <a:cs typeface="Times New Roman"/>
              </a:rPr>
              <a:t>degli interferenti </a:t>
            </a:r>
            <a:r>
              <a:rPr sz="1800" dirty="0">
                <a:latin typeface="Times New Roman"/>
                <a:cs typeface="Times New Roman"/>
              </a:rPr>
              <a:t>endocrini </a:t>
            </a:r>
            <a:r>
              <a:rPr sz="1800" spc="-5" dirty="0">
                <a:latin typeface="Times New Roman"/>
                <a:cs typeface="Times New Roman"/>
              </a:rPr>
              <a:t>rilasciati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ambiente </a:t>
            </a:r>
            <a:r>
              <a:rPr sz="1800" dirty="0">
                <a:latin typeface="Times New Roman"/>
                <a:cs typeface="Times New Roman"/>
              </a:rPr>
              <a:t>(diossine, PCB, plastiche, pesticidi e erbicidi) </a:t>
            </a:r>
            <a:r>
              <a:rPr sz="1800" i="1" dirty="0">
                <a:latin typeface="Times New Roman"/>
                <a:cs typeface="Times New Roman"/>
              </a:rPr>
              <a:t>(Aitken et al.,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2004)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9E88E0-ABD0-4618-B07E-1EC9EF523DC2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68</a:t>
            </a:fld>
            <a:endParaRPr lang="it-IT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8160" y="957580"/>
            <a:ext cx="2352293" cy="551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4480" y="2176779"/>
            <a:ext cx="4353814" cy="55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5459" y="2176779"/>
            <a:ext cx="1742693" cy="551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5319" y="2176779"/>
            <a:ext cx="406641" cy="551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6087" y="48450"/>
            <a:ext cx="8252459" cy="25146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Sindrome genetica Triade di Kartagener (discinesia ciliare</a:t>
            </a:r>
            <a:r>
              <a:rPr sz="20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primaria)</a:t>
            </a:r>
            <a:r>
              <a:rPr sz="2000" spc="-1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</a:pPr>
            <a:r>
              <a:rPr sz="20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mancanza di dineina funzionante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tutte </a:t>
            </a:r>
            <a:r>
              <a:rPr sz="2000" spc="-5" dirty="0">
                <a:latin typeface="Arial"/>
                <a:cs typeface="Arial"/>
              </a:rPr>
              <a:t>le cellule ciliate e </a:t>
            </a:r>
            <a:r>
              <a:rPr sz="2000" dirty="0">
                <a:latin typeface="Arial"/>
                <a:cs typeface="Arial"/>
              </a:rPr>
              <a:t>con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flagello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R="184150" algn="ctr">
              <a:lnSpc>
                <a:spcPct val="100000"/>
              </a:lnSpc>
            </a:pP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Maschi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sono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sterili </a:t>
            </a:r>
            <a:r>
              <a:rPr sz="2000" spc="-5" dirty="0">
                <a:latin typeface="Times New Roman"/>
                <a:cs typeface="Times New Roman"/>
              </a:rPr>
              <a:t>perché spermatozoi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immobili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R="180975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infezioni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bronchiali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R="18034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50% individui hanno 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cuore 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a 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destra </a:t>
            </a:r>
            <a:r>
              <a:rPr sz="2000" b="1" spc="5" dirty="0">
                <a:solidFill>
                  <a:srgbClr val="9933FF"/>
                </a:solidFill>
                <a:latin typeface="Times New Roman"/>
                <a:cs typeface="Times New Roman"/>
              </a:rPr>
              <a:t>(</a:t>
            </a:r>
            <a:r>
              <a:rPr sz="2000" b="1" i="1" spc="5" dirty="0">
                <a:solidFill>
                  <a:srgbClr val="9933FF"/>
                </a:solidFill>
                <a:latin typeface="Times New Roman"/>
                <a:cs typeface="Times New Roman"/>
              </a:rPr>
              <a:t>situs</a:t>
            </a:r>
            <a:r>
              <a:rPr sz="2000" b="1" i="1" spc="-114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9933FF"/>
                </a:solidFill>
                <a:latin typeface="Times New Roman"/>
                <a:cs typeface="Times New Roman"/>
              </a:rPr>
              <a:t>inversus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1719" y="6410959"/>
            <a:ext cx="7023100" cy="373380"/>
          </a:xfrm>
          <a:custGeom>
            <a:avLst/>
            <a:gdLst/>
            <a:ahLst/>
            <a:cxnLst/>
            <a:rect l="l" t="t" r="r" b="b"/>
            <a:pathLst>
              <a:path w="7023100" h="373379">
                <a:moveTo>
                  <a:pt x="0" y="373379"/>
                </a:moveTo>
                <a:lnTo>
                  <a:pt x="7023100" y="373379"/>
                </a:lnTo>
                <a:lnTo>
                  <a:pt x="7023100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D5D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3787" y="6438265"/>
            <a:ext cx="6123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Importanza delle ciglia nella determinazione dell’asse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dx-sx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58060" y="2547620"/>
            <a:ext cx="4439920" cy="3807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F99D24C-2B6E-4208-A27E-B2F82D35D623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69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32" y="353948"/>
            <a:ext cx="28257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CC33"/>
                </a:solidFill>
              </a:rPr>
              <a:t>T  A  P  P  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34620" y="2832100"/>
            <a:ext cx="663206" cy="764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620" y="3258820"/>
            <a:ext cx="701293" cy="764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620" y="3685540"/>
            <a:ext cx="721614" cy="764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620" y="4112259"/>
            <a:ext cx="663206" cy="764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620" y="4538979"/>
            <a:ext cx="701293" cy="764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620" y="4965700"/>
            <a:ext cx="642874" cy="7647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620" y="5392420"/>
            <a:ext cx="680961" cy="7647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6232" y="2915284"/>
            <a:ext cx="302260" cy="301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33CC33"/>
                </a:solidFill>
                <a:latin typeface="Times New Roman"/>
                <a:cs typeface="Times New Roman"/>
              </a:rPr>
              <a:t>P  R  O  F  </a:t>
            </a:r>
            <a:r>
              <a:rPr sz="2800" b="1" spc="-5" dirty="0">
                <a:solidFill>
                  <a:srgbClr val="33CC33"/>
                </a:solidFill>
                <a:latin typeface="Times New Roman"/>
                <a:cs typeface="Times New Roman"/>
              </a:rPr>
              <a:t>A  S  </a:t>
            </a:r>
            <a:r>
              <a:rPr sz="2800" b="1" dirty="0">
                <a:solidFill>
                  <a:srgbClr val="33CC33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6330" y="750569"/>
            <a:ext cx="0" cy="4104640"/>
          </a:xfrm>
          <a:custGeom>
            <a:avLst/>
            <a:gdLst/>
            <a:ahLst/>
            <a:cxnLst/>
            <a:rect l="l" t="t" r="r" b="b"/>
            <a:pathLst>
              <a:path h="4104640">
                <a:moveTo>
                  <a:pt x="0" y="0"/>
                </a:moveTo>
                <a:lnTo>
                  <a:pt x="0" y="4104640"/>
                </a:lnTo>
              </a:path>
            </a:pathLst>
          </a:custGeom>
          <a:ln w="2794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1250" y="4860290"/>
            <a:ext cx="4470400" cy="0"/>
          </a:xfrm>
          <a:custGeom>
            <a:avLst/>
            <a:gdLst/>
            <a:ahLst/>
            <a:cxnLst/>
            <a:rect l="l" t="t" r="r" b="b"/>
            <a:pathLst>
              <a:path w="4470400">
                <a:moveTo>
                  <a:pt x="0" y="0"/>
                </a:moveTo>
                <a:lnTo>
                  <a:pt x="4470400" y="0"/>
                </a:lnTo>
              </a:path>
            </a:pathLst>
          </a:custGeom>
          <a:ln w="2794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6409" y="2924810"/>
            <a:ext cx="0" cy="1945639"/>
          </a:xfrm>
          <a:custGeom>
            <a:avLst/>
            <a:gdLst/>
            <a:ahLst/>
            <a:cxnLst/>
            <a:rect l="l" t="t" r="r" b="b"/>
            <a:pathLst>
              <a:path h="1945639">
                <a:moveTo>
                  <a:pt x="0" y="1945639"/>
                </a:moveTo>
                <a:lnTo>
                  <a:pt x="0" y="0"/>
                </a:lnTo>
              </a:path>
            </a:pathLst>
          </a:custGeom>
          <a:ln w="2794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1329" y="2924810"/>
            <a:ext cx="2324100" cy="0"/>
          </a:xfrm>
          <a:custGeom>
            <a:avLst/>
            <a:gdLst/>
            <a:ahLst/>
            <a:cxnLst/>
            <a:rect l="l" t="t" r="r" b="b"/>
            <a:pathLst>
              <a:path w="2324100">
                <a:moveTo>
                  <a:pt x="0" y="0"/>
                </a:moveTo>
                <a:lnTo>
                  <a:pt x="2324100" y="0"/>
                </a:lnTo>
              </a:path>
            </a:pathLst>
          </a:custGeom>
          <a:ln w="2794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6330" y="765809"/>
            <a:ext cx="6769100" cy="0"/>
          </a:xfrm>
          <a:custGeom>
            <a:avLst/>
            <a:gdLst/>
            <a:ahLst/>
            <a:cxnLst/>
            <a:rect l="l" t="t" r="r" b="b"/>
            <a:pathLst>
              <a:path w="6769100">
                <a:moveTo>
                  <a:pt x="0" y="0"/>
                </a:moveTo>
                <a:lnTo>
                  <a:pt x="6769100" y="0"/>
                </a:lnTo>
              </a:path>
            </a:pathLst>
          </a:custGeom>
          <a:ln w="2794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130" y="765809"/>
            <a:ext cx="0" cy="2159000"/>
          </a:xfrm>
          <a:custGeom>
            <a:avLst/>
            <a:gdLst/>
            <a:ahLst/>
            <a:cxnLst/>
            <a:rect l="l" t="t" r="r" b="b"/>
            <a:pathLst>
              <a:path h="2159000">
                <a:moveTo>
                  <a:pt x="0" y="0"/>
                </a:moveTo>
                <a:lnTo>
                  <a:pt x="0" y="2159000"/>
                </a:lnTo>
              </a:path>
            </a:pathLst>
          </a:custGeom>
          <a:ln w="2794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5140" y="1016000"/>
            <a:ext cx="780033" cy="7647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3400" y="1442719"/>
            <a:ext cx="680961" cy="7647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04200" y="1869439"/>
            <a:ext cx="670814" cy="7647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33080" y="2296160"/>
            <a:ext cx="721614" cy="7647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73719" y="2722879"/>
            <a:ext cx="642874" cy="7647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04200" y="3149600"/>
            <a:ext cx="581914" cy="7647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08975" y="1098803"/>
            <a:ext cx="36131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5080" indent="-27940" algn="just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33CC33"/>
                </a:solidFill>
                <a:latin typeface="Times New Roman"/>
                <a:cs typeface="Times New Roman"/>
              </a:rPr>
              <a:t>M  E  </a:t>
            </a:r>
            <a:r>
              <a:rPr sz="2800" b="1" spc="-5" dirty="0">
                <a:solidFill>
                  <a:srgbClr val="33CC33"/>
                </a:solidFill>
                <a:latin typeface="Times New Roman"/>
                <a:cs typeface="Times New Roman"/>
              </a:rPr>
              <a:t>I  </a:t>
            </a:r>
            <a:r>
              <a:rPr sz="2800" b="1" dirty="0">
                <a:solidFill>
                  <a:srgbClr val="33CC33"/>
                </a:solidFill>
                <a:latin typeface="Times New Roman"/>
                <a:cs typeface="Times New Roman"/>
              </a:rPr>
              <a:t>O  </a:t>
            </a:r>
            <a:r>
              <a:rPr sz="2800" b="1" spc="-5" dirty="0">
                <a:solidFill>
                  <a:srgbClr val="33CC33"/>
                </a:solidFill>
                <a:latin typeface="Times New Roman"/>
                <a:cs typeface="Times New Roman"/>
              </a:rPr>
              <a:t>S  </a:t>
            </a:r>
            <a:r>
              <a:rPr sz="2800" b="1" dirty="0">
                <a:solidFill>
                  <a:srgbClr val="33CC33"/>
                </a:solidFill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04200" y="4003040"/>
            <a:ext cx="670814" cy="7647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408034" y="4086542"/>
            <a:ext cx="164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33CC33"/>
                </a:solidFill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4E0095F-7F7E-4C92-8177-F134FAF0D7BC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548640"/>
            <a:ext cx="8670806" cy="568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2626" y="130428"/>
            <a:ext cx="15290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932092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srgbClr val="932092"/>
                </a:solidFill>
                <a:latin typeface="Arial"/>
                <a:cs typeface="Arial"/>
              </a:rPr>
              <a:t>VE</a:t>
            </a:r>
            <a:r>
              <a:rPr sz="2200" spc="-15" dirty="0">
                <a:solidFill>
                  <a:srgbClr val="932092"/>
                </a:solidFill>
                <a:latin typeface="Arial"/>
                <a:cs typeface="Arial"/>
              </a:rPr>
              <a:t>R</a:t>
            </a:r>
            <a:r>
              <a:rPr sz="2200" spc="-10" dirty="0">
                <a:solidFill>
                  <a:srgbClr val="932092"/>
                </a:solidFill>
                <a:latin typeface="Arial"/>
                <a:cs typeface="Arial"/>
              </a:rPr>
              <a:t>V</a:t>
            </a:r>
            <a:r>
              <a:rPr sz="2200" spc="5" dirty="0">
                <a:solidFill>
                  <a:srgbClr val="932092"/>
                </a:solidFill>
                <a:latin typeface="Arial"/>
                <a:cs typeface="Arial"/>
              </a:rPr>
              <a:t>I</a:t>
            </a:r>
            <a:r>
              <a:rPr sz="2200" spc="-10" dirty="0">
                <a:solidFill>
                  <a:srgbClr val="932092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932092"/>
                </a:solidFill>
                <a:latin typeface="Arial"/>
                <a:cs typeface="Arial"/>
              </a:rPr>
              <a:t>W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CFA6AA9-5BEE-4A94-ACD6-75FA80E35DF8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70</a:t>
            </a:fld>
            <a:endParaRPr lang="it-IT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5380" y="1960879"/>
            <a:ext cx="6921754" cy="871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6239" y="2743200"/>
            <a:ext cx="5860034" cy="871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3619" y="3522979"/>
            <a:ext cx="7145274" cy="871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979" y="4302759"/>
            <a:ext cx="8392414" cy="871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8802" y="2056384"/>
            <a:ext cx="7908925" cy="285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99"/>
                </a:solidFill>
              </a:rPr>
              <a:t>COMPLETATO </a:t>
            </a:r>
            <a:r>
              <a:rPr sz="3200" spc="-5" dirty="0">
                <a:solidFill>
                  <a:srgbClr val="000099"/>
                </a:solidFill>
              </a:rPr>
              <a:t>IL </a:t>
            </a:r>
            <a:r>
              <a:rPr sz="3200" dirty="0">
                <a:solidFill>
                  <a:srgbClr val="000099"/>
                </a:solidFill>
              </a:rPr>
              <a:t>PROCESSO</a:t>
            </a:r>
            <a:r>
              <a:rPr sz="3200" spc="-50" dirty="0">
                <a:solidFill>
                  <a:srgbClr val="000099"/>
                </a:solidFill>
              </a:rPr>
              <a:t> </a:t>
            </a:r>
            <a:r>
              <a:rPr sz="3200" dirty="0">
                <a:solidFill>
                  <a:srgbClr val="000099"/>
                </a:solidFill>
              </a:rPr>
              <a:t>DI</a:t>
            </a:r>
            <a:endParaRPr sz="3200"/>
          </a:p>
          <a:p>
            <a:pPr marL="12700" marR="5080" indent="3175" algn="ctr">
              <a:lnSpc>
                <a:spcPct val="160000"/>
              </a:lnSpc>
              <a:spcBef>
                <a:spcPts val="15"/>
              </a:spcBef>
            </a:pPr>
            <a:r>
              <a:rPr sz="3200" spc="-5" dirty="0">
                <a:solidFill>
                  <a:srgbClr val="000099"/>
                </a:solidFill>
              </a:rPr>
              <a:t>SPERMIOISTOGENESI </a:t>
            </a:r>
            <a:r>
              <a:rPr sz="3200" dirty="0">
                <a:solidFill>
                  <a:srgbClr val="000099"/>
                </a:solidFill>
              </a:rPr>
              <a:t>GLI  </a:t>
            </a:r>
            <a:r>
              <a:rPr sz="3200" spc="-5" dirty="0">
                <a:solidFill>
                  <a:srgbClr val="000099"/>
                </a:solidFill>
              </a:rPr>
              <a:t>SPERMATOZOI SONO </a:t>
            </a:r>
            <a:r>
              <a:rPr sz="3200" dirty="0">
                <a:solidFill>
                  <a:srgbClr val="000099"/>
                </a:solidFill>
              </a:rPr>
              <a:t>CAPACI DI  INTERAGIRE CON </a:t>
            </a:r>
            <a:r>
              <a:rPr sz="3200" spc="-5" dirty="0">
                <a:solidFill>
                  <a:srgbClr val="000099"/>
                </a:solidFill>
              </a:rPr>
              <a:t>LA </a:t>
            </a:r>
            <a:r>
              <a:rPr sz="3200" dirty="0">
                <a:solidFill>
                  <a:srgbClr val="000099"/>
                </a:solidFill>
              </a:rPr>
              <a:t>CELLULA</a:t>
            </a:r>
            <a:r>
              <a:rPr sz="3200" spc="-95" dirty="0">
                <a:solidFill>
                  <a:srgbClr val="000099"/>
                </a:solidFill>
              </a:rPr>
              <a:t> </a:t>
            </a:r>
            <a:r>
              <a:rPr sz="3200" dirty="0">
                <a:solidFill>
                  <a:srgbClr val="000099"/>
                </a:solidFill>
              </a:rPr>
              <a:t>UOVO?</a:t>
            </a:r>
            <a:endParaRPr sz="320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D0FF5D8-7C00-414E-A0CD-C57661567884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71</a:t>
            </a:fld>
            <a:endParaRPr lang="it-IT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7904" y="992716"/>
            <a:ext cx="6058155" cy="5347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740" y="147320"/>
            <a:ext cx="8476234" cy="579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1965" y="207390"/>
            <a:ext cx="80416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9933FF"/>
                </a:solidFill>
              </a:rPr>
              <a:t>PROCESSI MATURATIVI DURANTE IL PASSAGGIO NEI</a:t>
            </a:r>
            <a:r>
              <a:rPr sz="2100" spc="30" dirty="0">
                <a:solidFill>
                  <a:srgbClr val="9933FF"/>
                </a:solidFill>
              </a:rPr>
              <a:t> </a:t>
            </a:r>
            <a:r>
              <a:rPr sz="2100" dirty="0">
                <a:solidFill>
                  <a:srgbClr val="9933FF"/>
                </a:solidFill>
              </a:rPr>
              <a:t>DOTTI</a:t>
            </a:r>
            <a:endParaRPr sz="2100"/>
          </a:p>
        </p:txBody>
      </p:sp>
      <p:sp>
        <p:nvSpPr>
          <p:cNvPr id="5" name="object 5"/>
          <p:cNvSpPr txBox="1"/>
          <p:nvPr/>
        </p:nvSpPr>
        <p:spPr>
          <a:xfrm>
            <a:off x="158432" y="874077"/>
            <a:ext cx="282384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Dai </a:t>
            </a:r>
            <a:r>
              <a:rPr sz="1800" spc="-5" dirty="0">
                <a:latin typeface="Arial"/>
                <a:cs typeface="Arial"/>
              </a:rPr>
              <a:t>tubuli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seminiferi</a:t>
            </a:r>
            <a:endParaRPr sz="1800">
              <a:latin typeface="Arial"/>
              <a:cs typeface="Arial"/>
            </a:endParaRPr>
          </a:p>
          <a:p>
            <a:pPr marR="14859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passaggio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lungo: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69240" indent="-256540">
              <a:lnSpc>
                <a:spcPct val="100000"/>
              </a:lnSpc>
              <a:buAutoNum type="arabicParenR"/>
              <a:tabLst>
                <a:tab pos="269240" algn="l"/>
              </a:tabLst>
            </a:pPr>
            <a:r>
              <a:rPr sz="1800" spc="-5" dirty="0">
                <a:solidFill>
                  <a:srgbClr val="9933FF"/>
                </a:solidFill>
                <a:latin typeface="Arial"/>
                <a:cs typeface="Arial"/>
              </a:rPr>
              <a:t>dotti intra-testicolari</a:t>
            </a:r>
            <a:r>
              <a:rPr sz="1800" spc="-10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rete</a:t>
            </a:r>
            <a:endParaRPr sz="180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testis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otti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efferenti)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69240" marR="501015" indent="-256540">
              <a:lnSpc>
                <a:spcPct val="100000"/>
              </a:lnSpc>
              <a:buAutoNum type="arabicParenR" startAt="2"/>
              <a:tabLst>
                <a:tab pos="269240" algn="l"/>
              </a:tabLst>
            </a:pPr>
            <a:r>
              <a:rPr sz="1800" spc="-5" dirty="0">
                <a:solidFill>
                  <a:srgbClr val="9933FF"/>
                </a:solidFill>
                <a:latin typeface="Arial"/>
                <a:cs typeface="Arial"/>
              </a:rPr>
              <a:t>dotti extra-testicolari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epididimo, dotto  </a:t>
            </a:r>
            <a:r>
              <a:rPr sz="1800" b="1" spc="-5" dirty="0">
                <a:latin typeface="Arial"/>
                <a:cs typeface="Arial"/>
              </a:rPr>
              <a:t>deferente e </a:t>
            </a:r>
            <a:r>
              <a:rPr sz="1800" b="1" dirty="0">
                <a:latin typeface="Arial"/>
                <a:cs typeface="Arial"/>
              </a:rPr>
              <a:t>dotto  </a:t>
            </a:r>
            <a:r>
              <a:rPr sz="1800" b="1" spc="-5" dirty="0">
                <a:latin typeface="Arial"/>
                <a:cs typeface="Arial"/>
              </a:rPr>
              <a:t>eiaculatorio)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" y="6360162"/>
            <a:ext cx="7196074" cy="497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6500" y="4064000"/>
            <a:ext cx="792480" cy="647700"/>
          </a:xfrm>
          <a:custGeom>
            <a:avLst/>
            <a:gdLst/>
            <a:ahLst/>
            <a:cxnLst/>
            <a:rect l="l" t="t" r="r" b="b"/>
            <a:pathLst>
              <a:path w="792480" h="647700">
                <a:moveTo>
                  <a:pt x="792480" y="485775"/>
                </a:moveTo>
                <a:lnTo>
                  <a:pt x="0" y="485775"/>
                </a:lnTo>
                <a:lnTo>
                  <a:pt x="396240" y="647700"/>
                </a:lnTo>
                <a:lnTo>
                  <a:pt x="792480" y="485775"/>
                </a:lnTo>
                <a:close/>
              </a:path>
              <a:path w="792480" h="647700">
                <a:moveTo>
                  <a:pt x="594360" y="0"/>
                </a:moveTo>
                <a:lnTo>
                  <a:pt x="198119" y="0"/>
                </a:lnTo>
                <a:lnTo>
                  <a:pt x="198119" y="485775"/>
                </a:lnTo>
                <a:lnTo>
                  <a:pt x="594360" y="485775"/>
                </a:lnTo>
                <a:lnTo>
                  <a:pt x="59436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6500" y="4064000"/>
            <a:ext cx="792480" cy="647700"/>
          </a:xfrm>
          <a:custGeom>
            <a:avLst/>
            <a:gdLst/>
            <a:ahLst/>
            <a:cxnLst/>
            <a:rect l="l" t="t" r="r" b="b"/>
            <a:pathLst>
              <a:path w="792480" h="647700">
                <a:moveTo>
                  <a:pt x="0" y="485775"/>
                </a:moveTo>
                <a:lnTo>
                  <a:pt x="198119" y="485775"/>
                </a:lnTo>
                <a:lnTo>
                  <a:pt x="198119" y="0"/>
                </a:lnTo>
                <a:lnTo>
                  <a:pt x="594360" y="0"/>
                </a:lnTo>
                <a:lnTo>
                  <a:pt x="594360" y="485775"/>
                </a:lnTo>
                <a:lnTo>
                  <a:pt x="792480" y="485775"/>
                </a:lnTo>
                <a:lnTo>
                  <a:pt x="396240" y="647700"/>
                </a:lnTo>
                <a:lnTo>
                  <a:pt x="0" y="485775"/>
                </a:lnTo>
                <a:close/>
              </a:path>
            </a:pathLst>
          </a:custGeom>
          <a:ln w="10160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20" y="4886972"/>
            <a:ext cx="2883154" cy="498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20" y="5161279"/>
            <a:ext cx="2598674" cy="498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0507" y="4940300"/>
            <a:ext cx="6929755" cy="177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38290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RETE TESTIS E PRIMO  </a:t>
            </a: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TRATTO EPIDIDIMO</a:t>
            </a:r>
            <a:r>
              <a:rPr sz="1800" b="1" dirty="0">
                <a:latin typeface="Times New Roman"/>
                <a:cs typeface="Times New Roman"/>
              </a:rPr>
              <a:t>:  </a:t>
            </a:r>
            <a:r>
              <a:rPr sz="1800" b="1" spc="-5" dirty="0">
                <a:latin typeface="Times New Roman"/>
                <a:cs typeface="Times New Roman"/>
              </a:rPr>
              <a:t>CONCENTRAZIONE DEGLI  SPERMATOZOI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processi maturativi </a:t>
            </a:r>
            <a:r>
              <a:rPr sz="1800" b="1" dirty="0">
                <a:latin typeface="Times New Roman"/>
                <a:cs typeface="Times New Roman"/>
              </a:rPr>
              <a:t>che li renderanno capaci </a:t>
            </a:r>
            <a:r>
              <a:rPr sz="1800" b="1" spc="-5" dirty="0">
                <a:latin typeface="Times New Roman"/>
                <a:cs typeface="Times New Roman"/>
              </a:rPr>
              <a:t>di </a:t>
            </a:r>
            <a:r>
              <a:rPr sz="1800" b="1" dirty="0">
                <a:latin typeface="Times New Roman"/>
                <a:cs typeface="Times New Roman"/>
              </a:rPr>
              <a:t>interagire con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l’ovocita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57DF60E-BE35-4F78-BD37-AA9B796830F0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72</a:t>
            </a:fld>
            <a:endParaRPr lang="it-IT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919" y="0"/>
            <a:ext cx="34544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6400" y="1266"/>
            <a:ext cx="0" cy="6856730"/>
          </a:xfrm>
          <a:custGeom>
            <a:avLst/>
            <a:gdLst/>
            <a:ahLst/>
            <a:cxnLst/>
            <a:rect l="l" t="t" r="r" b="b"/>
            <a:pathLst>
              <a:path h="6856730">
                <a:moveTo>
                  <a:pt x="0" y="6856733"/>
                </a:moveTo>
                <a:lnTo>
                  <a:pt x="0" y="0"/>
                </a:lnTo>
              </a:path>
            </a:pathLst>
          </a:custGeom>
          <a:ln w="10160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1840" y="1266"/>
            <a:ext cx="0" cy="6856730"/>
          </a:xfrm>
          <a:custGeom>
            <a:avLst/>
            <a:gdLst/>
            <a:ahLst/>
            <a:cxnLst/>
            <a:rect l="l" t="t" r="r" b="b"/>
            <a:pathLst>
              <a:path h="6856730">
                <a:moveTo>
                  <a:pt x="0" y="0"/>
                </a:moveTo>
                <a:lnTo>
                  <a:pt x="0" y="6856733"/>
                </a:lnTo>
              </a:path>
            </a:pathLst>
          </a:custGeom>
          <a:ln w="10160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7279" y="0"/>
            <a:ext cx="3512820" cy="6855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5180" y="1266"/>
            <a:ext cx="0" cy="6856730"/>
          </a:xfrm>
          <a:custGeom>
            <a:avLst/>
            <a:gdLst/>
            <a:ahLst/>
            <a:cxnLst/>
            <a:rect l="l" t="t" r="r" b="b"/>
            <a:pathLst>
              <a:path h="6856730">
                <a:moveTo>
                  <a:pt x="0" y="6856733"/>
                </a:moveTo>
                <a:lnTo>
                  <a:pt x="0" y="0"/>
                </a:lnTo>
              </a:path>
            </a:pathLst>
          </a:custGeom>
          <a:ln w="10160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2200" y="1266"/>
            <a:ext cx="0" cy="6856730"/>
          </a:xfrm>
          <a:custGeom>
            <a:avLst/>
            <a:gdLst/>
            <a:ahLst/>
            <a:cxnLst/>
            <a:rect l="l" t="t" r="r" b="b"/>
            <a:pathLst>
              <a:path h="6856730">
                <a:moveTo>
                  <a:pt x="0" y="0"/>
                </a:moveTo>
                <a:lnTo>
                  <a:pt x="0" y="6856733"/>
                </a:lnTo>
              </a:path>
            </a:pathLst>
          </a:custGeom>
          <a:ln w="10160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77459" y="1341119"/>
            <a:ext cx="358140" cy="287020"/>
          </a:xfrm>
          <a:prstGeom prst="rect">
            <a:avLst/>
          </a:prstGeom>
          <a:solidFill>
            <a:srgbClr val="FFFFFF"/>
          </a:solidFill>
          <a:ln w="10159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35"/>
              </a:spcBef>
            </a:pPr>
            <a:r>
              <a:rPr sz="1600" b="1" spc="-10" dirty="0">
                <a:latin typeface="Arial"/>
                <a:cs typeface="Arial"/>
              </a:rPr>
              <a:t>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2379" y="5204459"/>
            <a:ext cx="482600" cy="241300"/>
          </a:xfrm>
          <a:prstGeom prst="rect">
            <a:avLst/>
          </a:prstGeom>
          <a:solidFill>
            <a:srgbClr val="FFFFFF"/>
          </a:solidFill>
          <a:ln w="1015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880"/>
              </a:lnSpc>
            </a:pPr>
            <a:r>
              <a:rPr sz="1600" spc="5" dirty="0">
                <a:latin typeface="Arial"/>
                <a:cs typeface="Arial"/>
              </a:rPr>
              <a:t>MB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65750" y="5447029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58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8A0B83F-9F18-4DE2-BEAE-791968770821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73</a:t>
            </a:fld>
            <a:endParaRPr lang="it-IT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19" y="1577339"/>
            <a:ext cx="1282954" cy="551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1239" y="1577339"/>
            <a:ext cx="406641" cy="55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19" y="4003052"/>
            <a:ext cx="1813814" cy="4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9460" y="4003052"/>
            <a:ext cx="533654" cy="498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2039" y="4003052"/>
            <a:ext cx="1483614" cy="498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540" y="4800612"/>
            <a:ext cx="1521713" cy="498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6040" y="4800612"/>
            <a:ext cx="1346453" cy="4980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6020" y="4800612"/>
            <a:ext cx="1356614" cy="4980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2407" y="998220"/>
            <a:ext cx="8575675" cy="4154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Suddiviso </a:t>
            </a:r>
            <a:r>
              <a:rPr sz="1800" dirty="0">
                <a:latin typeface="Times New Roman"/>
                <a:cs typeface="Times New Roman"/>
              </a:rPr>
              <a:t>tre </a:t>
            </a:r>
            <a:r>
              <a:rPr sz="1800" spc="-5" dirty="0">
                <a:latin typeface="Times New Roman"/>
                <a:cs typeface="Times New Roman"/>
              </a:rPr>
              <a:t>regioni altamente specializzate: </a:t>
            </a:r>
            <a:r>
              <a:rPr sz="1800" b="1" spc="-5" dirty="0">
                <a:latin typeface="Times New Roman"/>
                <a:cs typeface="Times New Roman"/>
              </a:rPr>
              <a:t>testa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b="1" dirty="0">
                <a:latin typeface="Times New Roman"/>
                <a:cs typeface="Times New Roman"/>
              </a:rPr>
              <a:t>corpo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coda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Funzioni: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14" dirty="0">
                <a:latin typeface="DejaVu Sans"/>
                <a:cs typeface="DejaVu Sans"/>
              </a:rPr>
              <a:t>★ </a:t>
            </a:r>
            <a:r>
              <a:rPr sz="1800" b="1" spc="-5" dirty="0">
                <a:latin typeface="Times New Roman"/>
                <a:cs typeface="Times New Roman"/>
              </a:rPr>
              <a:t>riassorbimento </a:t>
            </a:r>
            <a:r>
              <a:rPr sz="1800" spc="-5" dirty="0">
                <a:latin typeface="Times New Roman"/>
                <a:cs typeface="Times New Roman"/>
              </a:rPr>
              <a:t>del fluido proveniente dai tubuli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seminiferi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800" spc="-114" dirty="0">
                <a:latin typeface="DejaVu Sans"/>
                <a:cs typeface="DejaVu Sans"/>
              </a:rPr>
              <a:t>★ </a:t>
            </a:r>
            <a:r>
              <a:rPr sz="1800" b="1" spc="-5" dirty="0">
                <a:latin typeface="Times New Roman"/>
                <a:cs typeface="Times New Roman"/>
              </a:rPr>
              <a:t>trasporto, maturazione </a:t>
            </a:r>
            <a:r>
              <a:rPr sz="1800" spc="-5" dirty="0">
                <a:latin typeface="Times New Roman"/>
                <a:cs typeface="Times New Roman"/>
              </a:rPr>
              <a:t>degli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spermatozoi,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800" spc="-114" dirty="0">
                <a:latin typeface="DejaVu Sans"/>
                <a:cs typeface="DejaVu Sans"/>
              </a:rPr>
              <a:t>★ </a:t>
            </a:r>
            <a:r>
              <a:rPr sz="1800" b="1" spc="-5" dirty="0">
                <a:latin typeface="Times New Roman"/>
                <a:cs typeface="Times New Roman"/>
              </a:rPr>
              <a:t>eliminazione </a:t>
            </a:r>
            <a:r>
              <a:rPr sz="1800" dirty="0">
                <a:latin typeface="Times New Roman"/>
                <a:cs typeface="Times New Roman"/>
              </a:rPr>
              <a:t>di quelli che presentano </a:t>
            </a:r>
            <a:r>
              <a:rPr sz="1800" spc="-5" dirty="0">
                <a:latin typeface="Times New Roman"/>
                <a:cs typeface="Times New Roman"/>
              </a:rPr>
              <a:t>difetti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spc="-114" dirty="0">
                <a:latin typeface="DejaVu Sans"/>
                <a:cs typeface="DejaVu Sans"/>
              </a:rPr>
              <a:t>★ </a:t>
            </a:r>
            <a:r>
              <a:rPr sz="1800" b="1" spc="-5" dirty="0">
                <a:latin typeface="Times New Roman"/>
                <a:cs typeface="Times New Roman"/>
              </a:rPr>
              <a:t>immagazzinamento </a:t>
            </a:r>
            <a:r>
              <a:rPr sz="1800" spc="-5" dirty="0">
                <a:latin typeface="Times New Roman"/>
                <a:cs typeface="Times New Roman"/>
              </a:rPr>
              <a:t>degli spermatozoi </a:t>
            </a:r>
            <a:r>
              <a:rPr sz="1800" dirty="0">
                <a:latin typeface="Times New Roman"/>
                <a:cs typeface="Times New Roman"/>
              </a:rPr>
              <a:t>nel tratto distale della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800" spc="340" dirty="0">
                <a:latin typeface="Arial"/>
                <a:cs typeface="Arial"/>
              </a:rPr>
              <a:t>	</a:t>
            </a:r>
            <a:r>
              <a:rPr sz="18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Immagazzinare</a:t>
            </a:r>
            <a:r>
              <a:rPr sz="1800" b="1" spc="2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gli</a:t>
            </a:r>
            <a:r>
              <a:rPr sz="1800" b="1" spc="2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spermatozoi</a:t>
            </a:r>
            <a:r>
              <a:rPr sz="1800" spc="-5" dirty="0">
                <a:latin typeface="Times New Roman"/>
                <a:cs typeface="Times New Roman"/>
              </a:rPr>
              <a:t>: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popolazione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eterogenea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sufficientemente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numerosa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800" dirty="0">
                <a:latin typeface="Times New Roman"/>
                <a:cs typeface="Times New Roman"/>
              </a:rPr>
              <a:t>di </a:t>
            </a:r>
            <a:r>
              <a:rPr sz="1800" spc="-5" dirty="0">
                <a:latin typeface="Times New Roman"/>
                <a:cs typeface="Times New Roman"/>
              </a:rPr>
              <a:t>spermatozoi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800" spc="5" dirty="0">
                <a:latin typeface="Arial"/>
                <a:cs typeface="Arial"/>
              </a:rPr>
              <a:t></a:t>
            </a:r>
            <a:r>
              <a:rPr sz="1800" b="1" spc="5" dirty="0">
                <a:solidFill>
                  <a:srgbClr val="9933FF"/>
                </a:solidFill>
                <a:latin typeface="Times New Roman"/>
                <a:cs typeface="Times New Roman"/>
              </a:rPr>
              <a:t>Spermatozoi </a:t>
            </a:r>
            <a:r>
              <a:rPr sz="1800" spc="-5" dirty="0">
                <a:latin typeface="Times New Roman"/>
                <a:cs typeface="Times New Roman"/>
              </a:rPr>
              <a:t>mantenuti in uno stato di </a:t>
            </a: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quiescenza </a:t>
            </a:r>
            <a:r>
              <a:rPr sz="18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metabolica </a:t>
            </a:r>
            <a:r>
              <a:rPr sz="1800" spc="-5" dirty="0">
                <a:latin typeface="Times New Roman"/>
                <a:cs typeface="Times New Roman"/>
              </a:rPr>
              <a:t>(vitali per </a:t>
            </a:r>
            <a:r>
              <a:rPr sz="1800" dirty="0">
                <a:latin typeface="Times New Roman"/>
                <a:cs typeface="Times New Roman"/>
              </a:rPr>
              <a:t>più </a:t>
            </a:r>
            <a:r>
              <a:rPr sz="1800" spc="-5" dirty="0">
                <a:latin typeface="Times New Roman"/>
                <a:cs typeface="Times New Roman"/>
              </a:rPr>
              <a:t>di 15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giorni)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58439" y="22859"/>
            <a:ext cx="3137154" cy="9832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21710" y="133984"/>
            <a:ext cx="2590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99"/>
                </a:solidFill>
              </a:rPr>
              <a:t>EPIDIDIMO</a:t>
            </a:r>
            <a:endParaRPr sz="3600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770D9ED-6057-4784-BA6F-7208740E7F34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74</a:t>
            </a:fld>
            <a:endParaRPr lang="it-IT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8439" y="22859"/>
            <a:ext cx="3137154" cy="983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1710" y="133984"/>
            <a:ext cx="2590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99"/>
                </a:solidFill>
              </a:rPr>
              <a:t>EPIDIDIMO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12407" y="742950"/>
            <a:ext cx="8722995" cy="586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051560" algn="l"/>
                <a:tab pos="3671570" algn="l"/>
                <a:tab pos="4791710" algn="l"/>
                <a:tab pos="5160010" algn="l"/>
                <a:tab pos="6395085" algn="l"/>
                <a:tab pos="7812405" algn="l"/>
                <a:tab pos="8209280" algn="l"/>
              </a:tabLst>
            </a:pP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10" dirty="0">
                <a:latin typeface="Arial"/>
                <a:cs typeface="Arial"/>
              </a:rPr>
              <a:t>m</a:t>
            </a:r>
            <a:r>
              <a:rPr sz="1600" b="1" dirty="0">
                <a:latin typeface="Arial"/>
                <a:cs typeface="Arial"/>
              </a:rPr>
              <a:t>bi</a:t>
            </a: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	alt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1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g</a:t>
            </a:r>
            <a:r>
              <a:rPr sz="1600" b="1" spc="15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on</a:t>
            </a:r>
            <a:r>
              <a:rPr sz="1600" b="1" spc="-15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10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zz</a:t>
            </a:r>
            <a:r>
              <a:rPr sz="1600" b="1" spc="-15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10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:	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spc="1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z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	t</a:t>
            </a:r>
            <a:r>
              <a:rPr sz="1600" spc="2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pe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mato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nti	</a:t>
            </a:r>
            <a:r>
              <a:rPr sz="1600" spc="-15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1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spc="-5" dirty="0">
                <a:latin typeface="Arial"/>
                <a:cs typeface="Arial"/>
              </a:rPr>
              <a:t>luminale</a:t>
            </a:r>
            <a:endParaRPr sz="16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Arial"/>
                <a:cs typeface="Arial"/>
              </a:rPr>
              <a:t>I </a:t>
            </a:r>
            <a:r>
              <a:rPr sz="1800" b="1" dirty="0">
                <a:latin typeface="Arial"/>
                <a:cs typeface="Arial"/>
              </a:rPr>
              <a:t>principali cambiamenti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280"/>
              </a:spcBef>
              <a:buClr>
                <a:srgbClr val="000000"/>
              </a:buClr>
              <a:buFont typeface="Arial"/>
              <a:buAutoNum type="arabicParenR"/>
              <a:tabLst>
                <a:tab pos="351155" algn="l"/>
              </a:tabLst>
            </a:pP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condensazione </a:t>
            </a:r>
            <a:r>
              <a:rPr sz="1800" b="1" spc="-5" dirty="0">
                <a:latin typeface="Arial"/>
                <a:cs typeface="Arial"/>
              </a:rPr>
              <a:t>della </a:t>
            </a:r>
            <a:r>
              <a:rPr sz="1800" b="1" dirty="0">
                <a:latin typeface="Arial"/>
                <a:cs typeface="Arial"/>
              </a:rPr>
              <a:t>cromatina </a:t>
            </a:r>
            <a:r>
              <a:rPr sz="1800" b="1" spc="-5" dirty="0">
                <a:latin typeface="Arial"/>
                <a:cs typeface="Arial"/>
              </a:rPr>
              <a:t>nucleare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Font typeface="Arial"/>
              <a:buAutoNum type="arabicParenR"/>
              <a:tabLst>
                <a:tab pos="351155" algn="l"/>
              </a:tabLst>
            </a:pP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rimozione </a:t>
            </a:r>
            <a:r>
              <a:rPr sz="1800" b="1" dirty="0">
                <a:latin typeface="Arial"/>
                <a:cs typeface="Arial"/>
              </a:rPr>
              <a:t>della goccia</a:t>
            </a:r>
            <a:r>
              <a:rPr sz="1800" b="1" spc="-5" dirty="0">
                <a:latin typeface="Arial"/>
                <a:cs typeface="Arial"/>
              </a:rPr>
              <a:t> plasmatica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Font typeface="Arial"/>
              <a:buAutoNum type="arabicParenR"/>
              <a:tabLst>
                <a:tab pos="351155" algn="l"/>
              </a:tabLst>
            </a:pP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modificazione composizione fosfolipidi </a:t>
            </a:r>
            <a:r>
              <a:rPr sz="1800" spc="-5" dirty="0">
                <a:latin typeface="Arial"/>
                <a:cs typeface="Arial"/>
              </a:rPr>
              <a:t>di </a:t>
            </a:r>
            <a:r>
              <a:rPr sz="1800" dirty="0">
                <a:latin typeface="Arial"/>
                <a:cs typeface="Arial"/>
              </a:rPr>
              <a:t>membrana</a:t>
            </a:r>
            <a:endParaRPr sz="1800">
              <a:latin typeface="Arial"/>
              <a:cs typeface="Arial"/>
            </a:endParaRPr>
          </a:p>
          <a:p>
            <a:pPr marL="381635" indent="-297815">
              <a:lnSpc>
                <a:spcPct val="100000"/>
              </a:lnSpc>
              <a:spcBef>
                <a:spcPts val="1305"/>
              </a:spcBef>
              <a:buClr>
                <a:srgbClr val="000000"/>
              </a:buClr>
              <a:buFont typeface="Arial"/>
              <a:buAutoNum type="arabicParenR"/>
              <a:tabLst>
                <a:tab pos="381635" algn="l"/>
              </a:tabLst>
            </a:pPr>
            <a:r>
              <a:rPr sz="1800" b="1" dirty="0">
                <a:solidFill>
                  <a:srgbClr val="9933FF"/>
                </a:solidFill>
                <a:latin typeface="Arial"/>
                <a:cs typeface="Arial"/>
              </a:rPr>
              <a:t>arricchimento</a:t>
            </a:r>
            <a:r>
              <a:rPr sz="1800" b="1" spc="235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33FF"/>
                </a:solidFill>
                <a:latin typeface="Arial"/>
                <a:cs typeface="Arial"/>
              </a:rPr>
              <a:t>molecole</a:t>
            </a:r>
            <a:r>
              <a:rPr sz="1800" b="1" spc="245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33FF"/>
                </a:solidFill>
                <a:latin typeface="Arial"/>
                <a:cs typeface="Arial"/>
              </a:rPr>
              <a:t>di</a:t>
            </a:r>
            <a:r>
              <a:rPr sz="1800" b="1" spc="240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33FF"/>
                </a:solidFill>
                <a:latin typeface="Arial"/>
                <a:cs typeface="Arial"/>
              </a:rPr>
              <a:t>colesterolo</a:t>
            </a:r>
            <a:r>
              <a:rPr sz="1800" b="1" spc="235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livello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della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membrana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plasmatica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300"/>
              </a:spcBef>
            </a:pPr>
            <a:r>
              <a:rPr sz="1800" spc="-5" dirty="0">
                <a:latin typeface="Arial"/>
                <a:cs typeface="Arial"/>
              </a:rPr>
              <a:t>(riduzione capacità </a:t>
            </a:r>
            <a:r>
              <a:rPr sz="1800" dirty="0">
                <a:latin typeface="Arial"/>
                <a:cs typeface="Arial"/>
              </a:rPr>
              <a:t>fusogene della </a:t>
            </a:r>
            <a:r>
              <a:rPr sz="1800" spc="5" dirty="0">
                <a:latin typeface="Arial"/>
                <a:cs typeface="Arial"/>
              </a:rPr>
              <a:t>membrana </a:t>
            </a:r>
            <a:r>
              <a:rPr sz="1800" dirty="0">
                <a:latin typeface="Arial"/>
                <a:cs typeface="Arial"/>
              </a:rPr>
              <a:t>per impedire </a:t>
            </a:r>
            <a:r>
              <a:rPr sz="1800" spc="-5" dirty="0">
                <a:latin typeface="Arial"/>
                <a:cs typeface="Arial"/>
              </a:rPr>
              <a:t>la reazione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acrosomiale)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280"/>
              </a:spcBef>
              <a:buAutoNum type="arabicParenR" startAt="5"/>
              <a:tabLst>
                <a:tab pos="351155" algn="l"/>
              </a:tabLst>
            </a:pPr>
            <a:r>
              <a:rPr sz="1800" dirty="0">
                <a:latin typeface="Arial"/>
                <a:cs typeface="Arial"/>
              </a:rPr>
              <a:t>aumento </a:t>
            </a: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cariche </a:t>
            </a:r>
            <a:r>
              <a:rPr sz="1800" b="1" dirty="0">
                <a:solidFill>
                  <a:srgbClr val="9933FF"/>
                </a:solidFill>
                <a:latin typeface="Arial"/>
                <a:cs typeface="Arial"/>
              </a:rPr>
              <a:t>negative superficiali </a:t>
            </a:r>
            <a:r>
              <a:rPr sz="1800" spc="-5" dirty="0">
                <a:latin typeface="Arial"/>
                <a:cs typeface="Arial"/>
              </a:rPr>
              <a:t>di </a:t>
            </a:r>
            <a:r>
              <a:rPr sz="1800" dirty="0">
                <a:latin typeface="Arial"/>
                <a:cs typeface="Arial"/>
              </a:rPr>
              <a:t>membrana </a:t>
            </a:r>
            <a:r>
              <a:rPr sz="1800" spc="-5" dirty="0">
                <a:latin typeface="Arial"/>
                <a:cs typeface="Arial"/>
              </a:rPr>
              <a:t>e dei </a:t>
            </a:r>
            <a:r>
              <a:rPr sz="1800" dirty="0">
                <a:latin typeface="Arial"/>
                <a:cs typeface="Arial"/>
              </a:rPr>
              <a:t>legami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disolfuro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Font typeface="Arial"/>
              <a:buAutoNum type="arabicParenR" startAt="5"/>
              <a:tabLst>
                <a:tab pos="351155" algn="l"/>
              </a:tabLst>
            </a:pP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ri-localizzazione degli </a:t>
            </a:r>
            <a:r>
              <a:rPr sz="1800" b="1" dirty="0">
                <a:solidFill>
                  <a:srgbClr val="9933FF"/>
                </a:solidFill>
                <a:latin typeface="Arial"/>
                <a:cs typeface="Arial"/>
              </a:rPr>
              <a:t>antigeni </a:t>
            </a: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di superficie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305"/>
              </a:spcBef>
              <a:buClr>
                <a:srgbClr val="000000"/>
              </a:buClr>
              <a:buFont typeface="Arial"/>
              <a:buAutoNum type="arabicParenR" startAt="5"/>
              <a:tabLst>
                <a:tab pos="351155" algn="l"/>
              </a:tabLst>
            </a:pPr>
            <a:r>
              <a:rPr sz="1800" b="1" dirty="0">
                <a:solidFill>
                  <a:srgbClr val="9933FF"/>
                </a:solidFill>
                <a:latin typeface="Arial"/>
                <a:cs typeface="Arial"/>
              </a:rPr>
              <a:t>dislocazione di proteine di </a:t>
            </a: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membrana </a:t>
            </a:r>
            <a:r>
              <a:rPr sz="1800" spc="-5" dirty="0">
                <a:latin typeface="Arial"/>
                <a:cs typeface="Arial"/>
              </a:rPr>
              <a:t>in punti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diversi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Font typeface="Arial"/>
              <a:buAutoNum type="arabicParenR" startAt="5"/>
              <a:tabLst>
                <a:tab pos="351155" algn="l"/>
              </a:tabLst>
            </a:pP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rimozione </a:t>
            </a:r>
            <a:r>
              <a:rPr sz="1800" b="1" dirty="0">
                <a:solidFill>
                  <a:srgbClr val="9933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modificazione </a:t>
            </a:r>
            <a:r>
              <a:rPr sz="1800" spc="-5" dirty="0">
                <a:latin typeface="Arial"/>
                <a:cs typeface="Arial"/>
              </a:rPr>
              <a:t>delle proteine di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superficie</a:t>
            </a:r>
            <a:endParaRPr sz="1800">
              <a:latin typeface="Arial"/>
              <a:cs typeface="Arial"/>
            </a:endParaRPr>
          </a:p>
          <a:p>
            <a:pPr marL="83820" marR="6985">
              <a:lnSpc>
                <a:spcPct val="159400"/>
              </a:lnSpc>
              <a:spcBef>
                <a:spcPts val="20"/>
              </a:spcBef>
              <a:buAutoNum type="arabicParenR" startAt="5"/>
              <a:tabLst>
                <a:tab pos="386715" algn="l"/>
              </a:tabLst>
            </a:pPr>
            <a:r>
              <a:rPr sz="1800" dirty="0">
                <a:latin typeface="Arial"/>
                <a:cs typeface="Arial"/>
              </a:rPr>
              <a:t>Tratto finale: </a:t>
            </a:r>
            <a:r>
              <a:rPr sz="1800" spc="-10" dirty="0">
                <a:latin typeface="Arial"/>
                <a:cs typeface="Arial"/>
              </a:rPr>
              <a:t>spermatozoi </a:t>
            </a:r>
            <a:r>
              <a:rPr sz="1800" dirty="0">
                <a:latin typeface="Arial"/>
                <a:cs typeface="Arial"/>
              </a:rPr>
              <a:t>immersi </a:t>
            </a:r>
            <a:r>
              <a:rPr sz="1800" spc="-5" dirty="0">
                <a:latin typeface="Arial"/>
                <a:cs typeface="Arial"/>
              </a:rPr>
              <a:t>in un liquido viscoso detto </a:t>
            </a:r>
            <a:r>
              <a:rPr sz="1800" b="1" spc="-5" dirty="0">
                <a:solidFill>
                  <a:srgbClr val="9933FF"/>
                </a:solidFill>
                <a:latin typeface="Arial"/>
                <a:cs typeface="Arial"/>
              </a:rPr>
              <a:t>liquido </a:t>
            </a:r>
            <a:r>
              <a:rPr sz="1800" b="1" dirty="0">
                <a:solidFill>
                  <a:srgbClr val="9933FF"/>
                </a:solidFill>
                <a:latin typeface="Arial"/>
                <a:cs typeface="Arial"/>
              </a:rPr>
              <a:t>seminale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ricco </a:t>
            </a:r>
            <a:r>
              <a:rPr sz="1800" b="1" dirty="0">
                <a:latin typeface="Arial"/>
                <a:cs typeface="Arial"/>
              </a:rPr>
              <a:t>di </a:t>
            </a:r>
            <a:r>
              <a:rPr sz="1800" b="1" spc="-5" dirty="0">
                <a:latin typeface="Arial"/>
                <a:cs typeface="Arial"/>
              </a:rPr>
              <a:t>zuccheri, lipidi, proteine, ormoni, ioni </a:t>
            </a:r>
            <a:r>
              <a:rPr sz="1800" b="1" dirty="0">
                <a:latin typeface="Arial"/>
                <a:cs typeface="Arial"/>
              </a:rPr>
              <a:t>per nutrire </a:t>
            </a:r>
            <a:r>
              <a:rPr sz="1800" b="1" spc="-5" dirty="0">
                <a:latin typeface="Arial"/>
                <a:cs typeface="Arial"/>
              </a:rPr>
              <a:t>e </a:t>
            </a:r>
            <a:r>
              <a:rPr sz="1800" b="1" dirty="0">
                <a:latin typeface="Arial"/>
                <a:cs typeface="Arial"/>
              </a:rPr>
              <a:t>proteggere i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gameti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155C47B-6C2A-4125-BCBE-CDFCBFDA245E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75</a:t>
            </a:fld>
            <a:endParaRPr lang="it-IT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4266" y="627887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76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6960" y="774700"/>
            <a:ext cx="6507480" cy="419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8341" y="149225"/>
            <a:ext cx="55403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Vie genitali maschili </a:t>
            </a:r>
            <a:r>
              <a:rPr sz="2000" dirty="0">
                <a:solidFill>
                  <a:srgbClr val="000000"/>
                </a:solidFill>
              </a:rPr>
              <a:t>e ghiandole </a:t>
            </a:r>
            <a:r>
              <a:rPr sz="2000" spc="-5" dirty="0">
                <a:solidFill>
                  <a:srgbClr val="000000"/>
                </a:solidFill>
              </a:rPr>
              <a:t>sessuali</a:t>
            </a:r>
            <a:r>
              <a:rPr sz="2000" spc="-7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accessorie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797242" y="5312727"/>
            <a:ext cx="6866890" cy="142621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567690">
              <a:lnSpc>
                <a:spcPct val="100000"/>
              </a:lnSpc>
              <a:spcBef>
                <a:spcPts val="1290"/>
              </a:spcBef>
            </a:pPr>
            <a:r>
              <a:rPr sz="1800" b="1" spc="-5" dirty="0">
                <a:latin typeface="Times New Roman"/>
                <a:cs typeface="Times New Roman"/>
              </a:rPr>
              <a:t>Il </a:t>
            </a:r>
            <a:r>
              <a:rPr sz="1800" b="1" spc="-10" dirty="0">
                <a:latin typeface="Times New Roman"/>
                <a:cs typeface="Times New Roman"/>
              </a:rPr>
              <a:t>seme </a:t>
            </a:r>
            <a:r>
              <a:rPr sz="1800" b="1" dirty="0">
                <a:latin typeface="Times New Roman"/>
                <a:cs typeface="Times New Roman"/>
              </a:rPr>
              <a:t>(o </a:t>
            </a:r>
            <a:r>
              <a:rPr sz="1800" b="1" spc="-5" dirty="0">
                <a:latin typeface="Times New Roman"/>
                <a:cs typeface="Times New Roman"/>
              </a:rPr>
              <a:t>sperma) </a:t>
            </a:r>
            <a:r>
              <a:rPr sz="1800" b="1" dirty="0">
                <a:latin typeface="Times New Roman"/>
                <a:cs typeface="Times New Roman"/>
              </a:rPr>
              <a:t>è </a:t>
            </a:r>
            <a:r>
              <a:rPr sz="1800" b="1" spc="-5" dirty="0">
                <a:latin typeface="Times New Roman"/>
                <a:cs typeface="Times New Roman"/>
              </a:rPr>
              <a:t>composto da spermatozoi </a:t>
            </a:r>
            <a:r>
              <a:rPr sz="1800" b="1" dirty="0">
                <a:latin typeface="Times New Roman"/>
                <a:cs typeface="Times New Roman"/>
              </a:rPr>
              <a:t>+ </a:t>
            </a:r>
            <a:r>
              <a:rPr sz="1800" b="1" spc="-5" dirty="0">
                <a:latin typeface="Times New Roman"/>
                <a:cs typeface="Times New Roman"/>
              </a:rPr>
              <a:t>fluido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seminale</a:t>
            </a:r>
            <a:endParaRPr sz="18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  <a:spcBef>
                <a:spcPts val="1195"/>
              </a:spcBef>
            </a:pPr>
            <a:r>
              <a:rPr sz="1800" dirty="0">
                <a:latin typeface="Times New Roman"/>
                <a:cs typeface="Times New Roman"/>
              </a:rPr>
              <a:t>Fluido </a:t>
            </a:r>
            <a:r>
              <a:rPr sz="1800" spc="-5" dirty="0">
                <a:latin typeface="Times New Roman"/>
                <a:cs typeface="Times New Roman"/>
              </a:rPr>
              <a:t>seminale </a:t>
            </a:r>
            <a:r>
              <a:rPr sz="1600" spc="-5" dirty="0">
                <a:latin typeface="Times New Roman"/>
                <a:cs typeface="Times New Roman"/>
              </a:rPr>
              <a:t>(protezione </a:t>
            </a:r>
            <a:r>
              <a:rPr sz="1600" dirty="0">
                <a:latin typeface="Times New Roman"/>
                <a:cs typeface="Times New Roman"/>
              </a:rPr>
              <a:t>e </a:t>
            </a:r>
            <a:r>
              <a:rPr sz="1600" spc="-5" dirty="0">
                <a:latin typeface="Times New Roman"/>
                <a:cs typeface="Times New Roman"/>
              </a:rPr>
              <a:t>nutrizione dello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sperma)</a:t>
            </a:r>
            <a:endParaRPr sz="1600">
              <a:latin typeface="Times New Roman"/>
              <a:cs typeface="Times New Roman"/>
            </a:endParaRPr>
          </a:p>
          <a:p>
            <a:pPr marL="132080" indent="-119380">
              <a:lnSpc>
                <a:spcPct val="100000"/>
              </a:lnSpc>
              <a:buSzPct val="88888"/>
              <a:buChar char="-"/>
              <a:tabLst>
                <a:tab pos="132080" algn="l"/>
              </a:tabLst>
            </a:pPr>
            <a:r>
              <a:rPr sz="1800" dirty="0">
                <a:latin typeface="Times New Roman"/>
                <a:cs typeface="Times New Roman"/>
              </a:rPr>
              <a:t>prodotto da </a:t>
            </a:r>
            <a:r>
              <a:rPr sz="1800" spc="-5" dirty="0">
                <a:latin typeface="Times New Roman"/>
                <a:cs typeface="Times New Roman"/>
              </a:rPr>
              <a:t>vescichette seminali, </a:t>
            </a:r>
            <a:r>
              <a:rPr sz="1800" dirty="0">
                <a:latin typeface="Times New Roman"/>
                <a:cs typeface="Times New Roman"/>
              </a:rPr>
              <a:t>prostata e </a:t>
            </a:r>
            <a:r>
              <a:rPr sz="1800" spc="-5" dirty="0">
                <a:latin typeface="Times New Roman"/>
                <a:cs typeface="Times New Roman"/>
              </a:rPr>
              <a:t>ghiandole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bulbo-uretrali</a:t>
            </a:r>
            <a:endParaRPr sz="1800">
              <a:latin typeface="Times New Roman"/>
              <a:cs typeface="Times New Roman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1800" dirty="0">
                <a:latin typeface="Times New Roman"/>
                <a:cs typeface="Times New Roman"/>
              </a:rPr>
              <a:t>contiene </a:t>
            </a:r>
            <a:r>
              <a:rPr sz="1800" spc="-10" dirty="0">
                <a:latin typeface="Times New Roman"/>
                <a:cs typeface="Times New Roman"/>
              </a:rPr>
              <a:t>fruttosio, </a:t>
            </a:r>
            <a:r>
              <a:rPr sz="1800" spc="-5" dirty="0">
                <a:latin typeface="Times New Roman"/>
                <a:cs typeface="Times New Roman"/>
              </a:rPr>
              <a:t>inositolo, </a:t>
            </a:r>
            <a:r>
              <a:rPr sz="1800" spc="-10" dirty="0">
                <a:latin typeface="Times New Roman"/>
                <a:cs typeface="Times New Roman"/>
              </a:rPr>
              <a:t>glicerilfosforilcolina, </a:t>
            </a:r>
            <a:r>
              <a:rPr sz="1800" spc="-5" dirty="0">
                <a:latin typeface="Times New Roman"/>
                <a:cs typeface="Times New Roman"/>
              </a:rPr>
              <a:t>prostaglandine,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enzimi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8ACA2C1-D303-4754-BA43-83984AB5CBAA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76</a:t>
            </a:fld>
            <a:endParaRPr lang="it-IT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4266" y="627887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77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9819" y="1488439"/>
            <a:ext cx="6616700" cy="5255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6219" y="228600"/>
            <a:ext cx="61341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4E4B989-A5DC-42FF-AC04-F1FE7CAAAAE4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77</a:t>
            </a:fld>
            <a:endParaRPr lang="it-IT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3166" y="6278879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6966" y="6310939"/>
            <a:ext cx="889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5060" y="772159"/>
            <a:ext cx="7254240" cy="6085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940" y="111747"/>
            <a:ext cx="8534654" cy="686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8962" y="186690"/>
            <a:ext cx="81711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000099"/>
                </a:solidFill>
              </a:rPr>
              <a:t>VARIABILITA’ MORFOLOGICA GAMETE</a:t>
            </a:r>
            <a:r>
              <a:rPr sz="2500" spc="60" dirty="0">
                <a:solidFill>
                  <a:srgbClr val="000099"/>
                </a:solidFill>
              </a:rPr>
              <a:t> </a:t>
            </a:r>
            <a:r>
              <a:rPr sz="2500" spc="-5" dirty="0">
                <a:solidFill>
                  <a:srgbClr val="000099"/>
                </a:solidFill>
              </a:rPr>
              <a:t>MASCHILE</a:t>
            </a:r>
            <a:endParaRPr sz="250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8B50CC4-34F4-47A9-98ED-C19FFC4FC090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78</a:t>
            </a:fld>
            <a:endParaRPr lang="it-IT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6679"/>
            <a:ext cx="6167120" cy="394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120" y="284479"/>
            <a:ext cx="5623559" cy="2105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60134" y="5375655"/>
            <a:ext cx="287274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Riftia </a:t>
            </a:r>
            <a:r>
              <a:rPr sz="1400" b="1" spc="-5" dirty="0">
                <a:latin typeface="Arial"/>
                <a:cs typeface="Arial"/>
              </a:rPr>
              <a:t>rilascia spermatozoi  raggruppati in fasci simili a </a:t>
            </a:r>
            <a:r>
              <a:rPr sz="1400" b="1" dirty="0">
                <a:latin typeface="Arial"/>
                <a:cs typeface="Arial"/>
              </a:rPr>
              <a:t>mazzi  di </a:t>
            </a:r>
            <a:r>
              <a:rPr sz="1400" b="1" spc="-5" dirty="0">
                <a:latin typeface="Arial"/>
                <a:cs typeface="Arial"/>
              </a:rPr>
              <a:t>fiori, </a:t>
            </a:r>
            <a:r>
              <a:rPr sz="1400" b="1" spc="-10" dirty="0">
                <a:latin typeface="Arial"/>
                <a:cs typeface="Arial"/>
              </a:rPr>
              <a:t>aventi </a:t>
            </a:r>
            <a:r>
              <a:rPr sz="1400" b="1" dirty="0">
                <a:latin typeface="Arial"/>
                <a:cs typeface="Arial"/>
              </a:rPr>
              <a:t>una </a:t>
            </a:r>
            <a:r>
              <a:rPr sz="1400" b="1" spc="-5" dirty="0">
                <a:latin typeface="Arial"/>
                <a:cs typeface="Arial"/>
              </a:rPr>
              <a:t>parte a calice  formata dalle teste elicoidali </a:t>
            </a:r>
            <a:r>
              <a:rPr sz="1400" b="1" dirty="0">
                <a:latin typeface="Arial"/>
                <a:cs typeface="Arial"/>
              </a:rPr>
              <a:t>degli  </a:t>
            </a:r>
            <a:r>
              <a:rPr sz="1400" b="1" spc="-5" dirty="0">
                <a:latin typeface="Arial"/>
                <a:cs typeface="Arial"/>
              </a:rPr>
              <a:t>spermatozoi (blu) e </a:t>
            </a:r>
            <a:r>
              <a:rPr sz="1400" b="1" dirty="0">
                <a:latin typeface="Arial"/>
                <a:cs typeface="Arial"/>
              </a:rPr>
              <a:t>i </a:t>
            </a:r>
            <a:r>
              <a:rPr sz="2100" spc="-135" baseline="-15873" dirty="0">
                <a:latin typeface="Times New Roman"/>
                <a:cs typeface="Times New Roman"/>
              </a:rPr>
              <a:t>7</a:t>
            </a:r>
            <a:r>
              <a:rPr sz="1400" b="1" spc="-90" dirty="0">
                <a:latin typeface="Arial"/>
                <a:cs typeface="Arial"/>
              </a:rPr>
              <a:t>“</a:t>
            </a:r>
            <a:r>
              <a:rPr sz="2100" spc="-135" baseline="-15873" dirty="0">
                <a:latin typeface="Times New Roman"/>
                <a:cs typeface="Times New Roman"/>
              </a:rPr>
              <a:t>9</a:t>
            </a:r>
            <a:r>
              <a:rPr sz="1400" b="1" spc="-90" dirty="0">
                <a:latin typeface="Arial"/>
                <a:cs typeface="Arial"/>
              </a:rPr>
              <a:t>gambi”  </a:t>
            </a:r>
            <a:r>
              <a:rPr sz="1400" b="1" spc="-5" dirty="0">
                <a:latin typeface="Arial"/>
                <a:cs typeface="Arial"/>
              </a:rPr>
              <a:t>formati dalle </a:t>
            </a:r>
            <a:r>
              <a:rPr sz="1400" b="1" dirty="0">
                <a:latin typeface="Arial"/>
                <a:cs typeface="Arial"/>
              </a:rPr>
              <a:t>code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(verde).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0134" y="242823"/>
            <a:ext cx="4673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Riftia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9176" y="242823"/>
            <a:ext cx="951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p</a:t>
            </a:r>
            <a:r>
              <a:rPr sz="1400" b="1" i="1" spc="-5" dirty="0">
                <a:latin typeface="Arial"/>
                <a:cs typeface="Arial"/>
              </a:rPr>
              <a:t>ac</a:t>
            </a:r>
            <a:r>
              <a:rPr sz="1400" b="1" i="1" dirty="0">
                <a:latin typeface="Arial"/>
                <a:cs typeface="Arial"/>
              </a:rPr>
              <a:t>h</a:t>
            </a:r>
            <a:r>
              <a:rPr sz="1400" b="1" i="1" spc="-25" dirty="0">
                <a:latin typeface="Arial"/>
                <a:cs typeface="Arial"/>
              </a:rPr>
              <a:t>y</a:t>
            </a:r>
            <a:r>
              <a:rPr sz="1400" b="1" i="1" dirty="0">
                <a:latin typeface="Arial"/>
                <a:cs typeface="Arial"/>
              </a:rPr>
              <a:t>p</a:t>
            </a:r>
            <a:r>
              <a:rPr sz="1400" b="1" i="1" spc="-10" dirty="0">
                <a:latin typeface="Arial"/>
                <a:cs typeface="Arial"/>
              </a:rPr>
              <a:t>til</a:t>
            </a:r>
            <a:r>
              <a:rPr sz="1400" b="1" i="1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0690" y="242823"/>
            <a:ext cx="971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cono</a:t>
            </a:r>
            <a:r>
              <a:rPr sz="1400" b="1" spc="-5" dirty="0">
                <a:latin typeface="Arial"/>
                <a:cs typeface="Arial"/>
              </a:rPr>
              <a:t>sc</a:t>
            </a:r>
            <a:r>
              <a:rPr sz="1400" b="1" spc="-3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0134" y="456184"/>
            <a:ext cx="287337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anche come </a:t>
            </a:r>
            <a:r>
              <a:rPr sz="1400" b="1" spc="-10" dirty="0">
                <a:latin typeface="Arial"/>
                <a:cs typeface="Arial"/>
              </a:rPr>
              <a:t>verme </a:t>
            </a:r>
            <a:r>
              <a:rPr sz="1400" b="1" spc="-5" dirty="0">
                <a:latin typeface="Arial"/>
                <a:cs typeface="Arial"/>
              </a:rPr>
              <a:t>tubo </a:t>
            </a:r>
            <a:r>
              <a:rPr sz="1400" b="1" spc="-10" dirty="0">
                <a:latin typeface="Arial"/>
                <a:cs typeface="Arial"/>
              </a:rPr>
              <a:t>gigante,  </a:t>
            </a:r>
            <a:r>
              <a:rPr sz="1400" b="1" spc="-5" dirty="0">
                <a:latin typeface="Arial"/>
                <a:cs typeface="Arial"/>
              </a:rPr>
              <a:t>è </a:t>
            </a:r>
            <a:r>
              <a:rPr sz="1400" b="1" dirty="0">
                <a:latin typeface="Arial"/>
                <a:cs typeface="Arial"/>
              </a:rPr>
              <a:t>un </a:t>
            </a:r>
            <a:r>
              <a:rPr sz="1400" b="1" spc="-5" dirty="0">
                <a:latin typeface="Arial"/>
                <a:cs typeface="Arial"/>
              </a:rPr>
              <a:t>anellide policheta lungo  anche 2,4 metri </a:t>
            </a:r>
            <a:r>
              <a:rPr sz="1400" b="1" dirty="0">
                <a:latin typeface="Arial"/>
                <a:cs typeface="Arial"/>
              </a:rPr>
              <a:t>ed è </a:t>
            </a:r>
            <a:r>
              <a:rPr sz="1400" b="1" spc="-5" dirty="0">
                <a:latin typeface="Arial"/>
                <a:cs typeface="Arial"/>
              </a:rPr>
              <a:t>in </a:t>
            </a:r>
            <a:r>
              <a:rPr sz="1400" b="1" dirty="0">
                <a:latin typeface="Arial"/>
                <a:cs typeface="Arial"/>
              </a:rPr>
              <a:t>grado di  </a:t>
            </a:r>
            <a:r>
              <a:rPr sz="1400" b="1" spc="-5" dirty="0">
                <a:latin typeface="Arial"/>
                <a:cs typeface="Arial"/>
              </a:rPr>
              <a:t>sopportare temperature elevate  (400°C) e alti livelli </a:t>
            </a:r>
            <a:r>
              <a:rPr sz="1400" b="1" dirty="0">
                <a:latin typeface="Arial"/>
                <a:cs typeface="Arial"/>
              </a:rPr>
              <a:t>di zolfo.  </a:t>
            </a:r>
            <a:r>
              <a:rPr sz="1400" b="1" spc="-5" dirty="0">
                <a:latin typeface="Arial"/>
                <a:cs typeface="Arial"/>
              </a:rPr>
              <a:t>L’habitat è tipicamente abissale,  sulle </a:t>
            </a:r>
            <a:r>
              <a:rPr sz="1400" b="1" dirty="0">
                <a:latin typeface="Arial"/>
                <a:cs typeface="Arial"/>
              </a:rPr>
              <a:t>sorgenti </a:t>
            </a:r>
            <a:r>
              <a:rPr sz="1400" b="1" spc="-5" dirty="0">
                <a:latin typeface="Arial"/>
                <a:cs typeface="Arial"/>
              </a:rPr>
              <a:t>idrotermali,  nell'Oceano Pacifico e </a:t>
            </a:r>
            <a:r>
              <a:rPr sz="1400" b="1" dirty="0">
                <a:latin typeface="Arial"/>
                <a:cs typeface="Arial"/>
              </a:rPr>
              <a:t>sul  </a:t>
            </a:r>
            <a:r>
              <a:rPr sz="1400" b="1" spc="-5" dirty="0">
                <a:latin typeface="Arial"/>
                <a:cs typeface="Arial"/>
              </a:rPr>
              <a:t>Galapagos </a:t>
            </a:r>
            <a:r>
              <a:rPr sz="1400" b="1" spc="-10" dirty="0">
                <a:latin typeface="Arial"/>
                <a:cs typeface="Arial"/>
              </a:rPr>
              <a:t>rift, </a:t>
            </a:r>
            <a:r>
              <a:rPr sz="1400" b="1" spc="-5" dirty="0">
                <a:latin typeface="Arial"/>
                <a:cs typeface="Arial"/>
              </a:rPr>
              <a:t>a partire </a:t>
            </a:r>
            <a:r>
              <a:rPr sz="1400" b="1" dirty="0">
                <a:latin typeface="Arial"/>
                <a:cs typeface="Arial"/>
              </a:rPr>
              <a:t>da più di  </a:t>
            </a:r>
            <a:r>
              <a:rPr sz="1400" b="1" spc="-5" dirty="0">
                <a:latin typeface="Arial"/>
                <a:cs typeface="Arial"/>
              </a:rPr>
              <a:t>1500 metri </a:t>
            </a:r>
            <a:r>
              <a:rPr sz="1400" b="1" dirty="0">
                <a:latin typeface="Arial"/>
                <a:cs typeface="Arial"/>
              </a:rPr>
              <a:t>di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profondità,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49D3585-9598-49C0-A5CC-779CC6768657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79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39" y="764540"/>
            <a:ext cx="8846820" cy="5281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4F795C0-53DE-4A35-A820-68314CA2AE90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699" y="378459"/>
            <a:ext cx="2222500" cy="1833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1900" y="345440"/>
            <a:ext cx="2595879" cy="192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5447" y="83502"/>
            <a:ext cx="2466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Tubifex tubifex (</a:t>
            </a:r>
            <a:r>
              <a:rPr sz="1400" b="1" spc="-5" dirty="0">
                <a:latin typeface="Arial"/>
                <a:cs typeface="Arial"/>
              </a:rPr>
              <a:t>Müller,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1774)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090" y="2258948"/>
            <a:ext cx="37541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Oligocheta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acquatico,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Famiglia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Tubificidae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(circa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1000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specie)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43700" y="0"/>
            <a:ext cx="2286000" cy="3594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40984" y="404240"/>
            <a:ext cx="15906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Arial"/>
                <a:cs typeface="Arial"/>
              </a:rPr>
              <a:t>Tubifex tubifex </a:t>
            </a:r>
            <a:r>
              <a:rPr sz="1200" b="1" spc="-5" dirty="0">
                <a:latin typeface="Arial"/>
                <a:cs typeface="Arial"/>
              </a:rPr>
              <a:t>e </a:t>
            </a:r>
            <a:r>
              <a:rPr sz="1200" b="1" dirty="0">
                <a:latin typeface="Arial"/>
                <a:cs typeface="Arial"/>
              </a:rPr>
              <a:t>le  </a:t>
            </a:r>
            <a:r>
              <a:rPr sz="1200" b="1" spc="-5" dirty="0">
                <a:latin typeface="Arial"/>
                <a:cs typeface="Arial"/>
              </a:rPr>
              <a:t>forme </a:t>
            </a:r>
            <a:r>
              <a:rPr sz="1200" b="1" dirty="0">
                <a:latin typeface="Arial"/>
                <a:cs typeface="Arial"/>
              </a:rPr>
              <a:t>affini  producono due tipi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  </a:t>
            </a:r>
            <a:r>
              <a:rPr sz="1200" b="1" spc="-5" dirty="0">
                <a:latin typeface="Arial"/>
                <a:cs typeface="Arial"/>
              </a:rPr>
              <a:t>spermatozoi diversi:  </a:t>
            </a:r>
            <a:r>
              <a:rPr sz="1200" b="1" dirty="0">
                <a:latin typeface="Arial"/>
                <a:cs typeface="Arial"/>
              </a:rPr>
              <a:t>gli </a:t>
            </a:r>
            <a:r>
              <a:rPr sz="1200" b="1" spc="-5" dirty="0">
                <a:latin typeface="Arial"/>
                <a:cs typeface="Arial"/>
              </a:rPr>
              <a:t>euspermatozoi,  che </a:t>
            </a:r>
            <a:r>
              <a:rPr sz="1200" b="1" dirty="0">
                <a:latin typeface="Arial"/>
                <a:cs typeface="Arial"/>
              </a:rPr>
              <a:t>sono in </a:t>
            </a:r>
            <a:r>
              <a:rPr sz="1200" b="1" spc="-5" dirty="0">
                <a:latin typeface="Arial"/>
                <a:cs typeface="Arial"/>
              </a:rPr>
              <a:t>grado </a:t>
            </a:r>
            <a:r>
              <a:rPr sz="1200" b="1" spc="5" dirty="0">
                <a:latin typeface="Arial"/>
                <a:cs typeface="Arial"/>
              </a:rPr>
              <a:t>di  </a:t>
            </a:r>
            <a:r>
              <a:rPr sz="1200" b="1" spc="-5" dirty="0">
                <a:latin typeface="Arial"/>
                <a:cs typeface="Arial"/>
              </a:rPr>
              <a:t>fecondare </a:t>
            </a:r>
            <a:r>
              <a:rPr sz="1200" b="1" dirty="0">
                <a:latin typeface="Arial"/>
                <a:cs typeface="Arial"/>
              </a:rPr>
              <a:t>le uova </a:t>
            </a:r>
            <a:r>
              <a:rPr sz="1200" b="1" spc="-5" dirty="0">
                <a:latin typeface="Arial"/>
                <a:cs typeface="Arial"/>
              </a:rPr>
              <a:t>e </a:t>
            </a:r>
            <a:r>
              <a:rPr sz="1200" b="1" dirty="0">
                <a:latin typeface="Arial"/>
                <a:cs typeface="Arial"/>
              </a:rPr>
              <a:t>i  </a:t>
            </a:r>
            <a:r>
              <a:rPr sz="1200" b="1" spc="-5" dirty="0">
                <a:latin typeface="Arial"/>
                <a:cs typeface="Arial"/>
              </a:rPr>
              <a:t>paraspermatozoi,  contenenti </a:t>
            </a:r>
            <a:r>
              <a:rPr sz="1200" b="1" dirty="0">
                <a:latin typeface="Arial"/>
                <a:cs typeface="Arial"/>
              </a:rPr>
              <a:t>poco o  nullo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DNA.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3266" y="3982863"/>
            <a:ext cx="2382756" cy="1768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2076" y="5845492"/>
            <a:ext cx="4368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paraspermatozoi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si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collegano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strettamente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gli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uni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gli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altri  </a:t>
            </a:r>
            <a:r>
              <a:rPr sz="1200" b="1" dirty="0">
                <a:latin typeface="Arial"/>
                <a:cs typeface="Arial"/>
              </a:rPr>
              <a:t>e  </a:t>
            </a:r>
            <a:r>
              <a:rPr sz="1200" b="1" spc="-5" dirty="0">
                <a:latin typeface="Arial"/>
                <a:cs typeface="Arial"/>
              </a:rPr>
              <a:t>circondano  </a:t>
            </a:r>
            <a:r>
              <a:rPr sz="1200" b="1" dirty="0">
                <a:latin typeface="Arial"/>
                <a:cs typeface="Arial"/>
              </a:rPr>
              <a:t>gli  </a:t>
            </a:r>
            <a:r>
              <a:rPr sz="1200" b="1" spc="-5" dirty="0">
                <a:latin typeface="Arial"/>
                <a:cs typeface="Arial"/>
              </a:rPr>
              <a:t>eusparmatozoi  formando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complessi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2076" y="6211570"/>
            <a:ext cx="2588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0580" algn="l"/>
                <a:tab pos="1323340" algn="l"/>
              </a:tabLst>
            </a:pPr>
            <a:r>
              <a:rPr sz="1200" b="1" spc="-10" dirty="0">
                <a:latin typeface="Arial"/>
                <a:cs typeface="Arial"/>
              </a:rPr>
              <a:t>ammassi	</a:t>
            </a:r>
            <a:r>
              <a:rPr sz="1200" b="1" spc="-5" dirty="0">
                <a:latin typeface="Arial"/>
                <a:cs typeface="Arial"/>
              </a:rPr>
              <a:t>detti	spermatozeugmi.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08291" y="6186170"/>
            <a:ext cx="16332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405" algn="l"/>
                <a:tab pos="1577340" algn="l"/>
              </a:tabLst>
            </a:pPr>
            <a:r>
              <a:rPr sz="1200" b="1" spc="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n	</a:t>
            </a:r>
            <a:r>
              <a:rPr sz="1200" b="1" spc="5" dirty="0">
                <a:latin typeface="Arial"/>
                <a:cs typeface="Arial"/>
              </a:rPr>
              <a:t>qu</a:t>
            </a:r>
            <a:r>
              <a:rPr sz="1200" b="1" spc="-10" dirty="0">
                <a:latin typeface="Arial"/>
                <a:cs typeface="Arial"/>
              </a:rPr>
              <a:t>es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60" dirty="0">
                <a:latin typeface="Arial"/>
                <a:cs typeface="Arial"/>
              </a:rPr>
              <a:t>o</a:t>
            </a:r>
            <a:r>
              <a:rPr sz="2100" baseline="-29761" dirty="0">
                <a:latin typeface="Times New Roman"/>
                <a:cs typeface="Times New Roman"/>
              </a:rPr>
              <a:t>8</a:t>
            </a:r>
            <a:r>
              <a:rPr sz="2100" spc="-187" baseline="-29761" dirty="0">
                <a:latin typeface="Times New Roman"/>
                <a:cs typeface="Times New Roman"/>
              </a:rPr>
              <a:t>0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spc="5" dirty="0">
                <a:latin typeface="Arial"/>
                <a:cs typeface="Arial"/>
              </a:rPr>
              <a:t>od</a:t>
            </a:r>
            <a:r>
              <a:rPr sz="1200" b="1" dirty="0">
                <a:latin typeface="Arial"/>
                <a:cs typeface="Arial"/>
              </a:rPr>
              <a:t>o	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2076" y="6394450"/>
            <a:ext cx="4365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paraspermatozoi “portano a spasso” </a:t>
            </a:r>
            <a:r>
              <a:rPr sz="1200" b="1" dirty="0">
                <a:latin typeface="Arial"/>
                <a:cs typeface="Arial"/>
              </a:rPr>
              <a:t>gli </a:t>
            </a:r>
            <a:r>
              <a:rPr sz="1200" b="1" spc="-5" dirty="0">
                <a:latin typeface="Arial"/>
                <a:cs typeface="Arial"/>
              </a:rPr>
              <a:t>euspermatozoi,  </a:t>
            </a:r>
            <a:r>
              <a:rPr sz="1200" b="1" dirty="0">
                <a:latin typeface="Arial"/>
                <a:cs typeface="Arial"/>
              </a:rPr>
              <a:t>fino </a:t>
            </a:r>
            <a:r>
              <a:rPr sz="1200" b="1" spc="-5" dirty="0">
                <a:latin typeface="Arial"/>
                <a:cs typeface="Arial"/>
              </a:rPr>
              <a:t>alla loro destinazione,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l’uovo.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7959" y="2491739"/>
            <a:ext cx="4432300" cy="4351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994734B-E38B-4639-9548-655D1C24E453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80</a:t>
            </a:fld>
            <a:endParaRPr lang="it-IT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1340" y="505459"/>
            <a:ext cx="3606800" cy="575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4552" y="1047115"/>
            <a:ext cx="18453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Spermiocladistica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E28D6F0-BC10-43BA-8684-B3AE88826669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81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5420" y="180339"/>
            <a:ext cx="4836160" cy="5031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691" y="1704208"/>
            <a:ext cx="3175148" cy="4640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272" y="212471"/>
            <a:ext cx="4702810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Times New Roman"/>
                <a:cs typeface="Times New Roman"/>
              </a:rPr>
              <a:t>Appaiamento </a:t>
            </a:r>
            <a:r>
              <a:rPr sz="1600" b="1" spc="-5" dirty="0">
                <a:latin typeface="Times New Roman"/>
                <a:cs typeface="Times New Roman"/>
              </a:rPr>
              <a:t>dei </a:t>
            </a:r>
            <a:r>
              <a:rPr sz="1600" b="1" spc="-10" dirty="0">
                <a:latin typeface="Times New Roman"/>
                <a:cs typeface="Times New Roman"/>
              </a:rPr>
              <a:t>cromosomi omologhi </a:t>
            </a:r>
            <a:r>
              <a:rPr sz="1600" b="1" dirty="0">
                <a:latin typeface="Times New Roman"/>
                <a:cs typeface="Times New Roman"/>
              </a:rPr>
              <a:t>e</a:t>
            </a:r>
            <a:r>
              <a:rPr sz="1600" b="1" spc="29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crossing-over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156845" marR="149606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Nella profase </a:t>
            </a:r>
            <a:r>
              <a:rPr sz="1600" dirty="0">
                <a:latin typeface="Times New Roman"/>
                <a:cs typeface="Times New Roman"/>
              </a:rPr>
              <a:t>I i </a:t>
            </a:r>
            <a:r>
              <a:rPr sz="1600" spc="-10" dirty="0">
                <a:latin typeface="Times New Roman"/>
                <a:cs typeface="Times New Roman"/>
              </a:rPr>
              <a:t>cromosomi  omologhi sono </a:t>
            </a:r>
            <a:r>
              <a:rPr sz="1600" spc="-5" dirty="0">
                <a:latin typeface="Times New Roman"/>
                <a:cs typeface="Times New Roman"/>
              </a:rPr>
              <a:t>uniti </a:t>
            </a:r>
            <a:r>
              <a:rPr sz="1600" dirty="0">
                <a:latin typeface="Times New Roman"/>
                <a:cs typeface="Times New Roman"/>
              </a:rPr>
              <a:t>da un </a:t>
            </a:r>
            <a:r>
              <a:rPr sz="1600" spc="-10" dirty="0">
                <a:latin typeface="Times New Roman"/>
                <a:cs typeface="Times New Roman"/>
              </a:rPr>
              <a:t>complesso  </a:t>
            </a:r>
            <a:r>
              <a:rPr sz="1600" spc="-5" dirty="0">
                <a:latin typeface="Times New Roman"/>
                <a:cs typeface="Times New Roman"/>
              </a:rPr>
              <a:t>sinaptinemale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9479" y="5364344"/>
            <a:ext cx="5631180" cy="127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48301" y="6589712"/>
            <a:ext cx="27057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Una </a:t>
            </a:r>
            <a:r>
              <a:rPr sz="1400" spc="-10" dirty="0">
                <a:latin typeface="Times New Roman"/>
                <a:cs typeface="Times New Roman"/>
              </a:rPr>
              <a:t>tetrade </a:t>
            </a:r>
            <a:r>
              <a:rPr sz="1400" spc="-15" dirty="0">
                <a:latin typeface="Times New Roman"/>
                <a:cs typeface="Times New Roman"/>
              </a:rPr>
              <a:t>meiotica </a:t>
            </a:r>
            <a:r>
              <a:rPr sz="1400" spc="-10" dirty="0">
                <a:latin typeface="Times New Roman"/>
                <a:cs typeface="Times New Roman"/>
              </a:rPr>
              <a:t>con </a:t>
            </a:r>
            <a:r>
              <a:rPr sz="1400" dirty="0">
                <a:latin typeface="Times New Roman"/>
                <a:cs typeface="Times New Roman"/>
              </a:rPr>
              <a:t>due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chiasmi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67D97AD-68AB-42C7-A1AA-AC4CA41EDD64}" type="datetime1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2729</Words>
  <Application>Microsoft Office PowerPoint</Application>
  <PresentationFormat>Presentazione su schermo (4:3)</PresentationFormat>
  <Paragraphs>694</Paragraphs>
  <Slides>81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82" baseType="lpstr">
      <vt:lpstr>Office Theme</vt:lpstr>
      <vt:lpstr>GAMETOGENESI</vt:lpstr>
      <vt:lpstr>LE CELLULE DELLA LINEA GERMINALE  VANNO INCONTRO A</vt:lpstr>
      <vt:lpstr>MITOSI</vt:lpstr>
      <vt:lpstr>MEIOSI</vt:lpstr>
      <vt:lpstr>MEIOSI I</vt:lpstr>
      <vt:lpstr>Diapositiva 6</vt:lpstr>
      <vt:lpstr>T  A  P  P  E</vt:lpstr>
      <vt:lpstr>Diapositiva 8</vt:lpstr>
      <vt:lpstr>Diapositiva 9</vt:lpstr>
      <vt:lpstr>Diapositiva 10</vt:lpstr>
      <vt:lpstr>…….MEIOSI I CONTINUA</vt:lpstr>
      <vt:lpstr>Diapositiva 12</vt:lpstr>
      <vt:lpstr>MEIOSI II</vt:lpstr>
      <vt:lpstr>Movie MEIOSI</vt:lpstr>
      <vt:lpstr>Diapositiva 15</vt:lpstr>
      <vt:lpstr>Diapositiva 16</vt:lpstr>
      <vt:lpstr>Diapositiva 17</vt:lpstr>
      <vt:lpstr>Diapositiva 18</vt:lpstr>
      <vt:lpstr>Il numero cromosomico caratteristico della specie è rappresentato dal set aploide di cromosomi (n)</vt:lpstr>
      <vt:lpstr>Diapositiva 20</vt:lpstr>
      <vt:lpstr>Diapositiva 21</vt:lpstr>
      <vt:lpstr>Le conseguenze della non disgiunzione dei cromosomi in meiosi</vt:lpstr>
      <vt:lpstr>Alcune malattie genetiche causate da alterazioni della struttura e del numero di cromosomi</vt:lpstr>
      <vt:lpstr>Aneuploidie autosomiche</vt:lpstr>
      <vt:lpstr>Diapositiva 25</vt:lpstr>
      <vt:lpstr>Diapositiva 26</vt:lpstr>
      <vt:lpstr>Diapositiva 27</vt:lpstr>
      <vt:lpstr>Diapositiva 28</vt:lpstr>
      <vt:lpstr>Aneuploidie sessuali</vt:lpstr>
      <vt:lpstr>SINDROME DI TURNER (45 cromosomi, X0)</vt:lpstr>
      <vt:lpstr>Diapositiva 31</vt:lpstr>
      <vt:lpstr>Differenze tra meiosi maschile e femminile</vt:lpstr>
      <vt:lpstr>Gametogenesi</vt:lpstr>
      <vt:lpstr>Spermatogenesi</vt:lpstr>
      <vt:lpstr>Nei mammiferi , meiosi maschile e femminile variano anche nel tempo - nelle femmine la meiosi inizia nelle gonadi embrionali</vt:lpstr>
      <vt:lpstr>Diapositiva 36</vt:lpstr>
      <vt:lpstr>Diapositiva 37</vt:lpstr>
      <vt:lpstr>Diapositiva 38</vt:lpstr>
      <vt:lpstr>Migrazioni delle cellule germinali primordiali (PGC) nel topo (8° giorno)</vt:lpstr>
      <vt:lpstr>SVILUPPO DELLA GONADE MASCHILE (1)</vt:lpstr>
      <vt:lpstr>SVILUPPO DELLA GONADE MASCHILE (2)</vt:lpstr>
      <vt:lpstr>Alla maturità l’epitelio dei tubuli si differenzia nelle cellule del Sertoli  e i gonociti in spermatogoni di tipo A (cellule staminali)</vt:lpstr>
      <vt:lpstr>Diapositiva 43</vt:lpstr>
      <vt:lpstr>Principali famiglie di fattori paracrini (induttori)</vt:lpstr>
      <vt:lpstr>LA GONADE MASCHILE DEI MAMMIFERI</vt:lpstr>
      <vt:lpstr>Diapositiva 46</vt:lpstr>
      <vt:lpstr>Diapositiva 47</vt:lpstr>
      <vt:lpstr>SPERMATOGENESI</vt:lpstr>
      <vt:lpstr>TUBULO SEMINIFERO</vt:lpstr>
      <vt:lpstr>I compartimenti del testicolo e la barriera emato-testicolare</vt:lpstr>
      <vt:lpstr>Diapositiva 51</vt:lpstr>
      <vt:lpstr>CELLULE DEL SERTOLI</vt:lpstr>
      <vt:lpstr>SPERMATOGENESI</vt:lpstr>
      <vt:lpstr>CELLULE SERTOLI</vt:lpstr>
      <vt:lpstr>Diapositiva 55</vt:lpstr>
      <vt:lpstr>Controllo ormonale della spermatogenesi</vt:lpstr>
      <vt:lpstr>SPERMATOGENESI</vt:lpstr>
      <vt:lpstr>SPERMATOGENESI</vt:lpstr>
      <vt:lpstr>CELLULE GERMINALI:</vt:lpstr>
      <vt:lpstr>SPERMIOGENESI: DA SPERMATIDIO A SPERMATOZOO</vt:lpstr>
      <vt:lpstr>SPERMIOGENESI</vt:lpstr>
      <vt:lpstr>SPERMIOGENESI</vt:lpstr>
      <vt:lpstr>SPERMIOGENESI</vt:lpstr>
      <vt:lpstr>Diapositiva 64</vt:lpstr>
      <vt:lpstr>Diapositiva 65</vt:lpstr>
      <vt:lpstr>MORFOLOGIA DELLO  SPERMATOZOO: FLAGELLO</vt:lpstr>
      <vt:lpstr>MORFOLOGIA SPERMATOZOO</vt:lpstr>
      <vt:lpstr>ANOMALIE GAMETE MASCHILE</vt:lpstr>
      <vt:lpstr>Diapositiva 69</vt:lpstr>
      <vt:lpstr>OVERVIEW</vt:lpstr>
      <vt:lpstr>COMPLETATO IL PROCESSO DI SPERMIOISTOGENESI GLI  SPERMATOZOI SONO CAPACI DI  INTERAGIRE CON LA CELLULA UOVO?</vt:lpstr>
      <vt:lpstr>PROCESSI MATURATIVI DURANTE IL PASSAGGIO NEI DOTTI</vt:lpstr>
      <vt:lpstr>Diapositiva 73</vt:lpstr>
      <vt:lpstr>EPIDIDIMO</vt:lpstr>
      <vt:lpstr>EPIDIDIMO</vt:lpstr>
      <vt:lpstr>Vie genitali maschili e ghiandole sessuali accessorie</vt:lpstr>
      <vt:lpstr>Diapositiva 77</vt:lpstr>
      <vt:lpstr>VARIABILITA’ MORFOLOGICA GAMETE MASCHILE</vt:lpstr>
      <vt:lpstr>Diapositiva 79</vt:lpstr>
      <vt:lpstr>Diapositiva 80</vt:lpstr>
      <vt:lpstr>Spermiocladistica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Gametogenesi</dc:title>
  <dc:creator>paride.mantecca@unimib.it</dc:creator>
  <cp:lastModifiedBy>Master</cp:lastModifiedBy>
  <cp:revision>8</cp:revision>
  <dcterms:created xsi:type="dcterms:W3CDTF">2019-07-16T14:33:50Z</dcterms:created>
  <dcterms:modified xsi:type="dcterms:W3CDTF">2019-12-16T11:11:21Z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2019-07-16T00:00:00Z</vt:filetime>
  </property>
</Properties>
</file>