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72" r:id="rId4"/>
    <p:sldId id="269" r:id="rId5"/>
    <p:sldId id="258" r:id="rId6"/>
    <p:sldId id="284" r:id="rId7"/>
    <p:sldId id="285" r:id="rId8"/>
    <p:sldId id="286" r:id="rId9"/>
    <p:sldId id="287" r:id="rId10"/>
    <p:sldId id="288" r:id="rId11"/>
    <p:sldId id="289" r:id="rId12"/>
    <p:sldId id="290" r:id="rId13"/>
    <p:sldId id="291" r:id="rId14"/>
    <p:sldId id="292" r:id="rId15"/>
    <p:sldId id="268"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B0EFB-1E29-44C0-B8C4-98C16773DB9D}" type="datetimeFigureOut">
              <a:rPr lang="it-IT" smtClean="0"/>
              <a:pPr/>
              <a:t>11/03/2026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A04FF-51AB-4BB0-9A24-56D72CE7CF1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85A04FF-51AB-4BB0-9A24-56D72CE7CF10}"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EB99EE8-E81B-479E-97B0-CF4547280FA0}" type="datetime1">
              <a:rPr lang="it-IT" smtClean="0"/>
              <a:pPr/>
              <a:t>11/03/2026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0B062CE-6F9D-42C9-AB8D-1261485A5BC7}" type="datetime1">
              <a:rPr lang="it-IT" smtClean="0"/>
              <a:pPr/>
              <a:t>11/03/2026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85EB7DC-D97F-4ECA-BDEF-CFF9A2E93908}" type="datetime1">
              <a:rPr lang="it-IT" smtClean="0"/>
              <a:pPr/>
              <a:t>11/03/2026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A6A020-A895-4095-BD6C-3EFA913F56C2}" type="datetime1">
              <a:rPr lang="it-IT" smtClean="0"/>
              <a:pPr/>
              <a:t>11/03/2026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0C6444F-7F22-4B87-AD9E-195389829BBF}" type="datetime1">
              <a:rPr lang="it-IT" smtClean="0"/>
              <a:pPr/>
              <a:t>11/03/2026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5DB4E33-FB0E-404F-AE3B-1C5C8DF93187}" type="datetime1">
              <a:rPr lang="it-IT" smtClean="0"/>
              <a:pPr/>
              <a:t>11/03/2026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3B2F87C-40B7-4FFC-BF91-A4F5E1E94B72}" type="datetime1">
              <a:rPr lang="it-IT" smtClean="0"/>
              <a:pPr/>
              <a:t>11/03/2026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EA8B237-F7B7-475D-9855-6ED9A9CD98B2}" type="datetime1">
              <a:rPr lang="it-IT" smtClean="0"/>
              <a:pPr/>
              <a:t>11/03/2026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FA2E85-20C9-4046-BD8B-D81B21B0259C}" type="datetime1">
              <a:rPr lang="it-IT" smtClean="0"/>
              <a:pPr/>
              <a:t>11/03/2026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02E9423-D73E-4A3E-B922-5A8A9BCA45DA}" type="datetime1">
              <a:rPr lang="it-IT" smtClean="0"/>
              <a:pPr/>
              <a:t>11/03/2026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BD8131-3327-4548-9776-0B180C6C52D0}" type="datetime1">
              <a:rPr lang="it-IT" smtClean="0"/>
              <a:pPr/>
              <a:t>11/03/2026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38F805-12A6-466B-AD68-3BADDF56A04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2E68-897E-4F47-B9EC-0A712CB2F894}" type="datetime1">
              <a:rPr lang="it-IT" smtClean="0"/>
              <a:pPr/>
              <a:t>11/03/2026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8F805-12A6-466B-AD68-3BADDF56A04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136525"/>
            <a:ext cx="6336704" cy="412155"/>
          </a:xfrm>
        </p:spPr>
        <p:txBody>
          <a:bodyPr>
            <a:noAutofit/>
          </a:bodyPr>
          <a:lstStyle/>
          <a:p>
            <a:r>
              <a:rPr lang="it-IT" sz="3600" b="1" dirty="0">
                <a:solidFill>
                  <a:srgbClr val="C00000"/>
                </a:solidFill>
              </a:rPr>
              <a:t>Presentazione del libro</a:t>
            </a:r>
          </a:p>
        </p:txBody>
      </p:sp>
      <p:sp>
        <p:nvSpPr>
          <p:cNvPr id="6" name="Segnaposto data 5"/>
          <p:cNvSpPr>
            <a:spLocks noGrp="1"/>
          </p:cNvSpPr>
          <p:nvPr>
            <p:ph type="dt" sz="half" idx="10"/>
          </p:nvPr>
        </p:nvSpPr>
        <p:spPr/>
        <p:txBody>
          <a:bodyPr/>
          <a:lstStyle/>
          <a:p>
            <a:fld id="{72BB70EE-1AF0-4A11-A407-0EF285A86ED0}" type="datetime1">
              <a:rPr lang="it-IT" smtClean="0"/>
              <a:pPr/>
              <a:t>11/03/2026</a:t>
            </a:fld>
            <a:endParaRPr lang="it-IT" dirty="0"/>
          </a:p>
        </p:txBody>
      </p:sp>
      <p:sp>
        <p:nvSpPr>
          <p:cNvPr id="7" name="Segnaposto numero diapositiva 6"/>
          <p:cNvSpPr>
            <a:spLocks noGrp="1"/>
          </p:cNvSpPr>
          <p:nvPr>
            <p:ph type="sldNum" sz="quarter" idx="12"/>
          </p:nvPr>
        </p:nvSpPr>
        <p:spPr>
          <a:xfrm>
            <a:off x="6553200" y="6356349"/>
            <a:ext cx="2133600" cy="365125"/>
          </a:xfrm>
        </p:spPr>
        <p:txBody>
          <a:bodyPr/>
          <a:lstStyle/>
          <a:p>
            <a:fld id="{D638F805-12A6-466B-AD68-3BADDF56A04F}" type="slidenum">
              <a:rPr lang="it-IT" smtClean="0"/>
              <a:pPr/>
              <a:t>1</a:t>
            </a:fld>
            <a:endParaRPr lang="it-IT"/>
          </a:p>
        </p:txBody>
      </p:sp>
      <p:pic>
        <p:nvPicPr>
          <p:cNvPr id="1026" name="Picture 2" descr="D:\Documenti\Desktop\Copertina grande.JPG"/>
          <p:cNvPicPr>
            <a:picLocks noChangeAspect="1" noChangeArrowheads="1"/>
          </p:cNvPicPr>
          <p:nvPr/>
        </p:nvPicPr>
        <p:blipFill>
          <a:blip r:embed="rId2" cstate="print"/>
          <a:srcRect/>
          <a:stretch>
            <a:fillRect/>
          </a:stretch>
        </p:blipFill>
        <p:spPr bwMode="auto">
          <a:xfrm>
            <a:off x="539552" y="548680"/>
            <a:ext cx="8111771" cy="5760640"/>
          </a:xfrm>
          <a:prstGeom prst="rect">
            <a:avLst/>
          </a:prstGeom>
          <a:noFill/>
          <a:ln w="25400">
            <a:solidFill>
              <a:srgbClr val="0070C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88640"/>
            <a:ext cx="8712968" cy="53144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10</a:t>
            </a:fld>
            <a:endParaRPr lang="it-IT" dirty="0"/>
          </a:p>
        </p:txBody>
      </p:sp>
      <p:sp>
        <p:nvSpPr>
          <p:cNvPr id="9" name="CasellaDiTesto 8"/>
          <p:cNvSpPr txBox="1"/>
          <p:nvPr/>
        </p:nvSpPr>
        <p:spPr>
          <a:xfrm>
            <a:off x="539552" y="566482"/>
            <a:ext cx="7992888" cy="523220"/>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6.</a:t>
            </a:r>
            <a:r>
              <a:rPr lang="it-IT" sz="2800" b="1" dirty="0" smtClean="0"/>
              <a:t> Intercettare i ragazzi in fuga</a:t>
            </a:r>
            <a:r>
              <a:rPr lang="it-IT" sz="2800" b="1" dirty="0" smtClean="0">
                <a:solidFill>
                  <a:srgbClr val="002060"/>
                </a:solidFill>
              </a:rPr>
              <a:t> </a:t>
            </a:r>
            <a:endParaRPr lang="it-IT" sz="2800" b="1" dirty="0">
              <a:solidFill>
                <a:srgbClr val="C00000"/>
              </a:solidFill>
            </a:endParaRPr>
          </a:p>
        </p:txBody>
      </p:sp>
      <p:sp>
        <p:nvSpPr>
          <p:cNvPr id="11" name="Freccia a destra 10"/>
          <p:cNvSpPr/>
          <p:nvPr/>
        </p:nvSpPr>
        <p:spPr>
          <a:xfrm>
            <a:off x="251520" y="1484784"/>
            <a:ext cx="46085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fede e gli adolescenti	</a:t>
            </a:r>
            <a:endParaRPr lang="it-IT" b="1" dirty="0">
              <a:solidFill>
                <a:srgbClr val="FFFF00"/>
              </a:solidFill>
            </a:endParaRPr>
          </a:p>
        </p:txBody>
      </p:sp>
      <p:sp>
        <p:nvSpPr>
          <p:cNvPr id="13" name="Freccia a destra 12"/>
          <p:cNvSpPr/>
          <p:nvPr/>
        </p:nvSpPr>
        <p:spPr>
          <a:xfrm>
            <a:off x="251520" y="4941168"/>
            <a:ext cx="46085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dirty="0" smtClean="0"/>
              <a:t>Una partecipazione senza appartenenza		</a:t>
            </a:r>
            <a:endParaRPr lang="it-IT" b="1" dirty="0"/>
          </a:p>
        </p:txBody>
      </p:sp>
      <p:sp>
        <p:nvSpPr>
          <p:cNvPr id="14" name="Freccia a destra 13"/>
          <p:cNvSpPr/>
          <p:nvPr/>
        </p:nvSpPr>
        <p:spPr>
          <a:xfrm>
            <a:off x="251520" y="4077072"/>
            <a:ext cx="46085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terra di mezzo		</a:t>
            </a:r>
            <a:endParaRPr lang="it-IT" sz="2000" b="1" dirty="0">
              <a:solidFill>
                <a:srgbClr val="FFFF00"/>
              </a:solidFill>
            </a:endParaRPr>
          </a:p>
        </p:txBody>
      </p:sp>
      <p:sp>
        <p:nvSpPr>
          <p:cNvPr id="15" name="Freccia a destra 14"/>
          <p:cNvSpPr/>
          <p:nvPr/>
        </p:nvSpPr>
        <p:spPr>
          <a:xfrm>
            <a:off x="251520" y="3212976"/>
            <a:ext cx="46085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crisi c’era già prima del lockdown</a:t>
            </a:r>
            <a:endParaRPr lang="it-IT" sz="2000" b="1" dirty="0">
              <a:solidFill>
                <a:srgbClr val="FFFF00"/>
              </a:solidFill>
            </a:endParaRPr>
          </a:p>
        </p:txBody>
      </p:sp>
      <p:sp>
        <p:nvSpPr>
          <p:cNvPr id="16" name="Freccia a destra 15"/>
          <p:cNvSpPr/>
          <p:nvPr/>
        </p:nvSpPr>
        <p:spPr>
          <a:xfrm>
            <a:off x="251520" y="2348880"/>
            <a:ext cx="46085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I giovani li abbiamo persi da tempo</a:t>
            </a:r>
            <a:r>
              <a:rPr lang="it-IT" sz="1400" dirty="0" smtClean="0"/>
              <a:t>	</a:t>
            </a:r>
            <a:endParaRPr lang="it-IT"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004048" y="1340768"/>
            <a:ext cx="3816424" cy="2677656"/>
          </a:xfrm>
          <a:prstGeom prst="rect">
            <a:avLst/>
          </a:prstGeom>
          <a:solidFill>
            <a:srgbClr val="FFFF00"/>
          </a:solidFill>
          <a:ln w="25400">
            <a:solidFill>
              <a:srgbClr val="FF0000"/>
            </a:solidFill>
          </a:ln>
        </p:spPr>
        <p:txBody>
          <a:bodyPr wrap="square" rtlCol="0">
            <a:spAutoFit/>
          </a:bodyPr>
          <a:lstStyle/>
          <a:p>
            <a:pPr algn="just"/>
            <a:r>
              <a:rPr lang="it-IT" sz="1200" dirty="0" smtClean="0"/>
              <a:t>Per affrontare il fenomeno che stiamo per trattare nelle pagine che seguono, è necessario andare oltre i luoghi comuni e a quanto si dibatte nei salotti televisivi dove, volendo discutere dei preadolescenti e dei giovani in genere, si assegnano tante etichette (e magari ci si schiera pro o contro) nell’affrontare azioni e gesti irresponsabili e lesivi nei confronti dei coetanei. Il clamore mediatico, il più delle volte è interessato a riempire spazi fasce orarie particolari ma tutto ciò non riesce ad arginare in modo significativo i loro comportamenti di vita, il modo di pensare e di agire che spesso li porta anche ad abbandonare i luoghi che in passato rappresentavano delle basi sicure e fonte di educazione e formazione per la vita, come: famiglia, scuola, chiesa, oratorio, sport. </a:t>
            </a:r>
            <a:endParaRPr lang="it-IT" sz="1200" dirty="0"/>
          </a:p>
        </p:txBody>
      </p:sp>
      <p:sp>
        <p:nvSpPr>
          <p:cNvPr id="17" name="Freccia a destra 16"/>
          <p:cNvSpPr/>
          <p:nvPr/>
        </p:nvSpPr>
        <p:spPr>
          <a:xfrm>
            <a:off x="251520" y="5805264"/>
            <a:ext cx="46085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L’urgenza dell’ascolto</a:t>
            </a:r>
            <a:endParaRPr lang="it-IT" b="1" dirty="0">
              <a:solidFill>
                <a:srgbClr val="FFFF00"/>
              </a:solidFill>
            </a:endParaRPr>
          </a:p>
        </p:txBody>
      </p:sp>
      <p:pic>
        <p:nvPicPr>
          <p:cNvPr id="6145" name="Picture 1" descr="D:\Documenti\Desktop\iiii.jpg"/>
          <p:cNvPicPr>
            <a:picLocks noChangeAspect="1" noChangeArrowheads="1"/>
          </p:cNvPicPr>
          <p:nvPr/>
        </p:nvPicPr>
        <p:blipFill>
          <a:blip r:embed="rId2" cstate="print"/>
          <a:srcRect/>
          <a:stretch>
            <a:fillRect/>
          </a:stretch>
        </p:blipFill>
        <p:spPr bwMode="auto">
          <a:xfrm>
            <a:off x="5004048" y="4149080"/>
            <a:ext cx="3816425" cy="216024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88640"/>
            <a:ext cx="8712968" cy="53144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11</a:t>
            </a:fld>
            <a:endParaRPr lang="it-IT" dirty="0"/>
          </a:p>
        </p:txBody>
      </p:sp>
      <p:sp>
        <p:nvSpPr>
          <p:cNvPr id="9" name="CasellaDiTesto 8"/>
          <p:cNvSpPr txBox="1"/>
          <p:nvPr/>
        </p:nvSpPr>
        <p:spPr>
          <a:xfrm>
            <a:off x="539552" y="566482"/>
            <a:ext cx="7992888" cy="523220"/>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7.</a:t>
            </a:r>
            <a:r>
              <a:rPr lang="it-IT" sz="2800" b="1" dirty="0" smtClean="0"/>
              <a:t> Devianza e marginalità in preadolescenza</a:t>
            </a:r>
            <a:r>
              <a:rPr lang="it-IT" sz="2800" b="1" dirty="0" smtClean="0">
                <a:solidFill>
                  <a:srgbClr val="002060"/>
                </a:solidFill>
              </a:rPr>
              <a:t> </a:t>
            </a:r>
            <a:endParaRPr lang="it-IT" sz="2800" b="1" dirty="0">
              <a:solidFill>
                <a:srgbClr val="C00000"/>
              </a:solidFill>
            </a:endParaRPr>
          </a:p>
        </p:txBody>
      </p:sp>
      <p:sp>
        <p:nvSpPr>
          <p:cNvPr id="11" name="Freccia a destra 10"/>
          <p:cNvSpPr/>
          <p:nvPr/>
        </p:nvSpPr>
        <p:spPr>
          <a:xfrm>
            <a:off x="251520" y="1052736"/>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 diverse marginalità</a:t>
            </a:r>
            <a:endParaRPr lang="it-IT" b="1" dirty="0">
              <a:solidFill>
                <a:srgbClr val="FFFF00"/>
              </a:solidFill>
            </a:endParaRPr>
          </a:p>
        </p:txBody>
      </p:sp>
      <p:sp>
        <p:nvSpPr>
          <p:cNvPr id="13" name="Freccia a destra 12"/>
          <p:cNvSpPr/>
          <p:nvPr/>
        </p:nvSpPr>
        <p:spPr>
          <a:xfrm>
            <a:off x="251520" y="3645024"/>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prostituzione minorile</a:t>
            </a:r>
            <a:endParaRPr lang="it-IT" b="1" dirty="0"/>
          </a:p>
        </p:txBody>
      </p:sp>
      <p:sp>
        <p:nvSpPr>
          <p:cNvPr id="14" name="Freccia a destra 13"/>
          <p:cNvSpPr/>
          <p:nvPr/>
        </p:nvSpPr>
        <p:spPr>
          <a:xfrm>
            <a:off x="251520" y="2996952"/>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 fughe da casa	</a:t>
            </a:r>
            <a:endParaRPr lang="it-IT" sz="2000" b="1" dirty="0">
              <a:solidFill>
                <a:srgbClr val="FFFF00"/>
              </a:solidFill>
            </a:endParaRPr>
          </a:p>
        </p:txBody>
      </p:sp>
      <p:sp>
        <p:nvSpPr>
          <p:cNvPr id="15" name="Freccia a destra 14"/>
          <p:cNvSpPr/>
          <p:nvPr/>
        </p:nvSpPr>
        <p:spPr>
          <a:xfrm>
            <a:off x="251520" y="2348880"/>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violenza negli stadi	</a:t>
            </a:r>
            <a:endParaRPr lang="it-IT" i="1" dirty="0" smtClean="0">
              <a:solidFill>
                <a:srgbClr val="FFFF00"/>
              </a:solidFill>
            </a:endParaRPr>
          </a:p>
        </p:txBody>
      </p:sp>
      <p:sp>
        <p:nvSpPr>
          <p:cNvPr id="16" name="Freccia a destra 15"/>
          <p:cNvSpPr/>
          <p:nvPr/>
        </p:nvSpPr>
        <p:spPr>
          <a:xfrm>
            <a:off x="251520" y="1700808"/>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violenza nell’ambito scolastico	</a:t>
            </a:r>
            <a:endParaRPr lang="it-IT"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652120" y="1052736"/>
            <a:ext cx="3312368" cy="3785652"/>
          </a:xfrm>
          <a:prstGeom prst="rect">
            <a:avLst/>
          </a:prstGeom>
          <a:solidFill>
            <a:srgbClr val="FFFF00"/>
          </a:solidFill>
          <a:ln w="25400">
            <a:solidFill>
              <a:srgbClr val="FF0000"/>
            </a:solidFill>
          </a:ln>
        </p:spPr>
        <p:txBody>
          <a:bodyPr wrap="square" rtlCol="0">
            <a:spAutoFit/>
          </a:bodyPr>
          <a:lstStyle/>
          <a:p>
            <a:pPr algn="just"/>
            <a:r>
              <a:rPr lang="it-IT" sz="1200" dirty="0" smtClean="0"/>
              <a:t>Disorientamento, incertezza, situazioni di ansia, perdita di sicuri riferimenti valoriali, mancanza di equilibrio. Tutti elementi che creano un senso di profondo disagio nei ragazzi tra i dieci e i quattordici anni, in accelerata e caotica crescita. Questi aspetti tendono progressivamente a riassorbirsi man mano che i ragazzi percorrono un regolare itinerario formativo, acquisiscono sicurezza, conquistano una propria identità, trovano un ruolo significativo nella vita e nella società.</a:t>
            </a:r>
            <a:r>
              <a:rPr lang="it-IT" sz="1200" i="1" dirty="0" smtClean="0"/>
              <a:t> </a:t>
            </a:r>
            <a:r>
              <a:rPr lang="it-IT" sz="1200" dirty="0" smtClean="0"/>
              <a:t>Il fisiologico disagio preadolescenziale tende così a scomparire, ma a condizione che il suo apprendistato alla vita sia costantemente sorretto dagli adulti che gli sono vicini, capaci di aiutarli nel difficile trapasso dalla condizione infantile a quella adulta. A tal proposito, oltre alla famiglia e alla scuola, un ruolo importante lo rivestono tutti gli educatori e animatori di preadolescenti che operano nelle comunità parrocchiali e anche in altre associazioni giovanili. </a:t>
            </a:r>
            <a:endParaRPr lang="it-IT" sz="1200" dirty="0"/>
          </a:p>
        </p:txBody>
      </p:sp>
      <p:sp>
        <p:nvSpPr>
          <p:cNvPr id="17" name="Freccia a destra 16"/>
          <p:cNvSpPr/>
          <p:nvPr/>
        </p:nvSpPr>
        <p:spPr>
          <a:xfrm>
            <a:off x="251520" y="4293096"/>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 baby gang	</a:t>
            </a:r>
            <a:endParaRPr lang="it-IT" b="1" dirty="0">
              <a:solidFill>
                <a:srgbClr val="FFFF00"/>
              </a:solidFill>
            </a:endParaRPr>
          </a:p>
        </p:txBody>
      </p:sp>
      <p:sp>
        <p:nvSpPr>
          <p:cNvPr id="18" name="Freccia a destra 17"/>
          <p:cNvSpPr/>
          <p:nvPr/>
        </p:nvSpPr>
        <p:spPr>
          <a:xfrm>
            <a:off x="251520" y="4941168"/>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dirty="0" smtClean="0"/>
              <a:t>Ragazzi “usati” dalla delinquenza adulta organizzata	</a:t>
            </a:r>
            <a:endParaRPr lang="it-IT" b="1" dirty="0">
              <a:solidFill>
                <a:srgbClr val="FFFF00"/>
              </a:solidFill>
            </a:endParaRPr>
          </a:p>
        </p:txBody>
      </p:sp>
      <p:sp>
        <p:nvSpPr>
          <p:cNvPr id="19" name="Freccia a destra 18"/>
          <p:cNvSpPr/>
          <p:nvPr/>
        </p:nvSpPr>
        <p:spPr>
          <a:xfrm>
            <a:off x="251520" y="5589240"/>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Uso di alcol e droghe	</a:t>
            </a:r>
            <a:endParaRPr lang="it-IT" b="1" dirty="0">
              <a:solidFill>
                <a:srgbClr val="FFFF00"/>
              </a:solidFill>
            </a:endParaRPr>
          </a:p>
        </p:txBody>
      </p:sp>
      <p:pic>
        <p:nvPicPr>
          <p:cNvPr id="5121" name="Picture 1" descr="D:\Documenti\Desktop\ff.jpg"/>
          <p:cNvPicPr>
            <a:picLocks noChangeAspect="1" noChangeArrowheads="1"/>
          </p:cNvPicPr>
          <p:nvPr/>
        </p:nvPicPr>
        <p:blipFill>
          <a:blip r:embed="rId2" cstate="print"/>
          <a:srcRect/>
          <a:stretch>
            <a:fillRect/>
          </a:stretch>
        </p:blipFill>
        <p:spPr bwMode="auto">
          <a:xfrm>
            <a:off x="6156176" y="4941168"/>
            <a:ext cx="2304256" cy="153337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88640"/>
            <a:ext cx="8712968" cy="53144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12</a:t>
            </a:fld>
            <a:endParaRPr lang="it-IT" dirty="0"/>
          </a:p>
        </p:txBody>
      </p:sp>
      <p:sp>
        <p:nvSpPr>
          <p:cNvPr id="9" name="CasellaDiTesto 8"/>
          <p:cNvSpPr txBox="1"/>
          <p:nvPr/>
        </p:nvSpPr>
        <p:spPr>
          <a:xfrm>
            <a:off x="539552" y="566482"/>
            <a:ext cx="7992888" cy="523220"/>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8.</a:t>
            </a:r>
            <a:r>
              <a:rPr lang="it-IT" sz="2800" b="1" dirty="0" smtClean="0"/>
              <a:t> Adulti percepiti come lontani e ostili</a:t>
            </a:r>
            <a:r>
              <a:rPr lang="it-IT" sz="2800" b="1" dirty="0" smtClean="0">
                <a:solidFill>
                  <a:srgbClr val="002060"/>
                </a:solidFill>
              </a:rPr>
              <a:t> </a:t>
            </a:r>
            <a:endParaRPr lang="it-IT" sz="2800" b="1" dirty="0">
              <a:solidFill>
                <a:srgbClr val="C00000"/>
              </a:solidFill>
            </a:endParaRPr>
          </a:p>
        </p:txBody>
      </p:sp>
      <p:sp>
        <p:nvSpPr>
          <p:cNvPr id="11" name="Freccia a destra 10"/>
          <p:cNvSpPr/>
          <p:nvPr/>
        </p:nvSpPr>
        <p:spPr>
          <a:xfrm>
            <a:off x="251520" y="1484784"/>
            <a:ext cx="547260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Nessuno li vede, li sente e li considera	</a:t>
            </a:r>
            <a:endParaRPr lang="it-IT" b="1" dirty="0">
              <a:solidFill>
                <a:srgbClr val="FFFF00"/>
              </a:solidFill>
            </a:endParaRPr>
          </a:p>
        </p:txBody>
      </p:sp>
      <p:sp>
        <p:nvSpPr>
          <p:cNvPr id="13" name="Freccia a destra 12"/>
          <p:cNvSpPr/>
          <p:nvPr/>
        </p:nvSpPr>
        <p:spPr>
          <a:xfrm>
            <a:off x="251520" y="4941168"/>
            <a:ext cx="547260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 risposte delle comunità locali	</a:t>
            </a:r>
            <a:endParaRPr lang="it-IT" b="1" dirty="0"/>
          </a:p>
        </p:txBody>
      </p:sp>
      <p:sp>
        <p:nvSpPr>
          <p:cNvPr id="14" name="Freccia a destra 13"/>
          <p:cNvSpPr/>
          <p:nvPr/>
        </p:nvSpPr>
        <p:spPr>
          <a:xfrm>
            <a:off x="251520" y="4077072"/>
            <a:ext cx="547260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carenza di riflessione culturale 		</a:t>
            </a:r>
            <a:endParaRPr lang="it-IT" sz="2000" b="1" dirty="0">
              <a:solidFill>
                <a:srgbClr val="FFFF00"/>
              </a:solidFill>
            </a:endParaRPr>
          </a:p>
        </p:txBody>
      </p:sp>
      <p:sp>
        <p:nvSpPr>
          <p:cNvPr id="15" name="Freccia a destra 14"/>
          <p:cNvSpPr/>
          <p:nvPr/>
        </p:nvSpPr>
        <p:spPr>
          <a:xfrm>
            <a:off x="251520" y="3212976"/>
            <a:ext cx="547260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 insufficienti risposte alla devianza preadolescenziale</a:t>
            </a:r>
            <a:endParaRPr lang="it-IT" sz="2000" b="1" dirty="0">
              <a:solidFill>
                <a:srgbClr val="FFFF00"/>
              </a:solidFill>
            </a:endParaRPr>
          </a:p>
        </p:txBody>
      </p:sp>
      <p:sp>
        <p:nvSpPr>
          <p:cNvPr id="16" name="Freccia a destra 15"/>
          <p:cNvSpPr/>
          <p:nvPr/>
        </p:nvSpPr>
        <p:spPr>
          <a:xfrm>
            <a:off x="251520" y="2348880"/>
            <a:ext cx="547260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Provare a capire chi sta male</a:t>
            </a:r>
            <a:endParaRPr lang="it-IT" sz="2400"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796136" y="1556792"/>
            <a:ext cx="3168352" cy="2862322"/>
          </a:xfrm>
          <a:prstGeom prst="rect">
            <a:avLst/>
          </a:prstGeom>
          <a:solidFill>
            <a:srgbClr val="FFFF00"/>
          </a:solidFill>
          <a:ln w="25400">
            <a:solidFill>
              <a:srgbClr val="FF0000"/>
            </a:solidFill>
          </a:ln>
        </p:spPr>
        <p:txBody>
          <a:bodyPr wrap="square" rtlCol="0">
            <a:spAutoFit/>
          </a:bodyPr>
          <a:lstStyle/>
          <a:p>
            <a:pPr algn="just" fontAlgn="base"/>
            <a:r>
              <a:rPr lang="it-IT" sz="1200" dirty="0" smtClean="0"/>
              <a:t>Se le famiglie riescono ad intercettare il malessere dei propri figli, ad ascoltarli e a creare le condizioni perché possano dare parola a quello stato di rabbia e di fallimento; se il territorio in cui i giovani crescono è ricco di servizi educativi, di contesti scolastici e formativi e di opportunità aggregative di qualità; se questi sostegni esterni esistono, è molto facile che gli adolescente riescano ad individuare da soli le risorse necessarie per curare le proprie inquietudini interiori. Quando questo accade, in pochi semestri chi cresce “scivola” con una certa normalità in direzione del terreno fertile che lo porta alla maturità affettiva ed esistenziale. </a:t>
            </a:r>
            <a:endParaRPr lang="it-IT" sz="1200" dirty="0"/>
          </a:p>
        </p:txBody>
      </p:sp>
      <p:sp>
        <p:nvSpPr>
          <p:cNvPr id="17" name="Freccia a destra 16"/>
          <p:cNvSpPr/>
          <p:nvPr/>
        </p:nvSpPr>
        <p:spPr>
          <a:xfrm>
            <a:off x="251520" y="5805264"/>
            <a:ext cx="547260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Quale prevenzione?	</a:t>
            </a:r>
            <a:endParaRPr lang="it-IT" b="1" dirty="0">
              <a:solidFill>
                <a:srgbClr val="FFFF00"/>
              </a:solidFill>
            </a:endParaRPr>
          </a:p>
        </p:txBody>
      </p:sp>
      <p:pic>
        <p:nvPicPr>
          <p:cNvPr id="4097" name="Picture 1" descr="D:\Documenti\Desktop\downloadnnnnn.jpg"/>
          <p:cNvPicPr>
            <a:picLocks noChangeAspect="1" noChangeArrowheads="1"/>
          </p:cNvPicPr>
          <p:nvPr/>
        </p:nvPicPr>
        <p:blipFill>
          <a:blip r:embed="rId2" cstate="print"/>
          <a:srcRect/>
          <a:stretch>
            <a:fillRect/>
          </a:stretch>
        </p:blipFill>
        <p:spPr bwMode="auto">
          <a:xfrm>
            <a:off x="5796136" y="4509120"/>
            <a:ext cx="3145055" cy="180020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88640"/>
            <a:ext cx="8712968" cy="53144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13</a:t>
            </a:fld>
            <a:endParaRPr lang="it-IT" dirty="0"/>
          </a:p>
        </p:txBody>
      </p:sp>
      <p:sp>
        <p:nvSpPr>
          <p:cNvPr id="9" name="CasellaDiTesto 8"/>
          <p:cNvSpPr txBox="1"/>
          <p:nvPr/>
        </p:nvSpPr>
        <p:spPr>
          <a:xfrm>
            <a:off x="539552" y="566482"/>
            <a:ext cx="7992888" cy="523220"/>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9.</a:t>
            </a:r>
            <a:r>
              <a:rPr lang="it-IT" sz="2800" b="1" dirty="0" smtClean="0"/>
              <a:t> Accompagnare i sogni dei preadolescenti</a:t>
            </a:r>
            <a:r>
              <a:rPr lang="it-IT" sz="2800" b="1" dirty="0" smtClean="0">
                <a:solidFill>
                  <a:srgbClr val="002060"/>
                </a:solidFill>
              </a:rPr>
              <a:t> </a:t>
            </a:r>
            <a:endParaRPr lang="it-IT" sz="2800" b="1" dirty="0">
              <a:solidFill>
                <a:srgbClr val="C00000"/>
              </a:solidFill>
            </a:endParaRPr>
          </a:p>
        </p:txBody>
      </p:sp>
      <p:sp>
        <p:nvSpPr>
          <p:cNvPr id="11" name="Freccia a destra 10"/>
          <p:cNvSpPr/>
          <p:nvPr/>
        </p:nvSpPr>
        <p:spPr>
          <a:xfrm>
            <a:off x="251520" y="1484784"/>
            <a:ext cx="5112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dirty="0" smtClean="0"/>
              <a:t>Inseguiamo i sogni dei ragazzi, non i nostri di adulti	</a:t>
            </a:r>
            <a:endParaRPr lang="it-IT" b="1" dirty="0">
              <a:solidFill>
                <a:srgbClr val="FFFF00"/>
              </a:solidFill>
            </a:endParaRPr>
          </a:p>
        </p:txBody>
      </p:sp>
      <p:sp>
        <p:nvSpPr>
          <p:cNvPr id="13" name="Freccia a destra 12"/>
          <p:cNvSpPr/>
          <p:nvPr/>
        </p:nvSpPr>
        <p:spPr>
          <a:xfrm>
            <a:off x="251520" y="4941168"/>
            <a:ext cx="5112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I ragazzi e gli adulti: un duplice disorientamento</a:t>
            </a:r>
            <a:endParaRPr lang="it-IT" b="1" dirty="0"/>
          </a:p>
        </p:txBody>
      </p:sp>
      <p:sp>
        <p:nvSpPr>
          <p:cNvPr id="14" name="Freccia a destra 13"/>
          <p:cNvSpPr/>
          <p:nvPr/>
        </p:nvSpPr>
        <p:spPr>
          <a:xfrm>
            <a:off x="251520" y="4077072"/>
            <a:ext cx="5112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L’irruzione del desiderio</a:t>
            </a:r>
            <a:endParaRPr lang="it-IT" sz="2000" b="1" dirty="0">
              <a:solidFill>
                <a:srgbClr val="FFFF00"/>
              </a:solidFill>
            </a:endParaRPr>
          </a:p>
        </p:txBody>
      </p:sp>
      <p:sp>
        <p:nvSpPr>
          <p:cNvPr id="15" name="Freccia a destra 14"/>
          <p:cNvSpPr/>
          <p:nvPr/>
        </p:nvSpPr>
        <p:spPr>
          <a:xfrm>
            <a:off x="251520" y="3212976"/>
            <a:ext cx="5112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Il primato del corpo nei preadolescenti</a:t>
            </a:r>
            <a:endParaRPr lang="it-IT" sz="2000" b="1" dirty="0">
              <a:solidFill>
                <a:srgbClr val="FFFF00"/>
              </a:solidFill>
            </a:endParaRPr>
          </a:p>
        </p:txBody>
      </p:sp>
      <p:sp>
        <p:nvSpPr>
          <p:cNvPr id="16" name="Freccia a destra 15"/>
          <p:cNvSpPr/>
          <p:nvPr/>
        </p:nvSpPr>
        <p:spPr>
          <a:xfrm>
            <a:off x="251520" y="2348880"/>
            <a:ext cx="5112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Lasciare i ragazzi liberi di desiderare</a:t>
            </a:r>
            <a:endParaRPr lang="it-IT" sz="2400"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652120" y="1556792"/>
            <a:ext cx="3240360" cy="2123658"/>
          </a:xfrm>
          <a:prstGeom prst="rect">
            <a:avLst/>
          </a:prstGeom>
          <a:solidFill>
            <a:srgbClr val="FFFF00"/>
          </a:solidFill>
          <a:ln w="25400">
            <a:solidFill>
              <a:srgbClr val="FF0000"/>
            </a:solidFill>
          </a:ln>
        </p:spPr>
        <p:txBody>
          <a:bodyPr wrap="square" rtlCol="0">
            <a:spAutoFit/>
          </a:bodyPr>
          <a:lstStyle/>
          <a:p>
            <a:pPr algn="just"/>
            <a:r>
              <a:rPr lang="it-IT" sz="1200" dirty="0" smtClean="0"/>
              <a:t>I sogni dei preadolescenti sono spesso legati alle relazioni familiari, alla crescita e alle insicurezze tipiche dell’età, con temi come l’imbarazzo, il fallimento e le minacce che diminuiscono rispetto all’infanzia, ma aumentano le interazioni complesse e l’aggressività. Si distinguono dai sogni degli adulti per un maggiore focus sul mondo quotidiano, come amicizie, scuola e incidenti, e includono spesso sogni di tipo emotivo e “di passaggio”, come essere nudi in pubblico o non essere preparati per un esame. </a:t>
            </a:r>
            <a:endParaRPr lang="it-IT" sz="1200" dirty="0"/>
          </a:p>
        </p:txBody>
      </p:sp>
      <p:sp>
        <p:nvSpPr>
          <p:cNvPr id="17" name="Freccia a destra 16"/>
          <p:cNvSpPr/>
          <p:nvPr/>
        </p:nvSpPr>
        <p:spPr>
          <a:xfrm>
            <a:off x="251520" y="5805264"/>
            <a:ext cx="5112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Sogna ragazzo sogna</a:t>
            </a:r>
            <a:endParaRPr lang="it-IT" b="1" dirty="0">
              <a:solidFill>
                <a:srgbClr val="FFFF00"/>
              </a:solidFill>
            </a:endParaRPr>
          </a:p>
        </p:txBody>
      </p:sp>
      <p:pic>
        <p:nvPicPr>
          <p:cNvPr id="3073" name="Picture 1" descr="D:\Documenti\Desktop\bbbb.jpg"/>
          <p:cNvPicPr>
            <a:picLocks noChangeAspect="1" noChangeArrowheads="1"/>
          </p:cNvPicPr>
          <p:nvPr/>
        </p:nvPicPr>
        <p:blipFill>
          <a:blip r:embed="rId2" cstate="print"/>
          <a:srcRect/>
          <a:stretch>
            <a:fillRect/>
          </a:stretch>
        </p:blipFill>
        <p:spPr bwMode="auto">
          <a:xfrm>
            <a:off x="5652120" y="3861048"/>
            <a:ext cx="3240360" cy="216024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88640"/>
            <a:ext cx="8712968" cy="53144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14</a:t>
            </a:fld>
            <a:endParaRPr lang="it-IT" dirty="0"/>
          </a:p>
        </p:txBody>
      </p:sp>
      <p:sp>
        <p:nvSpPr>
          <p:cNvPr id="9" name="CasellaDiTesto 8"/>
          <p:cNvSpPr txBox="1"/>
          <p:nvPr/>
        </p:nvSpPr>
        <p:spPr>
          <a:xfrm>
            <a:off x="539552" y="566482"/>
            <a:ext cx="7992888" cy="523220"/>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10.</a:t>
            </a:r>
            <a:r>
              <a:rPr lang="it-IT" sz="2800" b="1" dirty="0" smtClean="0"/>
              <a:t> L’animatore parrocchiale o oratoriano </a:t>
            </a:r>
            <a:r>
              <a:rPr lang="it-IT" sz="2800" b="1" dirty="0" smtClean="0">
                <a:solidFill>
                  <a:srgbClr val="002060"/>
                </a:solidFill>
              </a:rPr>
              <a:t> </a:t>
            </a:r>
            <a:endParaRPr lang="it-IT" sz="2800" b="1" dirty="0">
              <a:solidFill>
                <a:srgbClr val="C00000"/>
              </a:solidFill>
            </a:endParaRPr>
          </a:p>
        </p:txBody>
      </p:sp>
      <p:sp>
        <p:nvSpPr>
          <p:cNvPr id="11" name="Freccia a destra 10"/>
          <p:cNvSpPr/>
          <p:nvPr/>
        </p:nvSpPr>
        <p:spPr>
          <a:xfrm>
            <a:off x="251520" y="1052736"/>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relazione educativa	</a:t>
            </a:r>
            <a:endParaRPr lang="it-IT" b="1" dirty="0">
              <a:solidFill>
                <a:srgbClr val="FFFF00"/>
              </a:solidFill>
            </a:endParaRPr>
          </a:p>
        </p:txBody>
      </p:sp>
      <p:sp>
        <p:nvSpPr>
          <p:cNvPr id="13" name="Freccia a destra 12"/>
          <p:cNvSpPr/>
          <p:nvPr/>
        </p:nvSpPr>
        <p:spPr>
          <a:xfrm>
            <a:off x="251520" y="3645024"/>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 funzioni dell’animatore</a:t>
            </a:r>
            <a:endParaRPr lang="it-IT" b="1" dirty="0"/>
          </a:p>
        </p:txBody>
      </p:sp>
      <p:sp>
        <p:nvSpPr>
          <p:cNvPr id="14" name="Freccia a destra 13"/>
          <p:cNvSpPr/>
          <p:nvPr/>
        </p:nvSpPr>
        <p:spPr>
          <a:xfrm>
            <a:off x="251520" y="2996952"/>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Due competenze da acquisire sulla spiritualità</a:t>
            </a:r>
            <a:endParaRPr lang="it-IT" sz="2000" b="1" dirty="0">
              <a:solidFill>
                <a:srgbClr val="FFFF00"/>
              </a:solidFill>
            </a:endParaRPr>
          </a:p>
        </p:txBody>
      </p:sp>
      <p:sp>
        <p:nvSpPr>
          <p:cNvPr id="15" name="Freccia a destra 14"/>
          <p:cNvSpPr/>
          <p:nvPr/>
        </p:nvSpPr>
        <p:spPr>
          <a:xfrm>
            <a:off x="251520" y="2348880"/>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Contro l’illusione di onnipotenza</a:t>
            </a:r>
            <a:endParaRPr lang="it-IT" sz="2000" b="1" dirty="0">
              <a:solidFill>
                <a:srgbClr val="FFFF00"/>
              </a:solidFill>
            </a:endParaRPr>
          </a:p>
        </p:txBody>
      </p:sp>
      <p:sp>
        <p:nvSpPr>
          <p:cNvPr id="16" name="Freccia a destra 15"/>
          <p:cNvSpPr/>
          <p:nvPr/>
        </p:nvSpPr>
        <p:spPr>
          <a:xfrm>
            <a:off x="251520" y="1700808"/>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Alcune competenze specifiche dell’animatore</a:t>
            </a:r>
            <a:endParaRPr lang="it-IT" sz="2400"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652120" y="1052736"/>
            <a:ext cx="3312368" cy="3231654"/>
          </a:xfrm>
          <a:prstGeom prst="rect">
            <a:avLst/>
          </a:prstGeom>
          <a:solidFill>
            <a:srgbClr val="FFFF00"/>
          </a:solidFill>
          <a:ln w="25400">
            <a:solidFill>
              <a:srgbClr val="FF0000"/>
            </a:solidFill>
          </a:ln>
        </p:spPr>
        <p:txBody>
          <a:bodyPr wrap="square" rtlCol="0">
            <a:spAutoFit/>
          </a:bodyPr>
          <a:lstStyle/>
          <a:p>
            <a:pPr algn="just"/>
            <a:r>
              <a:rPr lang="it-IT" sz="1200" dirty="0" smtClean="0"/>
              <a:t>In quest’ultimo capitolo, dopo aver esaminato gli aspetti salienti che caratterizzano la vita dei preadolescenti nella loro fase evolutiva: difficile ma preziosa, e dopo aver passato in rassegna alcune tematiche che possono determinare, nel bene e nel male, il futuro dei ragazzi, affronteremo il tema centrale del libro, così come già enunciato nel titolo. Incominciamo col dire che l’animatore cristiano di preadolescenti organizza attività ludiche e spirituali per ragazzi in un contesto di fede, con l’obiettivo di guidarli a vivere la loro crescita cristiana attraverso l’ascolto della Parola di Dio e la partecipazione attiva alla vita di comunità. Le sue mansioni includono la gestione dei ragazzi, la pianificazione di laboratori, giochi e momenti di preghiera, promuovendo l’amicizia, la creatività e la condivisione. </a:t>
            </a:r>
            <a:endParaRPr lang="it-IT" sz="1200" dirty="0"/>
          </a:p>
        </p:txBody>
      </p:sp>
      <p:sp>
        <p:nvSpPr>
          <p:cNvPr id="17" name="Freccia a destra 16"/>
          <p:cNvSpPr/>
          <p:nvPr/>
        </p:nvSpPr>
        <p:spPr>
          <a:xfrm>
            <a:off x="251520" y="4293096"/>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Diverse responsabilità tra educatore e educando</a:t>
            </a:r>
            <a:endParaRPr lang="it-IT" b="1" dirty="0">
              <a:solidFill>
                <a:srgbClr val="FFFF00"/>
              </a:solidFill>
            </a:endParaRPr>
          </a:p>
        </p:txBody>
      </p:sp>
      <p:sp>
        <p:nvSpPr>
          <p:cNvPr id="19" name="Freccia a destra 18"/>
          <p:cNvSpPr/>
          <p:nvPr/>
        </p:nvSpPr>
        <p:spPr>
          <a:xfrm>
            <a:off x="251520" y="4941168"/>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Una solida proposta formativa	</a:t>
            </a:r>
            <a:endParaRPr lang="it-IT" b="1" dirty="0">
              <a:solidFill>
                <a:srgbClr val="FFFF00"/>
              </a:solidFill>
            </a:endParaRPr>
          </a:p>
        </p:txBody>
      </p:sp>
      <p:sp>
        <p:nvSpPr>
          <p:cNvPr id="20" name="Freccia a destra 19"/>
          <p:cNvSpPr/>
          <p:nvPr/>
        </p:nvSpPr>
        <p:spPr>
          <a:xfrm>
            <a:off x="251520" y="5589240"/>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Con gli adulti nella comunità educante</a:t>
            </a:r>
            <a:endParaRPr lang="it-IT" b="1" dirty="0">
              <a:solidFill>
                <a:srgbClr val="FFFF00"/>
              </a:solidFill>
            </a:endParaRPr>
          </a:p>
        </p:txBody>
      </p:sp>
      <p:pic>
        <p:nvPicPr>
          <p:cNvPr id="2049" name="Picture 1" descr="D:\Documenti\Desktop\bbbb.png"/>
          <p:cNvPicPr>
            <a:picLocks noChangeAspect="1" noChangeArrowheads="1"/>
          </p:cNvPicPr>
          <p:nvPr/>
        </p:nvPicPr>
        <p:blipFill>
          <a:blip r:embed="rId2" cstate="print"/>
          <a:srcRect/>
          <a:stretch>
            <a:fillRect/>
          </a:stretch>
        </p:blipFill>
        <p:spPr bwMode="auto">
          <a:xfrm>
            <a:off x="5652120" y="4581128"/>
            <a:ext cx="3290212" cy="158417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P spid="17"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16632"/>
            <a:ext cx="8712968" cy="603448"/>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54FE3454-469E-4B8A-828B-013F96A93C55}" type="datetime1">
              <a:rPr lang="it-IT" smtClean="0"/>
              <a:pPr/>
              <a:t>11/03/2026</a:t>
            </a:fld>
            <a:endParaRPr lang="it-IT" dirty="0"/>
          </a:p>
        </p:txBody>
      </p:sp>
      <p:sp>
        <p:nvSpPr>
          <p:cNvPr id="8" name="Segnaposto numero diapositiva 7"/>
          <p:cNvSpPr>
            <a:spLocks noGrp="1"/>
          </p:cNvSpPr>
          <p:nvPr>
            <p:ph type="sldNum" sz="quarter" idx="12"/>
          </p:nvPr>
        </p:nvSpPr>
        <p:spPr/>
        <p:txBody>
          <a:bodyPr/>
          <a:lstStyle/>
          <a:p>
            <a:fld id="{D638F805-12A6-466B-AD68-3BADDF56A04F}" type="slidenum">
              <a:rPr lang="it-IT" smtClean="0"/>
              <a:pPr/>
              <a:t>15</a:t>
            </a:fld>
            <a:endParaRPr lang="it-IT" dirty="0"/>
          </a:p>
        </p:txBody>
      </p:sp>
      <p:sp>
        <p:nvSpPr>
          <p:cNvPr id="30" name="CasellaDiTesto 29"/>
          <p:cNvSpPr txBox="1"/>
          <p:nvPr/>
        </p:nvSpPr>
        <p:spPr>
          <a:xfrm>
            <a:off x="251519" y="620688"/>
            <a:ext cx="8575997" cy="523220"/>
          </a:xfrm>
          <a:prstGeom prst="rect">
            <a:avLst/>
          </a:prstGeom>
          <a:noFill/>
        </p:spPr>
        <p:txBody>
          <a:bodyPr wrap="square" rtlCol="0">
            <a:spAutoFit/>
          </a:bodyPr>
          <a:lstStyle/>
          <a:p>
            <a:pPr algn="ctr"/>
            <a:r>
              <a:rPr lang="it-IT" sz="2800" b="1" dirty="0">
                <a:solidFill>
                  <a:srgbClr val="002060"/>
                </a:solidFill>
              </a:rPr>
              <a:t>Questo è solo un assaggio, il resto lo trovate nel libro.</a:t>
            </a:r>
          </a:p>
        </p:txBody>
      </p:sp>
      <p:sp>
        <p:nvSpPr>
          <p:cNvPr id="39" name="CasellaDiTesto 38"/>
          <p:cNvSpPr txBox="1"/>
          <p:nvPr/>
        </p:nvSpPr>
        <p:spPr>
          <a:xfrm>
            <a:off x="3455876" y="5546081"/>
            <a:ext cx="2160240" cy="1015663"/>
          </a:xfrm>
          <a:prstGeom prst="rect">
            <a:avLst/>
          </a:prstGeom>
          <a:noFill/>
        </p:spPr>
        <p:txBody>
          <a:bodyPr wrap="square" rtlCol="0">
            <a:spAutoFit/>
          </a:bodyPr>
          <a:lstStyle/>
          <a:p>
            <a:pPr algn="ctr"/>
            <a:r>
              <a:rPr lang="it-IT" sz="6000" b="1" dirty="0">
                <a:solidFill>
                  <a:srgbClr val="FF0000"/>
                </a:solidFill>
              </a:rPr>
              <a:t>FINE</a:t>
            </a:r>
          </a:p>
        </p:txBody>
      </p:sp>
      <p:pic>
        <p:nvPicPr>
          <p:cNvPr id="2050" name="Picture 2" descr="D:\Documenti\Desktop\Copertina grande.JPG"/>
          <p:cNvPicPr>
            <a:picLocks noChangeAspect="1" noChangeArrowheads="1"/>
          </p:cNvPicPr>
          <p:nvPr/>
        </p:nvPicPr>
        <p:blipFill>
          <a:blip r:embed="rId2" cstate="print"/>
          <a:srcRect/>
          <a:stretch>
            <a:fillRect/>
          </a:stretch>
        </p:blipFill>
        <p:spPr bwMode="auto">
          <a:xfrm>
            <a:off x="1547664" y="1124744"/>
            <a:ext cx="6355382" cy="4513325"/>
          </a:xfrm>
          <a:prstGeom prst="rect">
            <a:avLst/>
          </a:prstGeom>
          <a:noFill/>
          <a:ln w="25400">
            <a:solidFill>
              <a:srgbClr val="0070C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188640"/>
            <a:ext cx="8640960" cy="720080"/>
          </a:xfrm>
        </p:spPr>
        <p:txBody>
          <a:bodyPr>
            <a:normAutofit fontScale="70000" lnSpcReduction="20000"/>
          </a:bodyPr>
          <a:lstStyle/>
          <a:p>
            <a:r>
              <a:rPr lang="it-IT" sz="4500" b="1" dirty="0" smtClean="0">
                <a:solidFill>
                  <a:srgbClr val="C00000"/>
                </a:solidFill>
              </a:rPr>
              <a:t>La formazione degli educatori di preadolescenti</a:t>
            </a:r>
            <a:endParaRPr lang="it-IT" sz="45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8A1C183A-2F73-4794-83D3-FEB83ACB178C}" type="datetime1">
              <a:rPr lang="it-IT" smtClean="0"/>
              <a:pPr/>
              <a:t>11/03/2026</a:t>
            </a:fld>
            <a:endParaRPr lang="it-IT"/>
          </a:p>
        </p:txBody>
      </p:sp>
      <p:sp>
        <p:nvSpPr>
          <p:cNvPr id="8" name="Segnaposto numero diapositiva 7"/>
          <p:cNvSpPr>
            <a:spLocks noGrp="1"/>
          </p:cNvSpPr>
          <p:nvPr>
            <p:ph type="sldNum" sz="quarter" idx="12"/>
          </p:nvPr>
        </p:nvSpPr>
        <p:spPr/>
        <p:txBody>
          <a:bodyPr/>
          <a:lstStyle/>
          <a:p>
            <a:fld id="{D638F805-12A6-466B-AD68-3BADDF56A04F}" type="slidenum">
              <a:rPr lang="it-IT" smtClean="0"/>
              <a:pPr/>
              <a:t>2</a:t>
            </a:fld>
            <a:endParaRPr lang="it-IT" dirty="0"/>
          </a:p>
        </p:txBody>
      </p:sp>
      <p:sp>
        <p:nvSpPr>
          <p:cNvPr id="9" name="CasellaDiTesto 8"/>
          <p:cNvSpPr txBox="1"/>
          <p:nvPr/>
        </p:nvSpPr>
        <p:spPr>
          <a:xfrm>
            <a:off x="1475656" y="836712"/>
            <a:ext cx="6840760" cy="523220"/>
          </a:xfrm>
          <a:prstGeom prst="rect">
            <a:avLst/>
          </a:prstGeom>
          <a:noFill/>
        </p:spPr>
        <p:txBody>
          <a:bodyPr wrap="square" rtlCol="0">
            <a:spAutoFit/>
          </a:bodyPr>
          <a:lstStyle/>
          <a:p>
            <a:pPr algn="ctr"/>
            <a:r>
              <a:rPr lang="it-IT" sz="2800" b="1" dirty="0">
                <a:solidFill>
                  <a:srgbClr val="002060"/>
                </a:solidFill>
              </a:rPr>
              <a:t>Perché questo libro? Primo obiettivo:</a:t>
            </a:r>
          </a:p>
        </p:txBody>
      </p:sp>
      <p:sp>
        <p:nvSpPr>
          <p:cNvPr id="10" name="CasellaDiTesto 9"/>
          <p:cNvSpPr txBox="1"/>
          <p:nvPr/>
        </p:nvSpPr>
        <p:spPr>
          <a:xfrm>
            <a:off x="251520" y="1556792"/>
            <a:ext cx="8640960" cy="1477328"/>
          </a:xfrm>
          <a:prstGeom prst="rect">
            <a:avLst/>
          </a:prstGeom>
          <a:noFill/>
        </p:spPr>
        <p:txBody>
          <a:bodyPr wrap="square" rtlCol="0">
            <a:spAutoFit/>
          </a:bodyPr>
          <a:lstStyle/>
          <a:p>
            <a:pPr algn="just"/>
            <a:r>
              <a:rPr lang="it-IT" b="1" dirty="0" smtClean="0"/>
              <a:t>Contribuire a mantenere una fiaccola accesa su un tema così importante e sulla necessità di progettare e programmare itinerari formativi per gli animatori dei preadolescenti che, lavorando in tandem con i genitori e con i responsabili parrocchiali della pastorale giovanile, possano avere delle buone ricadute sulla vita personale, in famiglia e nella comunità.</a:t>
            </a:r>
            <a:endParaRPr lang="it-IT" b="1" dirty="0"/>
          </a:p>
        </p:txBody>
      </p:sp>
      <p:pic>
        <p:nvPicPr>
          <p:cNvPr id="15361" name="Picture 1" descr="D:\Documenti\Desktop\images.png"/>
          <p:cNvPicPr>
            <a:picLocks noChangeAspect="1" noChangeArrowheads="1"/>
          </p:cNvPicPr>
          <p:nvPr/>
        </p:nvPicPr>
        <p:blipFill>
          <a:blip r:embed="rId2" cstate="print"/>
          <a:srcRect/>
          <a:stretch>
            <a:fillRect/>
          </a:stretch>
        </p:blipFill>
        <p:spPr bwMode="auto">
          <a:xfrm>
            <a:off x="2771800" y="2852936"/>
            <a:ext cx="3672408" cy="3688803"/>
          </a:xfrm>
          <a:prstGeom prst="rect">
            <a:avLst/>
          </a:prstGeom>
          <a:noFill/>
          <a:ln w="25400">
            <a:solidFill>
              <a:schemeClr val="accent1"/>
            </a:solidFill>
          </a:ln>
        </p:spPr>
      </p:pic>
    </p:spTree>
    <p:extLst>
      <p:ext uri="{BB962C8B-B14F-4D97-AF65-F5344CB8AC3E}">
        <p14:creationId xmlns="" xmlns:p14="http://schemas.microsoft.com/office/powerpoint/2010/main" val="3359795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fld id="{EFF08FE2-57E4-43B3-9CC2-FD4262198CDB}" type="datetime1">
              <a:rPr lang="it-IT" smtClean="0"/>
              <a:pPr/>
              <a:t>11/03/2026</a:t>
            </a:fld>
            <a:endParaRPr lang="it-IT"/>
          </a:p>
        </p:txBody>
      </p:sp>
      <p:sp>
        <p:nvSpPr>
          <p:cNvPr id="8" name="Segnaposto numero diapositiva 7"/>
          <p:cNvSpPr>
            <a:spLocks noGrp="1"/>
          </p:cNvSpPr>
          <p:nvPr>
            <p:ph type="sldNum" sz="quarter" idx="12"/>
          </p:nvPr>
        </p:nvSpPr>
        <p:spPr/>
        <p:txBody>
          <a:bodyPr/>
          <a:lstStyle/>
          <a:p>
            <a:fld id="{D638F805-12A6-466B-AD68-3BADDF56A04F}" type="slidenum">
              <a:rPr lang="it-IT" smtClean="0"/>
              <a:pPr/>
              <a:t>3</a:t>
            </a:fld>
            <a:endParaRPr lang="it-IT" dirty="0"/>
          </a:p>
        </p:txBody>
      </p:sp>
      <p:sp>
        <p:nvSpPr>
          <p:cNvPr id="9" name="CasellaDiTesto 8"/>
          <p:cNvSpPr txBox="1"/>
          <p:nvPr/>
        </p:nvSpPr>
        <p:spPr>
          <a:xfrm>
            <a:off x="1619672" y="836712"/>
            <a:ext cx="6336704" cy="523220"/>
          </a:xfrm>
          <a:prstGeom prst="rect">
            <a:avLst/>
          </a:prstGeom>
          <a:noFill/>
        </p:spPr>
        <p:txBody>
          <a:bodyPr wrap="square" rtlCol="0">
            <a:spAutoFit/>
          </a:bodyPr>
          <a:lstStyle/>
          <a:p>
            <a:pPr algn="ctr"/>
            <a:r>
              <a:rPr lang="it-IT" sz="2800" b="1" dirty="0">
                <a:solidFill>
                  <a:srgbClr val="002060"/>
                </a:solidFill>
              </a:rPr>
              <a:t>Perché questo libro? Secondo  obiettivo:</a:t>
            </a:r>
          </a:p>
        </p:txBody>
      </p:sp>
      <p:sp>
        <p:nvSpPr>
          <p:cNvPr id="12" name="CasellaDiTesto 11">
            <a:extLst>
              <a:ext uri="{FF2B5EF4-FFF2-40B4-BE49-F238E27FC236}">
                <a16:creationId xmlns="" xmlns:a16="http://schemas.microsoft.com/office/drawing/2014/main" id="{7DA9F171-958D-F811-47CB-EBECEDE6EDB0}"/>
              </a:ext>
            </a:extLst>
          </p:cNvPr>
          <p:cNvSpPr txBox="1"/>
          <p:nvPr/>
        </p:nvSpPr>
        <p:spPr>
          <a:xfrm>
            <a:off x="251520" y="116632"/>
            <a:ext cx="8759316" cy="1261884"/>
          </a:xfrm>
          <a:prstGeom prst="rect">
            <a:avLst/>
          </a:prstGeom>
          <a:noFill/>
        </p:spPr>
        <p:txBody>
          <a:bodyPr wrap="square">
            <a:spAutoFit/>
          </a:bodyPr>
          <a:lstStyle/>
          <a:p>
            <a:pPr algn="ctr"/>
            <a:r>
              <a:rPr lang="it-IT" sz="3200" b="1" dirty="0" smtClean="0">
                <a:solidFill>
                  <a:srgbClr val="C00000"/>
                </a:solidFill>
              </a:rPr>
              <a:t>La formazione degli educatori di preadolescenti</a:t>
            </a:r>
            <a:endParaRPr lang="it-IT" sz="3200" dirty="0" smtClean="0">
              <a:solidFill>
                <a:srgbClr val="C00000"/>
              </a:solidFill>
            </a:endParaRPr>
          </a:p>
          <a:p>
            <a:pPr algn="ctr"/>
            <a:endParaRPr lang="it-IT" sz="4400" b="1" dirty="0">
              <a:solidFill>
                <a:srgbClr val="FF0000"/>
              </a:solidFill>
            </a:endParaRPr>
          </a:p>
        </p:txBody>
      </p:sp>
      <p:sp>
        <p:nvSpPr>
          <p:cNvPr id="11" name="CasellaDiTesto 10"/>
          <p:cNvSpPr txBox="1"/>
          <p:nvPr/>
        </p:nvSpPr>
        <p:spPr>
          <a:xfrm>
            <a:off x="323528" y="1484784"/>
            <a:ext cx="8568952" cy="923330"/>
          </a:xfrm>
          <a:prstGeom prst="rect">
            <a:avLst/>
          </a:prstGeom>
          <a:noFill/>
        </p:spPr>
        <p:txBody>
          <a:bodyPr wrap="square" rtlCol="0">
            <a:spAutoFit/>
          </a:bodyPr>
          <a:lstStyle/>
          <a:p>
            <a:pPr algn="just"/>
            <a:r>
              <a:rPr lang="it-IT" b="1" dirty="0" smtClean="0"/>
              <a:t>Motivare gli aspiranti e gli educatori sull’importanza del ruolo che rivestono, o che  rivestiranno, attraverso un rigoroso e completo iter formativo, da realizzare sempre in sintonia con la comunità parrocchiale.</a:t>
            </a:r>
            <a:endParaRPr lang="it-IT" b="1" dirty="0"/>
          </a:p>
        </p:txBody>
      </p:sp>
      <p:pic>
        <p:nvPicPr>
          <p:cNvPr id="14337" name="Picture 1" descr="D:\Documenti\Desktop\kk.jpg"/>
          <p:cNvPicPr>
            <a:picLocks noChangeAspect="1" noChangeArrowheads="1"/>
          </p:cNvPicPr>
          <p:nvPr/>
        </p:nvPicPr>
        <p:blipFill>
          <a:blip r:embed="rId2" cstate="print"/>
          <a:srcRect/>
          <a:stretch>
            <a:fillRect/>
          </a:stretch>
        </p:blipFill>
        <p:spPr bwMode="auto">
          <a:xfrm>
            <a:off x="1979712" y="2420888"/>
            <a:ext cx="5287392" cy="3960440"/>
          </a:xfrm>
          <a:prstGeom prst="rect">
            <a:avLst/>
          </a:prstGeom>
          <a:noFill/>
          <a:ln w="25400">
            <a:solidFill>
              <a:schemeClr val="accent1"/>
            </a:solidFill>
          </a:ln>
        </p:spPr>
      </p:pic>
    </p:spTree>
    <p:extLst>
      <p:ext uri="{BB962C8B-B14F-4D97-AF65-F5344CB8AC3E}">
        <p14:creationId xmlns="" xmlns:p14="http://schemas.microsoft.com/office/powerpoint/2010/main" val="3035297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116632"/>
            <a:ext cx="8712968" cy="72008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p:txBody>
      </p:sp>
      <p:sp>
        <p:nvSpPr>
          <p:cNvPr id="7" name="Segnaposto data 6"/>
          <p:cNvSpPr>
            <a:spLocks noGrp="1"/>
          </p:cNvSpPr>
          <p:nvPr>
            <p:ph type="dt" sz="half" idx="10"/>
          </p:nvPr>
        </p:nvSpPr>
        <p:spPr/>
        <p:txBody>
          <a:bodyPr/>
          <a:lstStyle/>
          <a:p>
            <a:fld id="{1DCC21F6-F3A8-421D-99D5-4340F1DF621A}" type="datetime1">
              <a:rPr lang="it-IT" smtClean="0"/>
              <a:pPr/>
              <a:t>11/03/2026</a:t>
            </a:fld>
            <a:endParaRPr lang="it-IT"/>
          </a:p>
        </p:txBody>
      </p:sp>
      <p:sp>
        <p:nvSpPr>
          <p:cNvPr id="8" name="Segnaposto numero diapositiva 7"/>
          <p:cNvSpPr>
            <a:spLocks noGrp="1"/>
          </p:cNvSpPr>
          <p:nvPr>
            <p:ph type="sldNum" sz="quarter" idx="12"/>
          </p:nvPr>
        </p:nvSpPr>
        <p:spPr/>
        <p:txBody>
          <a:bodyPr/>
          <a:lstStyle/>
          <a:p>
            <a:fld id="{D638F805-12A6-466B-AD68-3BADDF56A04F}" type="slidenum">
              <a:rPr lang="it-IT" smtClean="0"/>
              <a:pPr/>
              <a:t>4</a:t>
            </a:fld>
            <a:endParaRPr lang="it-IT" dirty="0"/>
          </a:p>
        </p:txBody>
      </p:sp>
      <p:sp>
        <p:nvSpPr>
          <p:cNvPr id="9" name="CasellaDiTesto 8"/>
          <p:cNvSpPr txBox="1"/>
          <p:nvPr/>
        </p:nvSpPr>
        <p:spPr>
          <a:xfrm>
            <a:off x="539552" y="836712"/>
            <a:ext cx="8363272" cy="523220"/>
          </a:xfrm>
          <a:prstGeom prst="rect">
            <a:avLst/>
          </a:prstGeom>
          <a:noFill/>
        </p:spPr>
        <p:txBody>
          <a:bodyPr wrap="square" rtlCol="0">
            <a:spAutoFit/>
          </a:bodyPr>
          <a:lstStyle/>
          <a:p>
            <a:pPr algn="ctr"/>
            <a:r>
              <a:rPr lang="it-IT" sz="2800" b="1" dirty="0">
                <a:solidFill>
                  <a:srgbClr val="002060"/>
                </a:solidFill>
              </a:rPr>
              <a:t>Perché questo libro? Terzo obiettivo:</a:t>
            </a:r>
          </a:p>
        </p:txBody>
      </p:sp>
      <p:pic>
        <p:nvPicPr>
          <p:cNvPr id="3074" name="Picture 2" descr="D:\Documenti\Desktop\3.jpg"/>
          <p:cNvPicPr>
            <a:picLocks noChangeAspect="1" noChangeArrowheads="1"/>
          </p:cNvPicPr>
          <p:nvPr/>
        </p:nvPicPr>
        <p:blipFill>
          <a:blip r:embed="rId2" cstate="print"/>
          <a:srcRect/>
          <a:stretch>
            <a:fillRect/>
          </a:stretch>
        </p:blipFill>
        <p:spPr bwMode="auto">
          <a:xfrm>
            <a:off x="1691680" y="2996952"/>
            <a:ext cx="5914944" cy="3312368"/>
          </a:xfrm>
          <a:prstGeom prst="rect">
            <a:avLst/>
          </a:prstGeom>
          <a:noFill/>
          <a:ln w="25400">
            <a:solidFill>
              <a:srgbClr val="FF0000"/>
            </a:solidFill>
          </a:ln>
        </p:spPr>
      </p:pic>
      <p:sp>
        <p:nvSpPr>
          <p:cNvPr id="10" name="CasellaDiTesto 9"/>
          <p:cNvSpPr txBox="1"/>
          <p:nvPr/>
        </p:nvSpPr>
        <p:spPr>
          <a:xfrm>
            <a:off x="395536" y="1484784"/>
            <a:ext cx="8424936" cy="1477328"/>
          </a:xfrm>
          <a:prstGeom prst="rect">
            <a:avLst/>
          </a:prstGeom>
          <a:noFill/>
        </p:spPr>
        <p:txBody>
          <a:bodyPr wrap="square" rtlCol="0">
            <a:spAutoFit/>
          </a:bodyPr>
          <a:lstStyle/>
          <a:p>
            <a:pPr algn="just"/>
            <a:r>
              <a:rPr lang="it-IT" b="1" dirty="0" smtClean="0"/>
              <a:t>Stimolare, quanti hanno responsabilità formative, per studiare, progettare e realizzare nuove forme metodologiche didattiche e operative; prevenire la devianza minorile attraverso la lettura critica e costruttiva del vissuto dei ragazzi; applicando nuove dinamiche di gruppo suggerite anche dalla presenza di ragazzi immigrati portatori di culture e religioni diverse.</a:t>
            </a:r>
            <a:endParaRPr lang="it-IT" b="1" dirty="0"/>
          </a:p>
        </p:txBody>
      </p:sp>
    </p:spTree>
    <p:extLst>
      <p:ext uri="{BB962C8B-B14F-4D97-AF65-F5344CB8AC3E}">
        <p14:creationId xmlns="" xmlns:p14="http://schemas.microsoft.com/office/powerpoint/2010/main" val="31304154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16632"/>
            <a:ext cx="8712968" cy="603448"/>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5</a:t>
            </a:fld>
            <a:endParaRPr lang="it-IT" dirty="0"/>
          </a:p>
        </p:txBody>
      </p:sp>
      <p:sp>
        <p:nvSpPr>
          <p:cNvPr id="9" name="CasellaDiTesto 8"/>
          <p:cNvSpPr txBox="1"/>
          <p:nvPr/>
        </p:nvSpPr>
        <p:spPr>
          <a:xfrm>
            <a:off x="539552" y="566483"/>
            <a:ext cx="7992888" cy="523220"/>
          </a:xfrm>
          <a:prstGeom prst="rect">
            <a:avLst/>
          </a:prstGeom>
          <a:noFill/>
        </p:spPr>
        <p:txBody>
          <a:bodyPr wrap="square" rtlCol="0">
            <a:spAutoFit/>
          </a:bodyPr>
          <a:lstStyle/>
          <a:p>
            <a:pPr algn="ctr"/>
            <a:r>
              <a:rPr lang="it-IT" sz="2800" b="1" dirty="0">
                <a:solidFill>
                  <a:srgbClr val="002060"/>
                </a:solidFill>
              </a:rPr>
              <a:t>Capitolo 1</a:t>
            </a:r>
            <a:r>
              <a:rPr lang="it-IT" sz="2800" b="1" dirty="0" smtClean="0">
                <a:solidFill>
                  <a:srgbClr val="002060"/>
                </a:solidFill>
              </a:rPr>
              <a:t>. </a:t>
            </a:r>
            <a:r>
              <a:rPr lang="it-IT" sz="2800" b="1" dirty="0" smtClean="0"/>
              <a:t>Chi sono i preadolescenti</a:t>
            </a:r>
            <a:r>
              <a:rPr lang="it-IT" sz="2800" b="1" dirty="0" smtClean="0">
                <a:solidFill>
                  <a:srgbClr val="002060"/>
                </a:solidFill>
              </a:rPr>
              <a:t> </a:t>
            </a:r>
            <a:endParaRPr lang="it-IT" sz="2800" b="1" dirty="0">
              <a:solidFill>
                <a:srgbClr val="002060"/>
              </a:solidFill>
            </a:endParaRPr>
          </a:p>
        </p:txBody>
      </p:sp>
      <p:sp>
        <p:nvSpPr>
          <p:cNvPr id="11" name="Freccia a destra 10"/>
          <p:cNvSpPr/>
          <p:nvPr/>
        </p:nvSpPr>
        <p:spPr>
          <a:xfrm>
            <a:off x="251520" y="1484784"/>
            <a:ext cx="49685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L’età dei grandi cambiamenti</a:t>
            </a:r>
            <a:endParaRPr lang="it-IT" b="1" dirty="0">
              <a:solidFill>
                <a:srgbClr val="FFFF00"/>
              </a:solidFill>
            </a:endParaRPr>
          </a:p>
        </p:txBody>
      </p:sp>
      <p:sp>
        <p:nvSpPr>
          <p:cNvPr id="13" name="Freccia a destra 12"/>
          <p:cNvSpPr/>
          <p:nvPr/>
        </p:nvSpPr>
        <p:spPr>
          <a:xfrm>
            <a:off x="251520" y="4797152"/>
            <a:ext cx="49685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preadolescenza: il periodo del “non essere”</a:t>
            </a:r>
            <a:endParaRPr lang="it-IT" b="1" dirty="0"/>
          </a:p>
        </p:txBody>
      </p:sp>
      <p:sp>
        <p:nvSpPr>
          <p:cNvPr id="14" name="Freccia a destra 13"/>
          <p:cNvSpPr/>
          <p:nvPr/>
        </p:nvSpPr>
        <p:spPr>
          <a:xfrm>
            <a:off x="251520" y="4005064"/>
            <a:ext cx="49685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Il gruppo degli amici</a:t>
            </a:r>
            <a:endParaRPr lang="it-IT" sz="2000" b="1" dirty="0">
              <a:solidFill>
                <a:srgbClr val="FFFF00"/>
              </a:solidFill>
            </a:endParaRPr>
          </a:p>
        </p:txBody>
      </p:sp>
      <p:sp>
        <p:nvSpPr>
          <p:cNvPr id="15" name="Freccia a destra 14"/>
          <p:cNvSpPr/>
          <p:nvPr/>
        </p:nvSpPr>
        <p:spPr>
          <a:xfrm>
            <a:off x="251520" y="3212976"/>
            <a:ext cx="49685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Le difficili relazioni con gli adulti	</a:t>
            </a:r>
            <a:endParaRPr lang="it-IT" sz="2000" b="1" dirty="0">
              <a:solidFill>
                <a:srgbClr val="FFFF00"/>
              </a:solidFill>
            </a:endParaRPr>
          </a:p>
        </p:txBody>
      </p:sp>
      <p:sp>
        <p:nvSpPr>
          <p:cNvPr id="16" name="Freccia a destra 15"/>
          <p:cNvSpPr/>
          <p:nvPr/>
        </p:nvSpPr>
        <p:spPr>
          <a:xfrm>
            <a:off x="251520" y="2348880"/>
            <a:ext cx="49685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La fatica di crescere</a:t>
            </a:r>
            <a:endParaRPr lang="it-IT"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292080" y="1196752"/>
            <a:ext cx="3600400" cy="2492990"/>
          </a:xfrm>
          <a:prstGeom prst="rect">
            <a:avLst/>
          </a:prstGeom>
          <a:solidFill>
            <a:srgbClr val="FFFF00"/>
          </a:solidFill>
          <a:ln w="25400">
            <a:solidFill>
              <a:srgbClr val="FF0000"/>
            </a:solidFill>
          </a:ln>
        </p:spPr>
        <p:txBody>
          <a:bodyPr wrap="square" rtlCol="0">
            <a:spAutoFit/>
          </a:bodyPr>
          <a:lstStyle/>
          <a:p>
            <a:pPr algn="just"/>
            <a:r>
              <a:rPr lang="it-IT" sz="1200" dirty="0" smtClean="0"/>
              <a:t>In modo molto sintetico, possiamo definire i preadolescenti come bambini e ragazzi che si trovano nella fase di transizione tra l’infanzia e l’adolescenza. Questo periodo è caratterizzato da </a:t>
            </a:r>
            <a:r>
              <a:rPr lang="it-IT" sz="1200" b="1" dirty="0" smtClean="0"/>
              <a:t>cambiamenti fisici</a:t>
            </a:r>
            <a:r>
              <a:rPr lang="it-IT" sz="1200" dirty="0" smtClean="0"/>
              <a:t> (pubertà, sviluppo sessuale), </a:t>
            </a:r>
            <a:r>
              <a:rPr lang="it-IT" sz="1200" b="1" dirty="0" smtClean="0"/>
              <a:t>emotivi</a:t>
            </a:r>
            <a:r>
              <a:rPr lang="it-IT" sz="1200" dirty="0" smtClean="0"/>
              <a:t> (sbalzi d'umore, ansia), </a:t>
            </a:r>
            <a:r>
              <a:rPr lang="it-IT" sz="1200" b="1" dirty="0" smtClean="0"/>
              <a:t>cognitivi e sociali</a:t>
            </a:r>
            <a:r>
              <a:rPr lang="it-IT" sz="1200" dirty="0" smtClean="0"/>
              <a:t> (maggiore importanza all’amicizia con i pari, ricerca di autonomia). È anche l’età dei sogni, e ogni ragazzo pensa di poterne realizzare almeno uno nella propria vita. Per questo, tutti gli educatori devono contribuire a rendere il percorso di ciascuno meno accidentato possibile, fornendo loro strumenti e segreti per raggiungerlo. </a:t>
            </a:r>
            <a:endParaRPr lang="it-IT" sz="1200" dirty="0"/>
          </a:p>
        </p:txBody>
      </p:sp>
      <p:pic>
        <p:nvPicPr>
          <p:cNvPr id="12291" name="Picture 3" descr="D:\Documenti\Desktop\ll.jpg"/>
          <p:cNvPicPr>
            <a:picLocks noChangeAspect="1" noChangeArrowheads="1"/>
          </p:cNvPicPr>
          <p:nvPr/>
        </p:nvPicPr>
        <p:blipFill>
          <a:blip r:embed="rId2" cstate="print"/>
          <a:srcRect/>
          <a:stretch>
            <a:fillRect/>
          </a:stretch>
        </p:blipFill>
        <p:spPr bwMode="auto">
          <a:xfrm>
            <a:off x="5292079" y="3789040"/>
            <a:ext cx="3570889" cy="237626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16632"/>
            <a:ext cx="8712968" cy="603448"/>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6</a:t>
            </a:fld>
            <a:endParaRPr lang="it-IT" dirty="0"/>
          </a:p>
        </p:txBody>
      </p:sp>
      <p:sp>
        <p:nvSpPr>
          <p:cNvPr id="9" name="CasellaDiTesto 8"/>
          <p:cNvSpPr txBox="1"/>
          <p:nvPr/>
        </p:nvSpPr>
        <p:spPr>
          <a:xfrm>
            <a:off x="179512" y="566482"/>
            <a:ext cx="8784976" cy="954107"/>
          </a:xfrm>
          <a:prstGeom prst="rect">
            <a:avLst/>
          </a:prstGeom>
          <a:noFill/>
        </p:spPr>
        <p:txBody>
          <a:bodyPr wrap="square" rtlCol="0">
            <a:spAutoFit/>
          </a:bodyPr>
          <a:lstStyle/>
          <a:p>
            <a:r>
              <a:rPr lang="it-IT" sz="2800" b="1" dirty="0">
                <a:solidFill>
                  <a:srgbClr val="002060"/>
                </a:solidFill>
              </a:rPr>
              <a:t>Capitolo </a:t>
            </a:r>
            <a:r>
              <a:rPr lang="it-IT" sz="2800" b="1" dirty="0" smtClean="0">
                <a:solidFill>
                  <a:srgbClr val="002060"/>
                </a:solidFill>
              </a:rPr>
              <a:t>2.</a:t>
            </a:r>
            <a:r>
              <a:rPr lang="it-IT" sz="2800" b="1" dirty="0" smtClean="0"/>
              <a:t> </a:t>
            </a:r>
            <a:r>
              <a:rPr lang="it-IT" sz="2400" b="1" dirty="0" smtClean="0"/>
              <a:t>Riferimenti autorevoli su educazione e istruzione	</a:t>
            </a:r>
            <a:r>
              <a:rPr lang="it-IT" sz="2800" b="1" dirty="0" smtClean="0"/>
              <a:t>		</a:t>
            </a:r>
            <a:r>
              <a:rPr lang="it-IT" sz="2800" b="1" dirty="0" smtClean="0">
                <a:solidFill>
                  <a:srgbClr val="002060"/>
                </a:solidFill>
              </a:rPr>
              <a:t> </a:t>
            </a:r>
            <a:endParaRPr lang="it-IT" sz="2800" b="1" dirty="0">
              <a:solidFill>
                <a:srgbClr val="C00000"/>
              </a:solidFill>
            </a:endParaRPr>
          </a:p>
        </p:txBody>
      </p:sp>
      <p:sp>
        <p:nvSpPr>
          <p:cNvPr id="11" name="Freccia a destra 10"/>
          <p:cNvSpPr/>
          <p:nvPr/>
        </p:nvSpPr>
        <p:spPr>
          <a:xfrm>
            <a:off x="251520" y="1340768"/>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Riferimenti presenti nella Costituzione Italiana</a:t>
            </a:r>
            <a:endParaRPr lang="it-IT" sz="1600" b="1" dirty="0">
              <a:solidFill>
                <a:srgbClr val="FFFF00"/>
              </a:solidFill>
            </a:endParaRPr>
          </a:p>
        </p:txBody>
      </p:sp>
      <p:sp>
        <p:nvSpPr>
          <p:cNvPr id="13" name="Freccia a destra 12"/>
          <p:cNvSpPr/>
          <p:nvPr/>
        </p:nvSpPr>
        <p:spPr>
          <a:xfrm>
            <a:off x="251520" y="5157192"/>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La Convenzione dei diritti dell’infanzia e dell’adolescenza</a:t>
            </a:r>
            <a:endParaRPr lang="it-IT" sz="1600" dirty="0">
              <a:solidFill>
                <a:srgbClr val="FFFF00"/>
              </a:solidFill>
            </a:endParaRPr>
          </a:p>
        </p:txBody>
      </p:sp>
      <p:sp>
        <p:nvSpPr>
          <p:cNvPr id="14" name="Freccia a destra 13"/>
          <p:cNvSpPr/>
          <p:nvPr/>
        </p:nvSpPr>
        <p:spPr>
          <a:xfrm>
            <a:off x="251520" y="4221088"/>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Il Rapporto Delors: Nell’educazione un tesoro</a:t>
            </a:r>
            <a:r>
              <a:rPr lang="it-IT" dirty="0" smtClean="0"/>
              <a:t>	</a:t>
            </a:r>
            <a:endParaRPr lang="it-IT" b="1" dirty="0">
              <a:solidFill>
                <a:srgbClr val="FFFF00"/>
              </a:solidFill>
            </a:endParaRPr>
          </a:p>
        </p:txBody>
      </p:sp>
      <p:sp>
        <p:nvSpPr>
          <p:cNvPr id="15" name="Freccia a destra 14"/>
          <p:cNvSpPr/>
          <p:nvPr/>
        </p:nvSpPr>
        <p:spPr>
          <a:xfrm>
            <a:off x="251520" y="3284984"/>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Disegnare nuove mappe di speranza</a:t>
            </a:r>
            <a:endParaRPr lang="it-IT" sz="1600" b="1" dirty="0">
              <a:solidFill>
                <a:srgbClr val="FFFF00"/>
              </a:solidFill>
            </a:endParaRPr>
          </a:p>
        </p:txBody>
      </p:sp>
      <p:sp>
        <p:nvSpPr>
          <p:cNvPr id="16" name="Freccia a destra 15"/>
          <p:cNvSpPr/>
          <p:nvPr/>
        </p:nvSpPr>
        <p:spPr>
          <a:xfrm>
            <a:off x="251520" y="2348880"/>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La Dichiarazione conciliare “Gravissimum educationis”</a:t>
            </a:r>
            <a:endParaRPr lang="it-IT" sz="1600"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364088" y="1412776"/>
            <a:ext cx="3456384" cy="2123658"/>
          </a:xfrm>
          <a:prstGeom prst="rect">
            <a:avLst/>
          </a:prstGeom>
          <a:solidFill>
            <a:srgbClr val="FFFF00"/>
          </a:solidFill>
          <a:ln w="25400">
            <a:solidFill>
              <a:srgbClr val="FF0000"/>
            </a:solidFill>
          </a:ln>
        </p:spPr>
        <p:txBody>
          <a:bodyPr wrap="square" rtlCol="0">
            <a:spAutoFit/>
          </a:bodyPr>
          <a:lstStyle/>
          <a:p>
            <a:pPr algn="just"/>
            <a:r>
              <a:rPr lang="it-IT" sz="1200" dirty="0" smtClean="0"/>
              <a:t>Il tema dell’educazione oggi, fortemente caratterizzato   dall’emergenza educativa in atto, è diventato un aspetto tanto discusso e invocato e che sta interessando le varie agenzie che hanno a cuore questo delicato argomento: la famiglia, la scuola, la chiesa, e la società nelle sue varie componenti. In questo capitolo vogliamo volgere lo sguardo indietro e riscoprire alcune perle, da tenere sempre in considerazione, che sono state confezionate da coloro che ci hanno preceduto e che forse andrebbero riscoperte e maggiormente valorizzate.</a:t>
            </a:r>
            <a:endParaRPr lang="it-IT" sz="1200" dirty="0"/>
          </a:p>
        </p:txBody>
      </p:sp>
      <p:pic>
        <p:nvPicPr>
          <p:cNvPr id="11265" name="Picture 1" descr="D:\Documenti\Desktop\l.jpg"/>
          <p:cNvPicPr>
            <a:picLocks noChangeAspect="1" noChangeArrowheads="1"/>
          </p:cNvPicPr>
          <p:nvPr/>
        </p:nvPicPr>
        <p:blipFill>
          <a:blip r:embed="rId2" cstate="print"/>
          <a:srcRect/>
          <a:stretch>
            <a:fillRect/>
          </a:stretch>
        </p:blipFill>
        <p:spPr bwMode="auto">
          <a:xfrm>
            <a:off x="5364088" y="3645024"/>
            <a:ext cx="3456384" cy="208823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88640"/>
            <a:ext cx="8712968" cy="53144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7</a:t>
            </a:fld>
            <a:endParaRPr lang="it-IT" dirty="0"/>
          </a:p>
        </p:txBody>
      </p:sp>
      <p:sp>
        <p:nvSpPr>
          <p:cNvPr id="9" name="CasellaDiTesto 8"/>
          <p:cNvSpPr txBox="1"/>
          <p:nvPr/>
        </p:nvSpPr>
        <p:spPr>
          <a:xfrm>
            <a:off x="539552" y="566482"/>
            <a:ext cx="7992888" cy="954107"/>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3.</a:t>
            </a:r>
            <a:r>
              <a:rPr lang="it-IT" sz="2800" b="1" dirty="0" smtClean="0"/>
              <a:t> La povertà educativa oggi</a:t>
            </a:r>
            <a:r>
              <a:rPr lang="it-IT" sz="2800" b="1" dirty="0" smtClean="0">
                <a:solidFill>
                  <a:srgbClr val="002060"/>
                </a:solidFill>
              </a:rPr>
              <a:t> </a:t>
            </a:r>
            <a:endParaRPr lang="it-IT" sz="2800" b="1" dirty="0" smtClean="0">
              <a:solidFill>
                <a:srgbClr val="C00000"/>
              </a:solidFill>
            </a:endParaRPr>
          </a:p>
          <a:p>
            <a:r>
              <a:rPr lang="it-IT" sz="2800" dirty="0" smtClean="0"/>
              <a:t>	</a:t>
            </a:r>
            <a:endParaRPr lang="it-IT" sz="2800" b="1" dirty="0">
              <a:solidFill>
                <a:srgbClr val="002060"/>
              </a:solidFill>
            </a:endParaRPr>
          </a:p>
        </p:txBody>
      </p:sp>
      <p:sp>
        <p:nvSpPr>
          <p:cNvPr id="11" name="Freccia a destra 10"/>
          <p:cNvSpPr/>
          <p:nvPr/>
        </p:nvSpPr>
        <p:spPr>
          <a:xfrm>
            <a:off x="251520" y="1268760"/>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Povertà minorile e povertà degli adulti</a:t>
            </a:r>
            <a:endParaRPr lang="it-IT" b="1" dirty="0">
              <a:solidFill>
                <a:srgbClr val="FFFF00"/>
              </a:solidFill>
            </a:endParaRPr>
          </a:p>
        </p:txBody>
      </p:sp>
      <p:sp>
        <p:nvSpPr>
          <p:cNvPr id="14" name="Freccia a destra 13"/>
          <p:cNvSpPr/>
          <p:nvPr/>
        </p:nvSpPr>
        <p:spPr>
          <a:xfrm>
            <a:off x="251520" y="5517232"/>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Un report su quattro ambiti tematici	</a:t>
            </a:r>
            <a:endParaRPr lang="it-IT" sz="2000" b="1" dirty="0">
              <a:solidFill>
                <a:srgbClr val="FFFF00"/>
              </a:solidFill>
            </a:endParaRPr>
          </a:p>
        </p:txBody>
      </p:sp>
      <p:sp>
        <p:nvSpPr>
          <p:cNvPr id="15" name="Freccia a destra 14"/>
          <p:cNvSpPr/>
          <p:nvPr/>
        </p:nvSpPr>
        <p:spPr>
          <a:xfrm>
            <a:off x="251520" y="4077072"/>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smtClean="0"/>
              <a:t>Il profilo dei soggetti più a rischio		</a:t>
            </a:r>
            <a:endParaRPr lang="it-IT" sz="2000" b="1" dirty="0">
              <a:solidFill>
                <a:srgbClr val="FFFF00"/>
              </a:solidFill>
            </a:endParaRPr>
          </a:p>
        </p:txBody>
      </p:sp>
      <p:sp>
        <p:nvSpPr>
          <p:cNvPr id="16" name="Freccia a destra 15"/>
          <p:cNvSpPr/>
          <p:nvPr/>
        </p:nvSpPr>
        <p:spPr>
          <a:xfrm>
            <a:off x="251520" y="2708920"/>
            <a:ext cx="53285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dirty="0" smtClean="0"/>
              <a:t>Relazione tra povertà economica e povertà educativa	</a:t>
            </a:r>
            <a:endParaRPr lang="it-IT"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652120" y="1052736"/>
            <a:ext cx="3384376" cy="3046988"/>
          </a:xfrm>
          <a:prstGeom prst="rect">
            <a:avLst/>
          </a:prstGeom>
          <a:solidFill>
            <a:srgbClr val="FFFF00"/>
          </a:solidFill>
          <a:ln w="25400">
            <a:solidFill>
              <a:srgbClr val="FF0000"/>
            </a:solidFill>
          </a:ln>
        </p:spPr>
        <p:txBody>
          <a:bodyPr wrap="square" rtlCol="0">
            <a:spAutoFit/>
          </a:bodyPr>
          <a:lstStyle/>
          <a:p>
            <a:pPr algn="just"/>
            <a:r>
              <a:rPr lang="it-IT" sz="1200" dirty="0" smtClean="0"/>
              <a:t>In questo capitolo affronteremo il tema della povertà educativa così come emerge dai dati prodotti da indagini statistiche e report, realizzati da enti e organizzazioni che operano  nel campo della prevenzione dell’educazione giovanile. Riteniamo che ogni istituzione educativa: la famiglia, la scuola, la chiesa, l’oratorio, e le altre associazioni che operano con i ragazzi e i giovani  per la loro formazione umana, professionale, sociale, culturale, morale e religiosa,  deve conoscere in modo concreto la situazione che vivono i bambini e gli adolescenti, in modo particolare gli elementi di criticità che devono subire e affrontare nel quotidiano, e quindi, nei limiti del possibile, cercare di rimuoverli attraverso un’efficace azione preventiva e educativa. </a:t>
            </a:r>
            <a:endParaRPr lang="it-IT" sz="1200" dirty="0"/>
          </a:p>
        </p:txBody>
      </p:sp>
      <p:pic>
        <p:nvPicPr>
          <p:cNvPr id="10241" name="Picture 1" descr="D:\Documenti\Desktop\llll.jpg"/>
          <p:cNvPicPr>
            <a:picLocks noChangeAspect="1" noChangeArrowheads="1"/>
          </p:cNvPicPr>
          <p:nvPr/>
        </p:nvPicPr>
        <p:blipFill>
          <a:blip r:embed="rId2" cstate="print"/>
          <a:srcRect/>
          <a:stretch>
            <a:fillRect/>
          </a:stretch>
        </p:blipFill>
        <p:spPr bwMode="auto">
          <a:xfrm>
            <a:off x="5868144" y="4221088"/>
            <a:ext cx="3024336" cy="2265333"/>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260648"/>
            <a:ext cx="8712968" cy="459432"/>
          </a:xfrm>
        </p:spPr>
        <p:txBody>
          <a:bodyPr>
            <a:normAutofit fontScale="62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8</a:t>
            </a:fld>
            <a:endParaRPr lang="it-IT" dirty="0"/>
          </a:p>
        </p:txBody>
      </p:sp>
      <p:sp>
        <p:nvSpPr>
          <p:cNvPr id="9" name="CasellaDiTesto 8"/>
          <p:cNvSpPr txBox="1"/>
          <p:nvPr/>
        </p:nvSpPr>
        <p:spPr>
          <a:xfrm>
            <a:off x="539552" y="566482"/>
            <a:ext cx="7992888" cy="954107"/>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4.</a:t>
            </a:r>
            <a:r>
              <a:rPr lang="it-IT" sz="2800" b="1" dirty="0" smtClean="0"/>
              <a:t> Il difficile compito di educare</a:t>
            </a:r>
            <a:r>
              <a:rPr lang="it-IT" sz="2800" b="1" dirty="0" smtClean="0">
                <a:solidFill>
                  <a:srgbClr val="002060"/>
                </a:solidFill>
              </a:rPr>
              <a:t> </a:t>
            </a:r>
            <a:endParaRPr lang="it-IT" sz="2800" b="1" dirty="0" smtClean="0">
              <a:solidFill>
                <a:srgbClr val="C00000"/>
              </a:solidFill>
            </a:endParaRPr>
          </a:p>
          <a:p>
            <a:pPr algn="ctr"/>
            <a:endParaRPr lang="it-IT" sz="2800" b="1" dirty="0">
              <a:solidFill>
                <a:srgbClr val="002060"/>
              </a:solidFill>
            </a:endParaRPr>
          </a:p>
        </p:txBody>
      </p:sp>
      <p:sp>
        <p:nvSpPr>
          <p:cNvPr id="11" name="Freccia a destra 10"/>
          <p:cNvSpPr/>
          <p:nvPr/>
        </p:nvSpPr>
        <p:spPr>
          <a:xfrm>
            <a:off x="251520" y="1340768"/>
            <a:ext cx="47525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Cos’è l’educazione?	</a:t>
            </a:r>
            <a:endParaRPr lang="it-IT" b="1" dirty="0">
              <a:solidFill>
                <a:srgbClr val="FFFF00"/>
              </a:solidFill>
            </a:endParaRPr>
          </a:p>
        </p:txBody>
      </p:sp>
      <p:sp>
        <p:nvSpPr>
          <p:cNvPr id="14" name="Freccia a destra 13"/>
          <p:cNvSpPr/>
          <p:nvPr/>
        </p:nvSpPr>
        <p:spPr>
          <a:xfrm>
            <a:off x="251520" y="5445224"/>
            <a:ext cx="47525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L’importanza di avere un metodo educativo</a:t>
            </a:r>
            <a:endParaRPr lang="it-IT" sz="2000" b="1" dirty="0">
              <a:solidFill>
                <a:srgbClr val="FFFF00"/>
              </a:solidFill>
            </a:endParaRPr>
          </a:p>
        </p:txBody>
      </p:sp>
      <p:sp>
        <p:nvSpPr>
          <p:cNvPr id="15" name="Freccia a destra 14"/>
          <p:cNvSpPr/>
          <p:nvPr/>
        </p:nvSpPr>
        <p:spPr>
          <a:xfrm>
            <a:off x="251520" y="4005064"/>
            <a:ext cx="47525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b="1" dirty="0" smtClean="0"/>
          </a:p>
          <a:p>
            <a:endParaRPr lang="it-IT" dirty="0" smtClean="0"/>
          </a:p>
          <a:p>
            <a:r>
              <a:rPr lang="it-IT" sz="2000" dirty="0" smtClean="0"/>
              <a:t>Tra protezione e iperprotettività				</a:t>
            </a:r>
          </a:p>
          <a:p>
            <a:endParaRPr lang="it-IT" sz="2000" b="1" dirty="0">
              <a:solidFill>
                <a:srgbClr val="FFFF00"/>
              </a:solidFill>
            </a:endParaRPr>
          </a:p>
        </p:txBody>
      </p:sp>
      <p:sp>
        <p:nvSpPr>
          <p:cNvPr id="16" name="Freccia a destra 15"/>
          <p:cNvSpPr/>
          <p:nvPr/>
        </p:nvSpPr>
        <p:spPr>
          <a:xfrm>
            <a:off x="251520" y="2636912"/>
            <a:ext cx="47525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dirty="0" smtClean="0"/>
              <a:t>Educare è un compito impegnativo</a:t>
            </a:r>
            <a:r>
              <a:rPr lang="it-IT" sz="1400" dirty="0" smtClean="0"/>
              <a:t>		</a:t>
            </a:r>
            <a:endParaRPr lang="it-IT"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148064" y="1268760"/>
            <a:ext cx="3744416" cy="2492990"/>
          </a:xfrm>
          <a:prstGeom prst="rect">
            <a:avLst/>
          </a:prstGeom>
          <a:solidFill>
            <a:srgbClr val="FFFF00"/>
          </a:solidFill>
          <a:ln w="25400">
            <a:solidFill>
              <a:srgbClr val="FF0000"/>
            </a:solidFill>
          </a:ln>
        </p:spPr>
        <p:txBody>
          <a:bodyPr wrap="square" rtlCol="0">
            <a:spAutoFit/>
          </a:bodyPr>
          <a:lstStyle/>
          <a:p>
            <a:pPr algn="just"/>
            <a:r>
              <a:rPr lang="it-IT" sz="1200" dirty="0" smtClean="0"/>
              <a:t>Una sintesi straordinaria dell’azione educativa l’ha formulata Antonio Rosmini, quando scrisse che educare vuol dire “</a:t>
            </a:r>
            <a:r>
              <a:rPr lang="it-IT" sz="1200" i="1" dirty="0" smtClean="0"/>
              <a:t>rendere l'uomo autore del proprio bene</a:t>
            </a:r>
            <a:r>
              <a:rPr lang="it-IT" sz="1200" dirty="0" smtClean="0"/>
              <a:t>”. La radice del sistema educativo di don Bosco è l’amore, che nell’educatore diventa ragione e amorevolezza e nell’educando confidenza e spontanea collaborazione. Non vi è nessuno che abbia a portata di mano - pronti per l'uso - indirizzi pedagogici e suggestioni psicologiche adatte a ogni circostanza. Educare è un’arte, che si acquisisce con l’esperienza, la pazienza e l’umiltà. E l’esperienza la si fa sperimentando, augurandosi di sbagliare il meno possibile, anche se l’errore lo si deve sempre mettere in conto!</a:t>
            </a:r>
          </a:p>
        </p:txBody>
      </p:sp>
      <p:pic>
        <p:nvPicPr>
          <p:cNvPr id="9220" name="Picture 4" descr="D:\Documenti\Desktop\imageskjkkk.jpg"/>
          <p:cNvPicPr>
            <a:picLocks noChangeAspect="1" noChangeArrowheads="1"/>
          </p:cNvPicPr>
          <p:nvPr/>
        </p:nvPicPr>
        <p:blipFill>
          <a:blip r:embed="rId2" cstate="print"/>
          <a:srcRect/>
          <a:stretch>
            <a:fillRect/>
          </a:stretch>
        </p:blipFill>
        <p:spPr bwMode="auto">
          <a:xfrm>
            <a:off x="5148064" y="4005064"/>
            <a:ext cx="3728986" cy="208823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88640"/>
            <a:ext cx="8712968" cy="531440"/>
          </a:xfrm>
        </p:spPr>
        <p:txBody>
          <a:bodyPr>
            <a:normAutofit fontScale="77500" lnSpcReduction="20000"/>
          </a:bodyPr>
          <a:lstStyle/>
          <a:p>
            <a:r>
              <a:rPr lang="it-IT" sz="4400" b="1" dirty="0" smtClean="0">
                <a:solidFill>
                  <a:srgbClr val="C00000"/>
                </a:solidFill>
              </a:rPr>
              <a:t>La formazione degli educatori di preadolescenti</a:t>
            </a:r>
            <a:endParaRPr lang="it-IT" sz="4400" dirty="0" smtClean="0">
              <a:solidFill>
                <a:srgbClr val="C00000"/>
              </a:solidFill>
            </a:endParaRPr>
          </a:p>
          <a:p>
            <a:endParaRPr lang="it-IT" sz="4400" b="1" dirty="0">
              <a:solidFill>
                <a:srgbClr val="FF0000"/>
              </a:solidFill>
            </a:endParaRPr>
          </a:p>
        </p:txBody>
      </p:sp>
      <p:sp>
        <p:nvSpPr>
          <p:cNvPr id="7" name="Segnaposto data 6"/>
          <p:cNvSpPr>
            <a:spLocks noGrp="1"/>
          </p:cNvSpPr>
          <p:nvPr>
            <p:ph type="dt" sz="half" idx="10"/>
          </p:nvPr>
        </p:nvSpPr>
        <p:spPr/>
        <p:txBody>
          <a:bodyPr/>
          <a:lstStyle/>
          <a:p>
            <a:fld id="{40F23F75-3F5A-47A8-AD06-6B094D0645FA}" type="datetime1">
              <a:rPr lang="it-IT" smtClean="0"/>
              <a:pPr/>
              <a:t>11/03/2026</a:t>
            </a:fld>
            <a:endParaRPr lang="it-IT" dirty="0"/>
          </a:p>
        </p:txBody>
      </p:sp>
      <p:sp>
        <p:nvSpPr>
          <p:cNvPr id="8" name="Segnaposto numero diapositiva 7"/>
          <p:cNvSpPr>
            <a:spLocks noGrp="1"/>
          </p:cNvSpPr>
          <p:nvPr>
            <p:ph type="sldNum" sz="quarter" idx="12"/>
          </p:nvPr>
        </p:nvSpPr>
        <p:spPr>
          <a:xfrm>
            <a:off x="6595872" y="6358500"/>
            <a:ext cx="2133600" cy="365125"/>
          </a:xfrm>
        </p:spPr>
        <p:txBody>
          <a:bodyPr/>
          <a:lstStyle/>
          <a:p>
            <a:fld id="{D638F805-12A6-466B-AD68-3BADDF56A04F}" type="slidenum">
              <a:rPr lang="it-IT" smtClean="0"/>
              <a:pPr/>
              <a:t>9</a:t>
            </a:fld>
            <a:endParaRPr lang="it-IT" dirty="0"/>
          </a:p>
        </p:txBody>
      </p:sp>
      <p:sp>
        <p:nvSpPr>
          <p:cNvPr id="9" name="CasellaDiTesto 8"/>
          <p:cNvSpPr txBox="1"/>
          <p:nvPr/>
        </p:nvSpPr>
        <p:spPr>
          <a:xfrm>
            <a:off x="251520" y="566482"/>
            <a:ext cx="8640960" cy="523220"/>
          </a:xfrm>
          <a:prstGeom prst="rect">
            <a:avLst/>
          </a:prstGeom>
          <a:noFill/>
        </p:spPr>
        <p:txBody>
          <a:bodyPr wrap="square" rtlCol="0">
            <a:spAutoFit/>
          </a:bodyPr>
          <a:lstStyle/>
          <a:p>
            <a:pPr algn="ctr"/>
            <a:r>
              <a:rPr lang="it-IT" sz="2800" b="1" dirty="0">
                <a:solidFill>
                  <a:srgbClr val="002060"/>
                </a:solidFill>
              </a:rPr>
              <a:t>Capitolo </a:t>
            </a:r>
            <a:r>
              <a:rPr lang="it-IT" sz="2800" b="1" dirty="0" smtClean="0">
                <a:solidFill>
                  <a:srgbClr val="002060"/>
                </a:solidFill>
              </a:rPr>
              <a:t>5.</a:t>
            </a:r>
            <a:r>
              <a:rPr lang="it-IT" sz="2800" b="1" dirty="0" smtClean="0"/>
              <a:t> Contrastare i falsi e ingannevoli miti di libertà</a:t>
            </a:r>
            <a:r>
              <a:rPr lang="it-IT" sz="2800" b="1" dirty="0" smtClean="0">
                <a:solidFill>
                  <a:srgbClr val="002060"/>
                </a:solidFill>
              </a:rPr>
              <a:t> </a:t>
            </a:r>
            <a:endParaRPr lang="it-IT" sz="2800" b="1" dirty="0">
              <a:solidFill>
                <a:srgbClr val="002060"/>
              </a:solidFill>
            </a:endParaRPr>
          </a:p>
        </p:txBody>
      </p:sp>
      <p:sp>
        <p:nvSpPr>
          <p:cNvPr id="11" name="Freccia a destra 10"/>
          <p:cNvSpPr/>
          <p:nvPr/>
        </p:nvSpPr>
        <p:spPr>
          <a:xfrm>
            <a:off x="251520" y="1484784"/>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Le false libertà</a:t>
            </a:r>
            <a:endParaRPr lang="it-IT" sz="1600" b="1" dirty="0">
              <a:solidFill>
                <a:srgbClr val="FFFF00"/>
              </a:solidFill>
            </a:endParaRPr>
          </a:p>
        </p:txBody>
      </p:sp>
      <p:sp>
        <p:nvSpPr>
          <p:cNvPr id="13" name="Freccia a destra 12"/>
          <p:cNvSpPr/>
          <p:nvPr/>
        </p:nvSpPr>
        <p:spPr>
          <a:xfrm>
            <a:off x="251520" y="4941168"/>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L’abuso del concetto di libertà degli adolescenti</a:t>
            </a:r>
            <a:endParaRPr lang="it-IT" sz="1600" b="1" dirty="0">
              <a:solidFill>
                <a:srgbClr val="FFFF00"/>
              </a:solidFill>
            </a:endParaRPr>
          </a:p>
        </p:txBody>
      </p:sp>
      <p:sp>
        <p:nvSpPr>
          <p:cNvPr id="14" name="Freccia a destra 13"/>
          <p:cNvSpPr/>
          <p:nvPr/>
        </p:nvSpPr>
        <p:spPr>
          <a:xfrm>
            <a:off x="251520" y="4077072"/>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Il tempo del paterno e la giusta distanza educativa</a:t>
            </a:r>
            <a:endParaRPr lang="it-IT" b="1" dirty="0">
              <a:solidFill>
                <a:srgbClr val="FFFF00"/>
              </a:solidFill>
            </a:endParaRPr>
          </a:p>
        </p:txBody>
      </p:sp>
      <p:sp>
        <p:nvSpPr>
          <p:cNvPr id="15" name="Freccia a destra 14"/>
          <p:cNvSpPr/>
          <p:nvPr/>
        </p:nvSpPr>
        <p:spPr>
          <a:xfrm>
            <a:off x="251520" y="3212976"/>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Gli adolescenti e la ricerca di libertà</a:t>
            </a:r>
            <a:endParaRPr lang="it-IT" b="1" dirty="0">
              <a:solidFill>
                <a:srgbClr val="FFFF00"/>
              </a:solidFill>
            </a:endParaRPr>
          </a:p>
        </p:txBody>
      </p:sp>
      <p:sp>
        <p:nvSpPr>
          <p:cNvPr id="16" name="Freccia a destra 15"/>
          <p:cNvSpPr/>
          <p:nvPr/>
        </p:nvSpPr>
        <p:spPr>
          <a:xfrm>
            <a:off x="251520" y="2348880"/>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Un falso mito: Internet come “regno della libertà”</a:t>
            </a:r>
            <a:endParaRPr lang="it-IT" sz="2000" b="1" dirty="0">
              <a:solidFill>
                <a:srgbClr val="FFFF00"/>
              </a:solidFill>
              <a:latin typeface="+mj-lt"/>
              <a:cs typeface="Times New Roman" panose="02020603050405020304" pitchFamily="18" charset="0"/>
            </a:endParaRPr>
          </a:p>
        </p:txBody>
      </p:sp>
      <p:sp>
        <p:nvSpPr>
          <p:cNvPr id="4" name="CasellaDiTesto 3">
            <a:extLst>
              <a:ext uri="{FF2B5EF4-FFF2-40B4-BE49-F238E27FC236}">
                <a16:creationId xmlns="" xmlns:a16="http://schemas.microsoft.com/office/drawing/2014/main" id="{64B0DA68-384D-B5C9-164C-F9551EA99FF5}"/>
              </a:ext>
            </a:extLst>
          </p:cNvPr>
          <p:cNvSpPr txBox="1"/>
          <p:nvPr/>
        </p:nvSpPr>
        <p:spPr>
          <a:xfrm>
            <a:off x="611560" y="6356350"/>
            <a:ext cx="8712968" cy="1921360"/>
          </a:xfrm>
          <a:prstGeom prst="rect">
            <a:avLst/>
          </a:prstGeom>
          <a:noFill/>
        </p:spPr>
        <p:txBody>
          <a:bodyPr wrap="square">
            <a:spAutoFit/>
          </a:bodyPr>
          <a:lstStyle/>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5E4723BF-E8FE-5E58-C5AB-A489D5CA95EF}"/>
              </a:ext>
            </a:extLst>
          </p:cNvPr>
          <p:cNvSpPr txBox="1"/>
          <p:nvPr/>
        </p:nvSpPr>
        <p:spPr>
          <a:xfrm>
            <a:off x="5364088" y="1556792"/>
            <a:ext cx="3456384" cy="2308324"/>
          </a:xfrm>
          <a:prstGeom prst="rect">
            <a:avLst/>
          </a:prstGeom>
          <a:solidFill>
            <a:srgbClr val="FFFF00"/>
          </a:solidFill>
          <a:ln w="25400">
            <a:solidFill>
              <a:srgbClr val="FF0000"/>
            </a:solidFill>
          </a:ln>
        </p:spPr>
        <p:txBody>
          <a:bodyPr wrap="square" rtlCol="0">
            <a:spAutoFit/>
          </a:bodyPr>
          <a:lstStyle/>
          <a:p>
            <a:pPr algn="just"/>
            <a:r>
              <a:rPr lang="it-IT" sz="1200" dirty="0" smtClean="0"/>
              <a:t>Dovremmo aprire gli occhi su come la parola libertà, nel tempo della postmodernità, sia stata svuotata di ogni significato declinandola solamente in chiave individualistica. Così come il diritto alla libertà proclamato da tanti miliardari che, con lo strapotere di cui dispongono, possiedano ricchezze più ampie di quelle di interi Stati. Per tutti questi oligarchi i significati di solidarietà, sussidiarietà, equa distribuzione delle ricchezze, sono stati stravolti e per costoro, in nome di una “falsa libertà” pretendono di governare e condizionare il mondo segnando il destino di miliardi di persone. </a:t>
            </a:r>
            <a:endParaRPr lang="it-IT" sz="1200" dirty="0"/>
          </a:p>
        </p:txBody>
      </p:sp>
      <p:sp>
        <p:nvSpPr>
          <p:cNvPr id="17" name="Freccia a destra 16"/>
          <p:cNvSpPr/>
          <p:nvPr/>
        </p:nvSpPr>
        <p:spPr>
          <a:xfrm>
            <a:off x="251520" y="5805264"/>
            <a:ext cx="50405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La libertà individuale: da bene comune a bene privato</a:t>
            </a:r>
            <a:endParaRPr lang="it-IT" sz="1600" b="1" dirty="0"/>
          </a:p>
        </p:txBody>
      </p:sp>
      <p:pic>
        <p:nvPicPr>
          <p:cNvPr id="8193" name="Picture 1" descr="D:\Documenti\Desktop\.....jpg"/>
          <p:cNvPicPr>
            <a:picLocks noChangeAspect="1" noChangeArrowheads="1"/>
          </p:cNvPicPr>
          <p:nvPr/>
        </p:nvPicPr>
        <p:blipFill>
          <a:blip r:embed="rId3" cstate="print"/>
          <a:srcRect/>
          <a:stretch>
            <a:fillRect/>
          </a:stretch>
        </p:blipFill>
        <p:spPr bwMode="auto">
          <a:xfrm>
            <a:off x="5364088" y="4365104"/>
            <a:ext cx="3460242" cy="194421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0" grpId="0" animBg="1"/>
      <p:bldP spid="1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1650</Words>
  <Application>Microsoft Office PowerPoint</Application>
  <PresentationFormat>Presentazione su schermo (4:3)</PresentationFormat>
  <Paragraphs>190</Paragraphs>
  <Slides>15</Slides>
  <Notes>1</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Presentazione del libro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Master</dc:creator>
  <cp:lastModifiedBy>Franco</cp:lastModifiedBy>
  <cp:revision>175</cp:revision>
  <dcterms:created xsi:type="dcterms:W3CDTF">2022-10-09T12:05:23Z</dcterms:created>
  <dcterms:modified xsi:type="dcterms:W3CDTF">2026-03-11T16:56:45Z</dcterms:modified>
</cp:coreProperties>
</file>