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71" r:id="rId3"/>
    <p:sldId id="272" r:id="rId4"/>
    <p:sldId id="269" r:id="rId5"/>
    <p:sldId id="258" r:id="rId6"/>
    <p:sldId id="284" r:id="rId7"/>
    <p:sldId id="285" r:id="rId8"/>
    <p:sldId id="286" r:id="rId9"/>
    <p:sldId id="287" r:id="rId10"/>
    <p:sldId id="288" r:id="rId11"/>
    <p:sldId id="268" r:id="rId1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2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3B0EFB-1E29-44C0-B8C4-98C16773DB9D}" type="datetimeFigureOut">
              <a:rPr lang="it-IT" smtClean="0"/>
              <a:pPr/>
              <a:t>20/11/2025</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5A04FF-51AB-4BB0-9A24-56D72CE7CF10}"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C85A04FF-51AB-4BB0-9A24-56D72CE7CF10}" type="slidenum">
              <a:rPr lang="it-IT" smtClean="0"/>
              <a:pPr/>
              <a:t>9</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EB99EE8-E81B-479E-97B0-CF4547280FA0}" type="datetime1">
              <a:rPr lang="it-IT" smtClean="0"/>
              <a:pPr/>
              <a:t>20/11/2025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A0B062CE-6F9D-42C9-AB8D-1261485A5BC7}" type="datetime1">
              <a:rPr lang="it-IT" smtClean="0"/>
              <a:pPr/>
              <a:t>20/11/2025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E85EB7DC-D97F-4ECA-BDEF-CFF9A2E93908}" type="datetime1">
              <a:rPr lang="it-IT" smtClean="0"/>
              <a:pPr/>
              <a:t>20/11/2025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9FA6A020-A895-4095-BD6C-3EFA913F56C2}" type="datetime1">
              <a:rPr lang="it-IT" smtClean="0"/>
              <a:pPr/>
              <a:t>20/11/2025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F0C6444F-7F22-4B87-AD9E-195389829BBF}" type="datetime1">
              <a:rPr lang="it-IT" smtClean="0"/>
              <a:pPr/>
              <a:t>20/11/2025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F5DB4E33-FB0E-404F-AE3B-1C5C8DF93187}" type="datetime1">
              <a:rPr lang="it-IT" smtClean="0"/>
              <a:pPr/>
              <a:t>20/11/2025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C3B2F87C-40B7-4FFC-BF91-A4F5E1E94B72}" type="datetime1">
              <a:rPr lang="it-IT" smtClean="0"/>
              <a:pPr/>
              <a:t>20/11/2025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FEA8B237-F7B7-475D-9855-6ED9A9CD98B2}" type="datetime1">
              <a:rPr lang="it-IT" smtClean="0"/>
              <a:pPr/>
              <a:t>20/11/2025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6FA2E85-20C9-4046-BD8B-D81B21B0259C}" type="datetime1">
              <a:rPr lang="it-IT" smtClean="0"/>
              <a:pPr/>
              <a:t>20/11/2025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402E9423-D73E-4A3E-B922-5A8A9BCA45DA}" type="datetime1">
              <a:rPr lang="it-IT" smtClean="0"/>
              <a:pPr/>
              <a:t>20/11/2025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1DBD8131-3327-4548-9776-0B180C6C52D0}" type="datetime1">
              <a:rPr lang="it-IT" smtClean="0"/>
              <a:pPr/>
              <a:t>20/11/2025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638F805-12A6-466B-AD68-3BADDF56A04F}"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212E68-897E-4F47-B9EC-0A712CB2F894}" type="datetime1">
              <a:rPr lang="it-IT" smtClean="0"/>
              <a:pPr/>
              <a:t>20/11/2025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38F805-12A6-466B-AD68-3BADDF56A04F}"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03648" y="136525"/>
            <a:ext cx="6336704" cy="412155"/>
          </a:xfrm>
        </p:spPr>
        <p:txBody>
          <a:bodyPr>
            <a:noAutofit/>
          </a:bodyPr>
          <a:lstStyle/>
          <a:p>
            <a:r>
              <a:rPr lang="it-IT" sz="3600" b="1" dirty="0">
                <a:solidFill>
                  <a:srgbClr val="C00000"/>
                </a:solidFill>
              </a:rPr>
              <a:t>Presentazione del libro</a:t>
            </a:r>
          </a:p>
        </p:txBody>
      </p:sp>
      <p:sp>
        <p:nvSpPr>
          <p:cNvPr id="6" name="Segnaposto data 5"/>
          <p:cNvSpPr>
            <a:spLocks noGrp="1"/>
          </p:cNvSpPr>
          <p:nvPr>
            <p:ph type="dt" sz="half" idx="10"/>
          </p:nvPr>
        </p:nvSpPr>
        <p:spPr/>
        <p:txBody>
          <a:bodyPr/>
          <a:lstStyle/>
          <a:p>
            <a:fld id="{72BB70EE-1AF0-4A11-A407-0EF285A86ED0}" type="datetime1">
              <a:rPr lang="it-IT" smtClean="0"/>
              <a:pPr/>
              <a:t>20/11/2025</a:t>
            </a:fld>
            <a:endParaRPr lang="it-IT" dirty="0"/>
          </a:p>
        </p:txBody>
      </p:sp>
      <p:sp>
        <p:nvSpPr>
          <p:cNvPr id="7" name="Segnaposto numero diapositiva 6"/>
          <p:cNvSpPr>
            <a:spLocks noGrp="1"/>
          </p:cNvSpPr>
          <p:nvPr>
            <p:ph type="sldNum" sz="quarter" idx="12"/>
          </p:nvPr>
        </p:nvSpPr>
        <p:spPr>
          <a:xfrm>
            <a:off x="6553200" y="6356349"/>
            <a:ext cx="2133600" cy="365125"/>
          </a:xfrm>
        </p:spPr>
        <p:txBody>
          <a:bodyPr/>
          <a:lstStyle/>
          <a:p>
            <a:fld id="{D638F805-12A6-466B-AD68-3BADDF56A04F}" type="slidenum">
              <a:rPr lang="it-IT" smtClean="0"/>
              <a:pPr/>
              <a:t>1</a:t>
            </a:fld>
            <a:endParaRPr lang="it-IT"/>
          </a:p>
        </p:txBody>
      </p:sp>
      <p:pic>
        <p:nvPicPr>
          <p:cNvPr id="1026" name="Picture 2" descr="D:\Documenti\Desktop\Pubblicazione libri\Adolescenza e sessualità\Copertina11.JPG"/>
          <p:cNvPicPr>
            <a:picLocks noChangeAspect="1" noChangeArrowheads="1"/>
          </p:cNvPicPr>
          <p:nvPr/>
        </p:nvPicPr>
        <p:blipFill>
          <a:blip r:embed="rId2" cstate="print"/>
          <a:srcRect/>
          <a:stretch>
            <a:fillRect/>
          </a:stretch>
        </p:blipFill>
        <p:spPr bwMode="auto">
          <a:xfrm>
            <a:off x="2555776" y="620688"/>
            <a:ext cx="4032448" cy="5603783"/>
          </a:xfrm>
          <a:prstGeom prst="rect">
            <a:avLst/>
          </a:prstGeom>
          <a:noFill/>
          <a:ln w="25400">
            <a:solidFill>
              <a:srgbClr val="FF0000"/>
            </a:solid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79512" y="188640"/>
            <a:ext cx="8712968" cy="531440"/>
          </a:xfrm>
        </p:spPr>
        <p:txBody>
          <a:bodyPr>
            <a:normAutofit fontScale="70000" lnSpcReduction="20000"/>
          </a:bodyPr>
          <a:lstStyle/>
          <a:p>
            <a:r>
              <a:rPr lang="it-IT" sz="4400" b="1" dirty="0" smtClean="0">
                <a:solidFill>
                  <a:srgbClr val="C00000"/>
                </a:solidFill>
              </a:rPr>
              <a:t>Gli adolescenti e l’educazione sessuale che manca </a:t>
            </a:r>
            <a:endParaRPr lang="it-IT" sz="4400" dirty="0" smtClean="0">
              <a:solidFill>
                <a:srgbClr val="C00000"/>
              </a:solidFill>
            </a:endParaRPr>
          </a:p>
          <a:p>
            <a:endParaRPr lang="it-IT" sz="4400" b="1" dirty="0">
              <a:solidFill>
                <a:srgbClr val="FF0000"/>
              </a:solidFill>
            </a:endParaRPr>
          </a:p>
        </p:txBody>
      </p:sp>
      <p:sp>
        <p:nvSpPr>
          <p:cNvPr id="7" name="Segnaposto data 6"/>
          <p:cNvSpPr>
            <a:spLocks noGrp="1"/>
          </p:cNvSpPr>
          <p:nvPr>
            <p:ph type="dt" sz="half" idx="10"/>
          </p:nvPr>
        </p:nvSpPr>
        <p:spPr/>
        <p:txBody>
          <a:bodyPr/>
          <a:lstStyle/>
          <a:p>
            <a:fld id="{40F23F75-3F5A-47A8-AD06-6B094D0645FA}" type="datetime1">
              <a:rPr lang="it-IT" smtClean="0"/>
              <a:pPr/>
              <a:t>20/11/2025</a:t>
            </a:fld>
            <a:endParaRPr lang="it-IT" dirty="0"/>
          </a:p>
        </p:txBody>
      </p:sp>
      <p:sp>
        <p:nvSpPr>
          <p:cNvPr id="8" name="Segnaposto numero diapositiva 7"/>
          <p:cNvSpPr>
            <a:spLocks noGrp="1"/>
          </p:cNvSpPr>
          <p:nvPr>
            <p:ph type="sldNum" sz="quarter" idx="12"/>
          </p:nvPr>
        </p:nvSpPr>
        <p:spPr>
          <a:xfrm>
            <a:off x="6595872" y="6358500"/>
            <a:ext cx="2133600" cy="365125"/>
          </a:xfrm>
        </p:spPr>
        <p:txBody>
          <a:bodyPr/>
          <a:lstStyle/>
          <a:p>
            <a:fld id="{D638F805-12A6-466B-AD68-3BADDF56A04F}" type="slidenum">
              <a:rPr lang="it-IT" smtClean="0"/>
              <a:pPr/>
              <a:t>10</a:t>
            </a:fld>
            <a:endParaRPr lang="it-IT" dirty="0"/>
          </a:p>
        </p:txBody>
      </p:sp>
      <p:sp>
        <p:nvSpPr>
          <p:cNvPr id="9" name="CasellaDiTesto 8"/>
          <p:cNvSpPr txBox="1"/>
          <p:nvPr/>
        </p:nvSpPr>
        <p:spPr>
          <a:xfrm>
            <a:off x="539552" y="566482"/>
            <a:ext cx="7992888" cy="523220"/>
          </a:xfrm>
          <a:prstGeom prst="rect">
            <a:avLst/>
          </a:prstGeom>
          <a:noFill/>
        </p:spPr>
        <p:txBody>
          <a:bodyPr wrap="square" rtlCol="0">
            <a:spAutoFit/>
          </a:bodyPr>
          <a:lstStyle/>
          <a:p>
            <a:pPr algn="ctr"/>
            <a:r>
              <a:rPr lang="it-IT" sz="2800" b="1" dirty="0">
                <a:solidFill>
                  <a:srgbClr val="002060"/>
                </a:solidFill>
              </a:rPr>
              <a:t>Capitolo </a:t>
            </a:r>
            <a:r>
              <a:rPr lang="it-IT" sz="2800" b="1" dirty="0" smtClean="0">
                <a:solidFill>
                  <a:srgbClr val="002060"/>
                </a:solidFill>
              </a:rPr>
              <a:t>6. </a:t>
            </a:r>
            <a:r>
              <a:rPr lang="it-IT" sz="2800" b="1" dirty="0" smtClean="0">
                <a:solidFill>
                  <a:srgbClr val="C00000"/>
                </a:solidFill>
              </a:rPr>
              <a:t>L’educazione sessuale</a:t>
            </a:r>
            <a:endParaRPr lang="it-IT" sz="2800" b="1" dirty="0">
              <a:solidFill>
                <a:srgbClr val="C00000"/>
              </a:solidFill>
            </a:endParaRPr>
          </a:p>
        </p:txBody>
      </p:sp>
      <p:sp>
        <p:nvSpPr>
          <p:cNvPr id="11" name="Freccia a destra 10"/>
          <p:cNvSpPr/>
          <p:nvPr/>
        </p:nvSpPr>
        <p:spPr>
          <a:xfrm>
            <a:off x="251520" y="1484784"/>
            <a:ext cx="532859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i="1" dirty="0" smtClean="0"/>
          </a:p>
          <a:p>
            <a:r>
              <a:rPr lang="it-IT" dirty="0" smtClean="0">
                <a:solidFill>
                  <a:srgbClr val="FFFF00"/>
                </a:solidFill>
                <a:latin typeface="Times New Roman" pitchFamily="18" charset="0"/>
                <a:ea typeface="Calibri" pitchFamily="34" charset="0"/>
                <a:cs typeface="Times New Roman" pitchFamily="18" charset="0"/>
              </a:rPr>
              <a:t>Il sesso: la pi</a:t>
            </a:r>
            <a:r>
              <a:rPr lang="it-IT" dirty="0" smtClean="0">
                <a:solidFill>
                  <a:srgbClr val="FFFF00"/>
                </a:solidFill>
                <a:ea typeface="Calibri" pitchFamily="34" charset="0"/>
                <a:cs typeface="Times New Roman" pitchFamily="18" charset="0"/>
              </a:rPr>
              <a:t>ù</a:t>
            </a:r>
            <a:r>
              <a:rPr lang="it-IT" dirty="0" smtClean="0">
                <a:solidFill>
                  <a:srgbClr val="FFFF00"/>
                </a:solidFill>
                <a:latin typeface="Times New Roman" pitchFamily="18" charset="0"/>
                <a:ea typeface="Calibri" pitchFamily="34" charset="0"/>
                <a:cs typeface="Times New Roman" pitchFamily="18" charset="0"/>
              </a:rPr>
              <a:t> grande forma di comunicazione umana </a:t>
            </a:r>
            <a:r>
              <a:rPr lang="it-IT" dirty="0" smtClean="0">
                <a:solidFill>
                  <a:srgbClr val="FFFF00"/>
                </a:solidFill>
              </a:rPr>
              <a:t>	</a:t>
            </a:r>
            <a:endParaRPr lang="it-IT" b="1" dirty="0">
              <a:solidFill>
                <a:srgbClr val="FFFF00"/>
              </a:solidFill>
            </a:endParaRPr>
          </a:p>
        </p:txBody>
      </p:sp>
      <p:sp>
        <p:nvSpPr>
          <p:cNvPr id="13" name="Freccia a destra 12"/>
          <p:cNvSpPr/>
          <p:nvPr/>
        </p:nvSpPr>
        <p:spPr>
          <a:xfrm>
            <a:off x="251520" y="4941168"/>
            <a:ext cx="532859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dirty="0" smtClean="0">
              <a:solidFill>
                <a:schemeClr val="tx1"/>
              </a:solidFill>
              <a:latin typeface="Times New Roman" pitchFamily="18" charset="0"/>
              <a:ea typeface="Calibri" pitchFamily="34" charset="0"/>
              <a:cs typeface="Times New Roman" pitchFamily="18" charset="0"/>
            </a:endParaRPr>
          </a:p>
          <a:p>
            <a:r>
              <a:rPr lang="it-IT" dirty="0" smtClean="0">
                <a:solidFill>
                  <a:srgbClr val="FFFF00"/>
                </a:solidFill>
                <a:latin typeface="Times New Roman" pitchFamily="18" charset="0"/>
                <a:ea typeface="Calibri" pitchFamily="34" charset="0"/>
                <a:cs typeface="Times New Roman" pitchFamily="18" charset="0"/>
              </a:rPr>
              <a:t>Analfabetismo emotivo e affettivo degli adolescenti</a:t>
            </a:r>
            <a:r>
              <a:rPr lang="it-IT" dirty="0" smtClean="0">
                <a:solidFill>
                  <a:schemeClr val="tx1"/>
                </a:solidFill>
                <a:latin typeface="Times New Roman" pitchFamily="18" charset="0"/>
                <a:ea typeface="Calibri" pitchFamily="34" charset="0"/>
                <a:cs typeface="Times New Roman" pitchFamily="18" charset="0"/>
              </a:rPr>
              <a:t>	</a:t>
            </a:r>
            <a:endParaRPr lang="it-IT" b="1" dirty="0"/>
          </a:p>
        </p:txBody>
      </p:sp>
      <p:sp>
        <p:nvSpPr>
          <p:cNvPr id="14" name="Freccia a destra 13"/>
          <p:cNvSpPr/>
          <p:nvPr/>
        </p:nvSpPr>
        <p:spPr>
          <a:xfrm>
            <a:off x="251520" y="4077072"/>
            <a:ext cx="532859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b="1" i="1" dirty="0" smtClean="0">
              <a:solidFill>
                <a:srgbClr val="FFFF00"/>
              </a:solidFill>
            </a:endParaRPr>
          </a:p>
          <a:p>
            <a:r>
              <a:rPr lang="it-IT" dirty="0" smtClean="0">
                <a:solidFill>
                  <a:srgbClr val="FFFF00"/>
                </a:solidFill>
                <a:latin typeface="Times New Roman" pitchFamily="18" charset="0"/>
                <a:ea typeface="Calibri" pitchFamily="34" charset="0"/>
                <a:cs typeface="Times New Roman" pitchFamily="18" charset="0"/>
              </a:rPr>
              <a:t>La scuola, la prima alleata della famiglia</a:t>
            </a:r>
            <a:endParaRPr lang="it-IT" b="1" dirty="0" smtClean="0">
              <a:solidFill>
                <a:srgbClr val="FFFF00"/>
              </a:solidFill>
            </a:endParaRPr>
          </a:p>
          <a:p>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15" name="Freccia a destra 14"/>
          <p:cNvSpPr/>
          <p:nvPr/>
        </p:nvSpPr>
        <p:spPr>
          <a:xfrm>
            <a:off x="251520" y="3212976"/>
            <a:ext cx="532859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i="1" dirty="0" smtClean="0">
              <a:solidFill>
                <a:srgbClr val="FFFF00"/>
              </a:solidFill>
            </a:endParaRPr>
          </a:p>
          <a:p>
            <a:r>
              <a:rPr lang="it-IT" dirty="0" smtClean="0">
                <a:solidFill>
                  <a:srgbClr val="FFFF00"/>
                </a:solidFill>
                <a:latin typeface="Times New Roman" pitchFamily="18" charset="0"/>
                <a:ea typeface="Calibri" pitchFamily="34" charset="0"/>
                <a:cs typeface="Times New Roman" pitchFamily="18" charset="0"/>
              </a:rPr>
              <a:t>Il ruolo insostituibile della famiglia</a:t>
            </a:r>
            <a:r>
              <a:rPr lang="it-IT" dirty="0" smtClean="0">
                <a:solidFill>
                  <a:schemeClr val="tx1"/>
                </a:solidFill>
                <a:latin typeface="Times New Roman" pitchFamily="18" charset="0"/>
                <a:ea typeface="Calibri" pitchFamily="34" charset="0"/>
                <a:cs typeface="Times New Roman" pitchFamily="18" charset="0"/>
              </a:rPr>
              <a:t>	</a:t>
            </a:r>
            <a:r>
              <a:rPr lang="it-IT" dirty="0" smtClean="0"/>
              <a:t>	</a:t>
            </a:r>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16" name="Freccia a destra 15"/>
          <p:cNvSpPr/>
          <p:nvPr/>
        </p:nvSpPr>
        <p:spPr>
          <a:xfrm>
            <a:off x="251520" y="2348880"/>
            <a:ext cx="532859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sz="1400" i="1" dirty="0" smtClean="0"/>
          </a:p>
          <a:p>
            <a:r>
              <a:rPr lang="it-IT" dirty="0" smtClean="0">
                <a:solidFill>
                  <a:srgbClr val="FFFF00"/>
                </a:solidFill>
                <a:latin typeface="Times New Roman" pitchFamily="18" charset="0"/>
                <a:ea typeface="Calibri" pitchFamily="34" charset="0"/>
                <a:cs typeface="Times New Roman" pitchFamily="18" charset="0"/>
              </a:rPr>
              <a:t>L</a:t>
            </a:r>
            <a:r>
              <a:rPr lang="it-IT" dirty="0" smtClean="0">
                <a:solidFill>
                  <a:srgbClr val="FFFF00"/>
                </a:solidFill>
                <a:ea typeface="Calibri" pitchFamily="34" charset="0"/>
                <a:cs typeface="Times New Roman" pitchFamily="18" charset="0"/>
              </a:rPr>
              <a:t>’</a:t>
            </a:r>
            <a:r>
              <a:rPr lang="it-IT" dirty="0" smtClean="0">
                <a:solidFill>
                  <a:srgbClr val="FFFF00"/>
                </a:solidFill>
                <a:latin typeface="Times New Roman" pitchFamily="18" charset="0"/>
                <a:ea typeface="Calibri" pitchFamily="34" charset="0"/>
                <a:cs typeface="Times New Roman" pitchFamily="18" charset="0"/>
              </a:rPr>
              <a:t>educazione sessuale che manca</a:t>
            </a:r>
            <a:endParaRPr lang="it-IT" b="1" dirty="0" smtClean="0">
              <a:solidFill>
                <a:srgbClr val="FFFF00"/>
              </a:solidFill>
            </a:endParaRPr>
          </a:p>
          <a:p>
            <a:r>
              <a:rPr lang="it-IT" dirty="0" smtClean="0"/>
              <a:t>	</a:t>
            </a:r>
            <a:endParaRPr lang="it-IT" b="1" dirty="0">
              <a:solidFill>
                <a:srgbClr val="FFFF00"/>
              </a:solidFill>
              <a:latin typeface="+mj-lt"/>
              <a:cs typeface="Times New Roman" panose="02020603050405020304" pitchFamily="18" charset="0"/>
            </a:endParaRPr>
          </a:p>
        </p:txBody>
      </p:sp>
      <p:sp>
        <p:nvSpPr>
          <p:cNvPr id="4" name="CasellaDiTesto 3">
            <a:extLst>
              <a:ext uri="{FF2B5EF4-FFF2-40B4-BE49-F238E27FC236}">
                <a16:creationId xmlns:a16="http://schemas.microsoft.com/office/drawing/2014/main" xmlns="" id="{64B0DA68-384D-B5C9-164C-F9551EA99FF5}"/>
              </a:ext>
            </a:extLst>
          </p:cNvPr>
          <p:cNvSpPr txBox="1"/>
          <p:nvPr/>
        </p:nvSpPr>
        <p:spPr>
          <a:xfrm>
            <a:off x="611560" y="6356350"/>
            <a:ext cx="8712968" cy="1921360"/>
          </a:xfrm>
          <a:prstGeom prst="rect">
            <a:avLst/>
          </a:prstGeom>
          <a:noFill/>
        </p:spPr>
        <p:txBody>
          <a:bodyPr wrap="square">
            <a:spAutoFit/>
          </a:bodyPr>
          <a:lstStyle/>
          <a:p>
            <a:pPr marL="457200" algn="just">
              <a:lnSpc>
                <a:spcPct val="115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CasellaDiTesto 9">
            <a:extLst>
              <a:ext uri="{FF2B5EF4-FFF2-40B4-BE49-F238E27FC236}">
                <a16:creationId xmlns:a16="http://schemas.microsoft.com/office/drawing/2014/main" xmlns="" id="{5E4723BF-E8FE-5E58-C5AB-A489D5CA95EF}"/>
              </a:ext>
            </a:extLst>
          </p:cNvPr>
          <p:cNvSpPr txBox="1"/>
          <p:nvPr/>
        </p:nvSpPr>
        <p:spPr>
          <a:xfrm>
            <a:off x="5652120" y="1556792"/>
            <a:ext cx="3168352" cy="2492990"/>
          </a:xfrm>
          <a:prstGeom prst="rect">
            <a:avLst/>
          </a:prstGeom>
          <a:solidFill>
            <a:srgbClr val="FFFF00"/>
          </a:solidFill>
          <a:ln w="25400">
            <a:solidFill>
              <a:srgbClr val="FF0000"/>
            </a:solidFill>
          </a:ln>
        </p:spPr>
        <p:txBody>
          <a:bodyPr wrap="square" rtlCol="0">
            <a:spAutoFit/>
          </a:bodyPr>
          <a:lstStyle/>
          <a:p>
            <a:pPr algn="just"/>
            <a:r>
              <a:rPr lang="it-IT" sz="1200" dirty="0" smtClean="0"/>
              <a:t>Il silenzio non trasmette altri valori se non l’insipienza e l’ignoranza, appunto. Non è “educazione” quella che non trasmette valori. Il primo, e forse il più importante da trasmettere, se si vuole fare veramente educazione sessuale in età adolescenziale, è </a:t>
            </a:r>
            <a:r>
              <a:rPr lang="it-IT" sz="1200" i="1" dirty="0" smtClean="0"/>
              <a:t>l’integrazione</a:t>
            </a:r>
            <a:r>
              <a:rPr lang="it-IT" sz="1200" dirty="0" smtClean="0"/>
              <a:t> tra le varie componenti che agiscono nella persona: crescita e trasformazioni fisiche, sesso e identità di genere, amore, desiderio, piacere, procreazione responsabile, rispetto di se stessi e degli altri, gioia per l’incontro, piacere della condivisione, innamoramento, amore maturo e fecondo, senso della vita.</a:t>
            </a:r>
            <a:endParaRPr lang="it-IT" sz="1200" dirty="0"/>
          </a:p>
        </p:txBody>
      </p:sp>
      <p:sp>
        <p:nvSpPr>
          <p:cNvPr id="17" name="Freccia a destra 16"/>
          <p:cNvSpPr/>
          <p:nvPr/>
        </p:nvSpPr>
        <p:spPr>
          <a:xfrm>
            <a:off x="251520" y="5805264"/>
            <a:ext cx="532859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solidFill>
                  <a:srgbClr val="FFFF00"/>
                </a:solidFill>
                <a:latin typeface="Times New Roman" pitchFamily="18" charset="0"/>
                <a:ea typeface="Calibri" pitchFamily="34" charset="0"/>
                <a:cs typeface="Times New Roman" pitchFamily="18" charset="0"/>
              </a:rPr>
              <a:t>Se la scuola sceglie il silenzio e la paura</a:t>
            </a:r>
            <a:endParaRPr lang="it-IT" b="1" dirty="0">
              <a:solidFill>
                <a:srgbClr val="FFFF00"/>
              </a:solidFill>
            </a:endParaRPr>
          </a:p>
        </p:txBody>
      </p:sp>
      <p:pic>
        <p:nvPicPr>
          <p:cNvPr id="9218" name="Picture 2" descr="D:\Documenti\Desktop\u.jpg"/>
          <p:cNvPicPr>
            <a:picLocks noChangeAspect="1" noChangeArrowheads="1"/>
          </p:cNvPicPr>
          <p:nvPr/>
        </p:nvPicPr>
        <p:blipFill>
          <a:blip r:embed="rId2" cstate="print"/>
          <a:srcRect/>
          <a:stretch>
            <a:fillRect/>
          </a:stretch>
        </p:blipFill>
        <p:spPr bwMode="auto">
          <a:xfrm>
            <a:off x="5652120" y="4149080"/>
            <a:ext cx="3138054" cy="2088232"/>
          </a:xfrm>
          <a:prstGeom prst="rect">
            <a:avLst/>
          </a:prstGeom>
          <a:noFill/>
          <a:ln w="25400">
            <a:solidFill>
              <a:srgbClr val="FF0000"/>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p:cTn id="21" dur="500" fill="hold"/>
                                        <p:tgtEl>
                                          <p:spTgt spid="16"/>
                                        </p:tgtEl>
                                        <p:attrNameLst>
                                          <p:attrName>ppt_w</p:attrName>
                                        </p:attrNameLst>
                                      </p:cBhvr>
                                      <p:tavLst>
                                        <p:tav tm="0">
                                          <p:val>
                                            <p:fltVal val="0"/>
                                          </p:val>
                                        </p:tav>
                                        <p:tav tm="100000">
                                          <p:val>
                                            <p:strVal val="#ppt_w"/>
                                          </p:val>
                                        </p:tav>
                                      </p:tavLst>
                                    </p:anim>
                                    <p:anim calcmode="lin" valueType="num">
                                      <p:cBhvr>
                                        <p:cTn id="22" dur="500" fill="hold"/>
                                        <p:tgtEl>
                                          <p:spTgt spid="16"/>
                                        </p:tgtEl>
                                        <p:attrNameLst>
                                          <p:attrName>ppt_h</p:attrName>
                                        </p:attrNameLst>
                                      </p:cBhvr>
                                      <p:tavLst>
                                        <p:tav tm="0">
                                          <p:val>
                                            <p:fltVal val="0"/>
                                          </p:val>
                                        </p:tav>
                                        <p:tav tm="100000">
                                          <p:val>
                                            <p:strVal val="#ppt_h"/>
                                          </p:val>
                                        </p:tav>
                                      </p:tavLst>
                                    </p:anim>
                                    <p:animEffect transition="in" filter="fade">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p:cTn id="28" dur="500" fill="hold"/>
                                        <p:tgtEl>
                                          <p:spTgt spid="15"/>
                                        </p:tgtEl>
                                        <p:attrNameLst>
                                          <p:attrName>ppt_w</p:attrName>
                                        </p:attrNameLst>
                                      </p:cBhvr>
                                      <p:tavLst>
                                        <p:tav tm="0">
                                          <p:val>
                                            <p:fltVal val="0"/>
                                          </p:val>
                                        </p:tav>
                                        <p:tav tm="100000">
                                          <p:val>
                                            <p:strVal val="#ppt_w"/>
                                          </p:val>
                                        </p:tav>
                                      </p:tavLst>
                                    </p:anim>
                                    <p:anim calcmode="lin" valueType="num">
                                      <p:cBhvr>
                                        <p:cTn id="29" dur="500" fill="hold"/>
                                        <p:tgtEl>
                                          <p:spTgt spid="15"/>
                                        </p:tgtEl>
                                        <p:attrNameLst>
                                          <p:attrName>ppt_h</p:attrName>
                                        </p:attrNameLst>
                                      </p:cBhvr>
                                      <p:tavLst>
                                        <p:tav tm="0">
                                          <p:val>
                                            <p:fltVal val="0"/>
                                          </p:val>
                                        </p:tav>
                                        <p:tav tm="100000">
                                          <p:val>
                                            <p:strVal val="#ppt_h"/>
                                          </p:val>
                                        </p:tav>
                                      </p:tavLst>
                                    </p:anim>
                                    <p:animEffect transition="in" filter="fade">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p:cTn id="35" dur="500" fill="hold"/>
                                        <p:tgtEl>
                                          <p:spTgt spid="14"/>
                                        </p:tgtEl>
                                        <p:attrNameLst>
                                          <p:attrName>ppt_w</p:attrName>
                                        </p:attrNameLst>
                                      </p:cBhvr>
                                      <p:tavLst>
                                        <p:tav tm="0">
                                          <p:val>
                                            <p:fltVal val="0"/>
                                          </p:val>
                                        </p:tav>
                                        <p:tav tm="100000">
                                          <p:val>
                                            <p:strVal val="#ppt_w"/>
                                          </p:val>
                                        </p:tav>
                                      </p:tavLst>
                                    </p:anim>
                                    <p:anim calcmode="lin" valueType="num">
                                      <p:cBhvr>
                                        <p:cTn id="36" dur="500" fill="hold"/>
                                        <p:tgtEl>
                                          <p:spTgt spid="14"/>
                                        </p:tgtEl>
                                        <p:attrNameLst>
                                          <p:attrName>ppt_h</p:attrName>
                                        </p:attrNameLst>
                                      </p:cBhvr>
                                      <p:tavLst>
                                        <p:tav tm="0">
                                          <p:val>
                                            <p:fltVal val="0"/>
                                          </p:val>
                                        </p:tav>
                                        <p:tav tm="100000">
                                          <p:val>
                                            <p:strVal val="#ppt_h"/>
                                          </p:val>
                                        </p:tav>
                                      </p:tavLst>
                                    </p:anim>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p:cTn id="42" dur="500" fill="hold"/>
                                        <p:tgtEl>
                                          <p:spTgt spid="13"/>
                                        </p:tgtEl>
                                        <p:attrNameLst>
                                          <p:attrName>ppt_w</p:attrName>
                                        </p:attrNameLst>
                                      </p:cBhvr>
                                      <p:tavLst>
                                        <p:tav tm="0">
                                          <p:val>
                                            <p:fltVal val="0"/>
                                          </p:val>
                                        </p:tav>
                                        <p:tav tm="100000">
                                          <p:val>
                                            <p:strVal val="#ppt_w"/>
                                          </p:val>
                                        </p:tav>
                                      </p:tavLst>
                                    </p:anim>
                                    <p:anim calcmode="lin" valueType="num">
                                      <p:cBhvr>
                                        <p:cTn id="43" dur="500" fill="hold"/>
                                        <p:tgtEl>
                                          <p:spTgt spid="13"/>
                                        </p:tgtEl>
                                        <p:attrNameLst>
                                          <p:attrName>ppt_h</p:attrName>
                                        </p:attrNameLst>
                                      </p:cBhvr>
                                      <p:tavLst>
                                        <p:tav tm="0">
                                          <p:val>
                                            <p:fltVal val="0"/>
                                          </p:val>
                                        </p:tav>
                                        <p:tav tm="100000">
                                          <p:val>
                                            <p:strVal val="#ppt_h"/>
                                          </p:val>
                                        </p:tav>
                                      </p:tavLst>
                                    </p:anim>
                                    <p:animEffect transition="in" filter="fade">
                                      <p:cBhvr>
                                        <p:cTn id="44" dur="500"/>
                                        <p:tgtEl>
                                          <p:spTgt spid="13"/>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p:cTn id="49" dur="500" fill="hold"/>
                                        <p:tgtEl>
                                          <p:spTgt spid="17"/>
                                        </p:tgtEl>
                                        <p:attrNameLst>
                                          <p:attrName>ppt_w</p:attrName>
                                        </p:attrNameLst>
                                      </p:cBhvr>
                                      <p:tavLst>
                                        <p:tav tm="0">
                                          <p:val>
                                            <p:fltVal val="0"/>
                                          </p:val>
                                        </p:tav>
                                        <p:tav tm="100000">
                                          <p:val>
                                            <p:strVal val="#ppt_w"/>
                                          </p:val>
                                        </p:tav>
                                      </p:tavLst>
                                    </p:anim>
                                    <p:anim calcmode="lin" valueType="num">
                                      <p:cBhvr>
                                        <p:cTn id="50" dur="500" fill="hold"/>
                                        <p:tgtEl>
                                          <p:spTgt spid="17"/>
                                        </p:tgtEl>
                                        <p:attrNameLst>
                                          <p:attrName>ppt_h</p:attrName>
                                        </p:attrNameLst>
                                      </p:cBhvr>
                                      <p:tavLst>
                                        <p:tav tm="0">
                                          <p:val>
                                            <p:fltVal val="0"/>
                                          </p:val>
                                        </p:tav>
                                        <p:tav tm="100000">
                                          <p:val>
                                            <p:strVal val="#ppt_h"/>
                                          </p:val>
                                        </p:tav>
                                      </p:tavLst>
                                    </p:anim>
                                    <p:animEffect transition="in" filter="fade">
                                      <p:cBhvr>
                                        <p:cTn id="51"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4" grpId="0" animBg="1"/>
      <p:bldP spid="15" grpId="0" animBg="1"/>
      <p:bldP spid="16" grpId="0" animBg="1"/>
      <p:bldP spid="10" grpId="0" animBg="1"/>
      <p:bldP spid="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79512" y="116632"/>
            <a:ext cx="8712968" cy="603448"/>
          </a:xfrm>
        </p:spPr>
        <p:txBody>
          <a:bodyPr>
            <a:normAutofit fontScale="70000" lnSpcReduction="20000"/>
          </a:bodyPr>
          <a:lstStyle/>
          <a:p>
            <a:r>
              <a:rPr lang="it-IT" sz="4400" b="1" dirty="0" smtClean="0">
                <a:solidFill>
                  <a:srgbClr val="C00000"/>
                </a:solidFill>
              </a:rPr>
              <a:t>Gli adolescenti e l’educazione sessuale che manca </a:t>
            </a:r>
            <a:endParaRPr lang="it-IT" sz="4400" dirty="0" smtClean="0">
              <a:solidFill>
                <a:srgbClr val="C00000"/>
              </a:solidFill>
            </a:endParaRPr>
          </a:p>
          <a:p>
            <a:endParaRPr lang="it-IT" sz="4400" b="1" dirty="0">
              <a:solidFill>
                <a:srgbClr val="FF0000"/>
              </a:solidFill>
            </a:endParaRPr>
          </a:p>
        </p:txBody>
      </p:sp>
      <p:sp>
        <p:nvSpPr>
          <p:cNvPr id="7" name="Segnaposto data 6"/>
          <p:cNvSpPr>
            <a:spLocks noGrp="1"/>
          </p:cNvSpPr>
          <p:nvPr>
            <p:ph type="dt" sz="half" idx="10"/>
          </p:nvPr>
        </p:nvSpPr>
        <p:spPr/>
        <p:txBody>
          <a:bodyPr/>
          <a:lstStyle/>
          <a:p>
            <a:fld id="{54FE3454-469E-4B8A-828B-013F96A93C55}" type="datetime1">
              <a:rPr lang="it-IT" smtClean="0"/>
              <a:pPr/>
              <a:t>20/11/2025</a:t>
            </a:fld>
            <a:endParaRPr lang="it-IT" dirty="0"/>
          </a:p>
        </p:txBody>
      </p:sp>
      <p:sp>
        <p:nvSpPr>
          <p:cNvPr id="8" name="Segnaposto numero diapositiva 7"/>
          <p:cNvSpPr>
            <a:spLocks noGrp="1"/>
          </p:cNvSpPr>
          <p:nvPr>
            <p:ph type="sldNum" sz="quarter" idx="12"/>
          </p:nvPr>
        </p:nvSpPr>
        <p:spPr/>
        <p:txBody>
          <a:bodyPr/>
          <a:lstStyle/>
          <a:p>
            <a:fld id="{D638F805-12A6-466B-AD68-3BADDF56A04F}" type="slidenum">
              <a:rPr lang="it-IT" smtClean="0"/>
              <a:pPr/>
              <a:t>11</a:t>
            </a:fld>
            <a:endParaRPr lang="it-IT" dirty="0"/>
          </a:p>
        </p:txBody>
      </p:sp>
      <p:sp>
        <p:nvSpPr>
          <p:cNvPr id="30" name="CasellaDiTesto 29"/>
          <p:cNvSpPr txBox="1"/>
          <p:nvPr/>
        </p:nvSpPr>
        <p:spPr>
          <a:xfrm>
            <a:off x="251519" y="620688"/>
            <a:ext cx="8575997" cy="523220"/>
          </a:xfrm>
          <a:prstGeom prst="rect">
            <a:avLst/>
          </a:prstGeom>
          <a:noFill/>
        </p:spPr>
        <p:txBody>
          <a:bodyPr wrap="square" rtlCol="0">
            <a:spAutoFit/>
          </a:bodyPr>
          <a:lstStyle/>
          <a:p>
            <a:pPr algn="ctr"/>
            <a:r>
              <a:rPr lang="it-IT" sz="2800" b="1" dirty="0">
                <a:solidFill>
                  <a:srgbClr val="002060"/>
                </a:solidFill>
              </a:rPr>
              <a:t>Questo è solo un assaggio, il resto lo trovate nel libro.</a:t>
            </a:r>
          </a:p>
        </p:txBody>
      </p:sp>
      <p:sp>
        <p:nvSpPr>
          <p:cNvPr id="39" name="CasellaDiTesto 38"/>
          <p:cNvSpPr txBox="1"/>
          <p:nvPr/>
        </p:nvSpPr>
        <p:spPr>
          <a:xfrm>
            <a:off x="3455876" y="5546081"/>
            <a:ext cx="2160240" cy="1015663"/>
          </a:xfrm>
          <a:prstGeom prst="rect">
            <a:avLst/>
          </a:prstGeom>
          <a:noFill/>
        </p:spPr>
        <p:txBody>
          <a:bodyPr wrap="square" rtlCol="0">
            <a:spAutoFit/>
          </a:bodyPr>
          <a:lstStyle/>
          <a:p>
            <a:pPr algn="ctr"/>
            <a:r>
              <a:rPr lang="it-IT" sz="6000" b="1" dirty="0">
                <a:solidFill>
                  <a:srgbClr val="FF0000"/>
                </a:solidFill>
              </a:rPr>
              <a:t>FINE</a:t>
            </a:r>
          </a:p>
        </p:txBody>
      </p:sp>
      <p:pic>
        <p:nvPicPr>
          <p:cNvPr id="2051" name="Picture 3" descr="D:\Documenti\Desktop\Pubblicazione libri\Adolescenza e sessualità\Copertina11bis.JPG"/>
          <p:cNvPicPr>
            <a:picLocks noChangeAspect="1" noChangeArrowheads="1"/>
          </p:cNvPicPr>
          <p:nvPr/>
        </p:nvPicPr>
        <p:blipFill>
          <a:blip r:embed="rId2" cstate="print"/>
          <a:srcRect/>
          <a:stretch>
            <a:fillRect/>
          </a:stretch>
        </p:blipFill>
        <p:spPr bwMode="auto">
          <a:xfrm>
            <a:off x="1403648" y="1124744"/>
            <a:ext cx="6336703" cy="4487701"/>
          </a:xfrm>
          <a:prstGeom prst="rect">
            <a:avLst/>
          </a:prstGeom>
          <a:noFill/>
          <a:ln w="25400">
            <a:solidFill>
              <a:srgbClr val="FF0000"/>
            </a:solid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51520" y="188640"/>
            <a:ext cx="8640960" cy="720080"/>
          </a:xfrm>
        </p:spPr>
        <p:txBody>
          <a:bodyPr>
            <a:normAutofit fontScale="70000" lnSpcReduction="20000"/>
          </a:bodyPr>
          <a:lstStyle/>
          <a:p>
            <a:r>
              <a:rPr lang="it-IT" sz="4500" b="1" dirty="0" smtClean="0">
                <a:solidFill>
                  <a:srgbClr val="C00000"/>
                </a:solidFill>
              </a:rPr>
              <a:t>Gli adolescenti e l’educazione sessuale che manca </a:t>
            </a:r>
            <a:endParaRPr lang="it-IT" sz="4500" dirty="0" smtClean="0">
              <a:solidFill>
                <a:srgbClr val="C00000"/>
              </a:solidFill>
            </a:endParaRPr>
          </a:p>
          <a:p>
            <a:endParaRPr lang="it-IT" sz="4400" b="1" dirty="0">
              <a:solidFill>
                <a:srgbClr val="FF0000"/>
              </a:solidFill>
            </a:endParaRPr>
          </a:p>
        </p:txBody>
      </p:sp>
      <p:sp>
        <p:nvSpPr>
          <p:cNvPr id="5" name="CasellaDiTesto 4"/>
          <p:cNvSpPr txBox="1"/>
          <p:nvPr/>
        </p:nvSpPr>
        <p:spPr>
          <a:xfrm>
            <a:off x="323528" y="1391080"/>
            <a:ext cx="8496944" cy="1384995"/>
          </a:xfrm>
          <a:prstGeom prst="rect">
            <a:avLst/>
          </a:prstGeom>
          <a:noFill/>
        </p:spPr>
        <p:txBody>
          <a:bodyPr wrap="square" rtlCol="0">
            <a:spAutoFit/>
          </a:bodyPr>
          <a:lstStyle/>
          <a:p>
            <a:pPr algn="just"/>
            <a:r>
              <a:rPr lang="it-IT" sz="2800" b="1" dirty="0" smtClean="0">
                <a:solidFill>
                  <a:srgbClr val="FFFF00"/>
                </a:solidFill>
              </a:rPr>
              <a:t>Conoscere o approfondire i cambiamenti fisici, psicologici, sessuali e relazionali che avvengono  nella fase adolescenziale dei ragazzi e delle ragazze</a:t>
            </a:r>
            <a:endParaRPr lang="it-IT" sz="2800" b="1" dirty="0">
              <a:solidFill>
                <a:srgbClr val="FFFF00"/>
              </a:solidFill>
            </a:endParaRPr>
          </a:p>
        </p:txBody>
      </p:sp>
      <p:sp>
        <p:nvSpPr>
          <p:cNvPr id="7" name="Segnaposto data 6"/>
          <p:cNvSpPr>
            <a:spLocks noGrp="1"/>
          </p:cNvSpPr>
          <p:nvPr>
            <p:ph type="dt" sz="half" idx="10"/>
          </p:nvPr>
        </p:nvSpPr>
        <p:spPr/>
        <p:txBody>
          <a:bodyPr/>
          <a:lstStyle/>
          <a:p>
            <a:fld id="{8A1C183A-2F73-4794-83D3-FEB83ACB178C}" type="datetime1">
              <a:rPr lang="it-IT" smtClean="0"/>
              <a:pPr/>
              <a:t>20/11/2025</a:t>
            </a:fld>
            <a:endParaRPr lang="it-IT"/>
          </a:p>
        </p:txBody>
      </p:sp>
      <p:sp>
        <p:nvSpPr>
          <p:cNvPr id="8" name="Segnaposto numero diapositiva 7"/>
          <p:cNvSpPr>
            <a:spLocks noGrp="1"/>
          </p:cNvSpPr>
          <p:nvPr>
            <p:ph type="sldNum" sz="quarter" idx="12"/>
          </p:nvPr>
        </p:nvSpPr>
        <p:spPr/>
        <p:txBody>
          <a:bodyPr/>
          <a:lstStyle/>
          <a:p>
            <a:fld id="{D638F805-12A6-466B-AD68-3BADDF56A04F}" type="slidenum">
              <a:rPr lang="it-IT" smtClean="0"/>
              <a:pPr/>
              <a:t>2</a:t>
            </a:fld>
            <a:endParaRPr lang="it-IT" dirty="0"/>
          </a:p>
        </p:txBody>
      </p:sp>
      <p:sp>
        <p:nvSpPr>
          <p:cNvPr id="9" name="CasellaDiTesto 8"/>
          <p:cNvSpPr txBox="1"/>
          <p:nvPr/>
        </p:nvSpPr>
        <p:spPr>
          <a:xfrm>
            <a:off x="1475656" y="836712"/>
            <a:ext cx="6840760" cy="523220"/>
          </a:xfrm>
          <a:prstGeom prst="rect">
            <a:avLst/>
          </a:prstGeom>
          <a:noFill/>
        </p:spPr>
        <p:txBody>
          <a:bodyPr wrap="square" rtlCol="0">
            <a:spAutoFit/>
          </a:bodyPr>
          <a:lstStyle/>
          <a:p>
            <a:pPr algn="ctr"/>
            <a:r>
              <a:rPr lang="it-IT" sz="2800" b="1" dirty="0">
                <a:solidFill>
                  <a:srgbClr val="002060"/>
                </a:solidFill>
              </a:rPr>
              <a:t>Perché questo libro? Primo obiettivo:</a:t>
            </a:r>
          </a:p>
        </p:txBody>
      </p:sp>
      <p:pic>
        <p:nvPicPr>
          <p:cNvPr id="1027" name="Picture 3" descr="D:\Documenti\Desktop\1.jpg"/>
          <p:cNvPicPr>
            <a:picLocks noChangeAspect="1" noChangeArrowheads="1"/>
          </p:cNvPicPr>
          <p:nvPr/>
        </p:nvPicPr>
        <p:blipFill>
          <a:blip r:embed="rId2" cstate="print"/>
          <a:srcRect/>
          <a:stretch>
            <a:fillRect/>
          </a:stretch>
        </p:blipFill>
        <p:spPr bwMode="auto">
          <a:xfrm>
            <a:off x="2267744" y="2996952"/>
            <a:ext cx="5391265" cy="2808312"/>
          </a:xfrm>
          <a:prstGeom prst="rect">
            <a:avLst/>
          </a:prstGeom>
          <a:noFill/>
          <a:ln w="25400">
            <a:solidFill>
              <a:srgbClr val="FF0000"/>
            </a:solidFill>
          </a:ln>
        </p:spPr>
      </p:pic>
    </p:spTree>
    <p:extLst>
      <p:ext uri="{BB962C8B-B14F-4D97-AF65-F5344CB8AC3E}">
        <p14:creationId xmlns:p14="http://schemas.microsoft.com/office/powerpoint/2010/main" xmlns="" val="3359795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data 6"/>
          <p:cNvSpPr>
            <a:spLocks noGrp="1"/>
          </p:cNvSpPr>
          <p:nvPr>
            <p:ph type="dt" sz="half" idx="10"/>
          </p:nvPr>
        </p:nvSpPr>
        <p:spPr/>
        <p:txBody>
          <a:bodyPr/>
          <a:lstStyle/>
          <a:p>
            <a:fld id="{EFF08FE2-57E4-43B3-9CC2-FD4262198CDB}" type="datetime1">
              <a:rPr lang="it-IT" smtClean="0"/>
              <a:pPr/>
              <a:t>20/11/2025</a:t>
            </a:fld>
            <a:endParaRPr lang="it-IT"/>
          </a:p>
        </p:txBody>
      </p:sp>
      <p:sp>
        <p:nvSpPr>
          <p:cNvPr id="8" name="Segnaposto numero diapositiva 7"/>
          <p:cNvSpPr>
            <a:spLocks noGrp="1"/>
          </p:cNvSpPr>
          <p:nvPr>
            <p:ph type="sldNum" sz="quarter" idx="12"/>
          </p:nvPr>
        </p:nvSpPr>
        <p:spPr/>
        <p:txBody>
          <a:bodyPr/>
          <a:lstStyle/>
          <a:p>
            <a:fld id="{D638F805-12A6-466B-AD68-3BADDF56A04F}" type="slidenum">
              <a:rPr lang="it-IT" smtClean="0"/>
              <a:pPr/>
              <a:t>3</a:t>
            </a:fld>
            <a:endParaRPr lang="it-IT" dirty="0"/>
          </a:p>
        </p:txBody>
      </p:sp>
      <p:sp>
        <p:nvSpPr>
          <p:cNvPr id="9" name="CasellaDiTesto 8"/>
          <p:cNvSpPr txBox="1"/>
          <p:nvPr/>
        </p:nvSpPr>
        <p:spPr>
          <a:xfrm>
            <a:off x="1619672" y="836712"/>
            <a:ext cx="6336704" cy="523220"/>
          </a:xfrm>
          <a:prstGeom prst="rect">
            <a:avLst/>
          </a:prstGeom>
          <a:noFill/>
        </p:spPr>
        <p:txBody>
          <a:bodyPr wrap="square" rtlCol="0">
            <a:spAutoFit/>
          </a:bodyPr>
          <a:lstStyle/>
          <a:p>
            <a:pPr algn="ctr"/>
            <a:r>
              <a:rPr lang="it-IT" sz="2800" b="1" dirty="0">
                <a:solidFill>
                  <a:srgbClr val="002060"/>
                </a:solidFill>
              </a:rPr>
              <a:t>Perché questo libro? Secondo  obiettivo:</a:t>
            </a:r>
          </a:p>
        </p:txBody>
      </p:sp>
      <p:sp>
        <p:nvSpPr>
          <p:cNvPr id="12" name="CasellaDiTesto 11">
            <a:extLst>
              <a:ext uri="{FF2B5EF4-FFF2-40B4-BE49-F238E27FC236}">
                <a16:creationId xmlns:a16="http://schemas.microsoft.com/office/drawing/2014/main" xmlns="" id="{7DA9F171-958D-F811-47CB-EBECEDE6EDB0}"/>
              </a:ext>
            </a:extLst>
          </p:cNvPr>
          <p:cNvSpPr txBox="1"/>
          <p:nvPr/>
        </p:nvSpPr>
        <p:spPr>
          <a:xfrm>
            <a:off x="251520" y="116632"/>
            <a:ext cx="8759316" cy="1261884"/>
          </a:xfrm>
          <a:prstGeom prst="rect">
            <a:avLst/>
          </a:prstGeom>
          <a:noFill/>
        </p:spPr>
        <p:txBody>
          <a:bodyPr wrap="square">
            <a:spAutoFit/>
          </a:bodyPr>
          <a:lstStyle/>
          <a:p>
            <a:pPr algn="ctr"/>
            <a:r>
              <a:rPr lang="it-IT" sz="3200" b="1" dirty="0" smtClean="0">
                <a:solidFill>
                  <a:srgbClr val="C00000"/>
                </a:solidFill>
              </a:rPr>
              <a:t>Gli adolescenti e l’educazione sessuale che manca </a:t>
            </a:r>
            <a:endParaRPr lang="it-IT" sz="3200" dirty="0" smtClean="0">
              <a:solidFill>
                <a:srgbClr val="C00000"/>
              </a:solidFill>
            </a:endParaRPr>
          </a:p>
          <a:p>
            <a:pPr algn="ctr"/>
            <a:endParaRPr lang="it-IT" sz="4400" b="1" dirty="0">
              <a:solidFill>
                <a:srgbClr val="FF0000"/>
              </a:solidFill>
            </a:endParaRPr>
          </a:p>
        </p:txBody>
      </p:sp>
      <p:sp>
        <p:nvSpPr>
          <p:cNvPr id="10" name="CasellaDiTesto 9"/>
          <p:cNvSpPr txBox="1"/>
          <p:nvPr/>
        </p:nvSpPr>
        <p:spPr>
          <a:xfrm>
            <a:off x="251520" y="1412776"/>
            <a:ext cx="8640960" cy="1384995"/>
          </a:xfrm>
          <a:prstGeom prst="rect">
            <a:avLst/>
          </a:prstGeom>
          <a:noFill/>
        </p:spPr>
        <p:txBody>
          <a:bodyPr wrap="square" rtlCol="0">
            <a:spAutoFit/>
          </a:bodyPr>
          <a:lstStyle/>
          <a:p>
            <a:pPr algn="just"/>
            <a:r>
              <a:rPr lang="it-IT" sz="2800" b="1" dirty="0" smtClean="0">
                <a:solidFill>
                  <a:srgbClr val="FFFF00"/>
                </a:solidFill>
              </a:rPr>
              <a:t>Trasmettere agli adolescenti, fin dalla più tenera età, i benefici di una vita affettiva sana e responsabile ma anche i pericoli da evitare</a:t>
            </a:r>
            <a:endParaRPr lang="it-IT" b="1" dirty="0">
              <a:solidFill>
                <a:srgbClr val="FFFF00"/>
              </a:solidFill>
            </a:endParaRPr>
          </a:p>
        </p:txBody>
      </p:sp>
      <p:pic>
        <p:nvPicPr>
          <p:cNvPr id="2050" name="Picture 2" descr="D:\Documenti\Desktop\2.jpg"/>
          <p:cNvPicPr>
            <a:picLocks noChangeAspect="1" noChangeArrowheads="1"/>
          </p:cNvPicPr>
          <p:nvPr/>
        </p:nvPicPr>
        <p:blipFill>
          <a:blip r:embed="rId2" cstate="print"/>
          <a:srcRect/>
          <a:stretch>
            <a:fillRect/>
          </a:stretch>
        </p:blipFill>
        <p:spPr bwMode="auto">
          <a:xfrm>
            <a:off x="2843808" y="2996952"/>
            <a:ext cx="4220141" cy="2808312"/>
          </a:xfrm>
          <a:prstGeom prst="rect">
            <a:avLst/>
          </a:prstGeom>
          <a:noFill/>
          <a:ln w="25400">
            <a:solidFill>
              <a:srgbClr val="FF0000"/>
            </a:solidFill>
          </a:ln>
        </p:spPr>
      </p:pic>
    </p:spTree>
    <p:extLst>
      <p:ext uri="{BB962C8B-B14F-4D97-AF65-F5344CB8AC3E}">
        <p14:creationId xmlns:p14="http://schemas.microsoft.com/office/powerpoint/2010/main" xmlns="" val="3035297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431032" y="116632"/>
            <a:ext cx="8712968" cy="720080"/>
          </a:xfrm>
        </p:spPr>
        <p:txBody>
          <a:bodyPr>
            <a:normAutofit fontScale="70000" lnSpcReduction="20000"/>
          </a:bodyPr>
          <a:lstStyle/>
          <a:p>
            <a:r>
              <a:rPr lang="it-IT" sz="4400" b="1" dirty="0" smtClean="0">
                <a:solidFill>
                  <a:srgbClr val="C00000"/>
                </a:solidFill>
              </a:rPr>
              <a:t>Gli adolescenti e l’educazione sessuale che manca </a:t>
            </a:r>
            <a:endParaRPr lang="it-IT" sz="4400" dirty="0" smtClean="0">
              <a:solidFill>
                <a:srgbClr val="C00000"/>
              </a:solidFill>
            </a:endParaRPr>
          </a:p>
        </p:txBody>
      </p:sp>
      <p:sp>
        <p:nvSpPr>
          <p:cNvPr id="5" name="CasellaDiTesto 4"/>
          <p:cNvSpPr txBox="1"/>
          <p:nvPr/>
        </p:nvSpPr>
        <p:spPr>
          <a:xfrm>
            <a:off x="189856" y="1291445"/>
            <a:ext cx="8496944" cy="1815882"/>
          </a:xfrm>
          <a:prstGeom prst="rect">
            <a:avLst/>
          </a:prstGeom>
          <a:noFill/>
        </p:spPr>
        <p:txBody>
          <a:bodyPr wrap="square" rtlCol="0">
            <a:spAutoFit/>
          </a:bodyPr>
          <a:lstStyle/>
          <a:p>
            <a:pPr algn="just"/>
            <a:r>
              <a:rPr lang="it-IT" sz="2800" b="1" dirty="0" smtClean="0">
                <a:solidFill>
                  <a:srgbClr val="FFFF00"/>
                </a:solidFill>
              </a:rPr>
              <a:t>Accrescere il dialogo tra ragazzi e genitori e, insieme alla scuola, creare un vero ambiente educativo e formativo per non lasciare gli adolescenti in balia della rete e delle tante mode di turno</a:t>
            </a:r>
            <a:endParaRPr lang="it-IT" sz="4000" b="1" dirty="0">
              <a:solidFill>
                <a:srgbClr val="FFFF00"/>
              </a:solidFill>
            </a:endParaRPr>
          </a:p>
        </p:txBody>
      </p:sp>
      <p:sp>
        <p:nvSpPr>
          <p:cNvPr id="7" name="Segnaposto data 6"/>
          <p:cNvSpPr>
            <a:spLocks noGrp="1"/>
          </p:cNvSpPr>
          <p:nvPr>
            <p:ph type="dt" sz="half" idx="10"/>
          </p:nvPr>
        </p:nvSpPr>
        <p:spPr/>
        <p:txBody>
          <a:bodyPr/>
          <a:lstStyle/>
          <a:p>
            <a:fld id="{1DCC21F6-F3A8-421D-99D5-4340F1DF621A}" type="datetime1">
              <a:rPr lang="it-IT" smtClean="0"/>
              <a:pPr/>
              <a:t>20/11/2025</a:t>
            </a:fld>
            <a:endParaRPr lang="it-IT"/>
          </a:p>
        </p:txBody>
      </p:sp>
      <p:sp>
        <p:nvSpPr>
          <p:cNvPr id="8" name="Segnaposto numero diapositiva 7"/>
          <p:cNvSpPr>
            <a:spLocks noGrp="1"/>
          </p:cNvSpPr>
          <p:nvPr>
            <p:ph type="sldNum" sz="quarter" idx="12"/>
          </p:nvPr>
        </p:nvSpPr>
        <p:spPr/>
        <p:txBody>
          <a:bodyPr/>
          <a:lstStyle/>
          <a:p>
            <a:fld id="{D638F805-12A6-466B-AD68-3BADDF56A04F}" type="slidenum">
              <a:rPr lang="it-IT" smtClean="0"/>
              <a:pPr/>
              <a:t>4</a:t>
            </a:fld>
            <a:endParaRPr lang="it-IT" dirty="0"/>
          </a:p>
        </p:txBody>
      </p:sp>
      <p:sp>
        <p:nvSpPr>
          <p:cNvPr id="9" name="CasellaDiTesto 8"/>
          <p:cNvSpPr txBox="1"/>
          <p:nvPr/>
        </p:nvSpPr>
        <p:spPr>
          <a:xfrm>
            <a:off x="539552" y="836712"/>
            <a:ext cx="8363272" cy="523220"/>
          </a:xfrm>
          <a:prstGeom prst="rect">
            <a:avLst/>
          </a:prstGeom>
          <a:noFill/>
        </p:spPr>
        <p:txBody>
          <a:bodyPr wrap="square" rtlCol="0">
            <a:spAutoFit/>
          </a:bodyPr>
          <a:lstStyle/>
          <a:p>
            <a:pPr algn="ctr"/>
            <a:r>
              <a:rPr lang="it-IT" sz="2800" b="1" dirty="0">
                <a:solidFill>
                  <a:srgbClr val="002060"/>
                </a:solidFill>
              </a:rPr>
              <a:t>Perché questo libro? Terzo obiettivo:</a:t>
            </a:r>
          </a:p>
        </p:txBody>
      </p:sp>
      <p:pic>
        <p:nvPicPr>
          <p:cNvPr id="3074" name="Picture 2" descr="D:\Documenti\Desktop\3.jpg"/>
          <p:cNvPicPr>
            <a:picLocks noChangeAspect="1" noChangeArrowheads="1"/>
          </p:cNvPicPr>
          <p:nvPr/>
        </p:nvPicPr>
        <p:blipFill>
          <a:blip r:embed="rId2" cstate="print"/>
          <a:srcRect/>
          <a:stretch>
            <a:fillRect/>
          </a:stretch>
        </p:blipFill>
        <p:spPr bwMode="auto">
          <a:xfrm>
            <a:off x="2555776" y="3212976"/>
            <a:ext cx="4757672" cy="2664296"/>
          </a:xfrm>
          <a:prstGeom prst="rect">
            <a:avLst/>
          </a:prstGeom>
          <a:noFill/>
          <a:ln w="25400">
            <a:solidFill>
              <a:srgbClr val="FF0000"/>
            </a:solidFill>
          </a:ln>
        </p:spPr>
      </p:pic>
    </p:spTree>
    <p:extLst>
      <p:ext uri="{BB962C8B-B14F-4D97-AF65-F5344CB8AC3E}">
        <p14:creationId xmlns:p14="http://schemas.microsoft.com/office/powerpoint/2010/main" xmlns="" val="313041549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79512" y="116632"/>
            <a:ext cx="8712968" cy="603448"/>
          </a:xfrm>
        </p:spPr>
        <p:txBody>
          <a:bodyPr>
            <a:normAutofit fontScale="70000" lnSpcReduction="20000"/>
          </a:bodyPr>
          <a:lstStyle/>
          <a:p>
            <a:r>
              <a:rPr lang="it-IT" sz="4400" b="1" dirty="0" smtClean="0">
                <a:solidFill>
                  <a:srgbClr val="C00000"/>
                </a:solidFill>
              </a:rPr>
              <a:t>Gli adolescenti e l’educazione sessuale che manca </a:t>
            </a:r>
            <a:endParaRPr lang="it-IT" sz="4400" dirty="0" smtClean="0">
              <a:solidFill>
                <a:srgbClr val="C00000"/>
              </a:solidFill>
            </a:endParaRPr>
          </a:p>
          <a:p>
            <a:endParaRPr lang="it-IT" sz="4400" b="1" dirty="0">
              <a:solidFill>
                <a:srgbClr val="FF0000"/>
              </a:solidFill>
            </a:endParaRPr>
          </a:p>
        </p:txBody>
      </p:sp>
      <p:sp>
        <p:nvSpPr>
          <p:cNvPr id="7" name="Segnaposto data 6"/>
          <p:cNvSpPr>
            <a:spLocks noGrp="1"/>
          </p:cNvSpPr>
          <p:nvPr>
            <p:ph type="dt" sz="half" idx="10"/>
          </p:nvPr>
        </p:nvSpPr>
        <p:spPr/>
        <p:txBody>
          <a:bodyPr/>
          <a:lstStyle/>
          <a:p>
            <a:fld id="{40F23F75-3F5A-47A8-AD06-6B094D0645FA}" type="datetime1">
              <a:rPr lang="it-IT" smtClean="0"/>
              <a:pPr/>
              <a:t>20/11/2025</a:t>
            </a:fld>
            <a:endParaRPr lang="it-IT" dirty="0"/>
          </a:p>
        </p:txBody>
      </p:sp>
      <p:sp>
        <p:nvSpPr>
          <p:cNvPr id="8" name="Segnaposto numero diapositiva 7"/>
          <p:cNvSpPr>
            <a:spLocks noGrp="1"/>
          </p:cNvSpPr>
          <p:nvPr>
            <p:ph type="sldNum" sz="quarter" idx="12"/>
          </p:nvPr>
        </p:nvSpPr>
        <p:spPr>
          <a:xfrm>
            <a:off x="6595872" y="6358500"/>
            <a:ext cx="2133600" cy="365125"/>
          </a:xfrm>
        </p:spPr>
        <p:txBody>
          <a:bodyPr/>
          <a:lstStyle/>
          <a:p>
            <a:fld id="{D638F805-12A6-466B-AD68-3BADDF56A04F}" type="slidenum">
              <a:rPr lang="it-IT" smtClean="0"/>
              <a:pPr/>
              <a:t>5</a:t>
            </a:fld>
            <a:endParaRPr lang="it-IT" dirty="0"/>
          </a:p>
        </p:txBody>
      </p:sp>
      <p:sp>
        <p:nvSpPr>
          <p:cNvPr id="9" name="CasellaDiTesto 8"/>
          <p:cNvSpPr txBox="1"/>
          <p:nvPr/>
        </p:nvSpPr>
        <p:spPr>
          <a:xfrm>
            <a:off x="539552" y="566483"/>
            <a:ext cx="7992888" cy="954107"/>
          </a:xfrm>
          <a:prstGeom prst="rect">
            <a:avLst/>
          </a:prstGeom>
          <a:noFill/>
        </p:spPr>
        <p:txBody>
          <a:bodyPr wrap="square" rtlCol="0">
            <a:spAutoFit/>
          </a:bodyPr>
          <a:lstStyle/>
          <a:p>
            <a:pPr algn="ctr"/>
            <a:r>
              <a:rPr lang="it-IT" sz="2800" b="1" dirty="0">
                <a:solidFill>
                  <a:srgbClr val="002060"/>
                </a:solidFill>
              </a:rPr>
              <a:t>Capitolo 1. </a:t>
            </a:r>
            <a:r>
              <a:rPr lang="it-IT" sz="2400" b="1" dirty="0" smtClean="0">
                <a:solidFill>
                  <a:srgbClr val="C00000"/>
                </a:solidFill>
              </a:rPr>
              <a:t>La pubertà e la nascita del desiderio sessuale</a:t>
            </a:r>
            <a:endParaRPr lang="it-IT" sz="2800" b="1" dirty="0" smtClean="0">
              <a:solidFill>
                <a:srgbClr val="C00000"/>
              </a:solidFill>
            </a:endParaRPr>
          </a:p>
          <a:p>
            <a:pPr algn="ctr"/>
            <a:endParaRPr lang="it-IT" sz="2800" b="1" dirty="0">
              <a:solidFill>
                <a:srgbClr val="002060"/>
              </a:solidFill>
            </a:endParaRPr>
          </a:p>
        </p:txBody>
      </p:sp>
      <p:sp>
        <p:nvSpPr>
          <p:cNvPr id="11" name="Freccia a destra 10"/>
          <p:cNvSpPr/>
          <p:nvPr/>
        </p:nvSpPr>
        <p:spPr>
          <a:xfrm>
            <a:off x="251520" y="1484784"/>
            <a:ext cx="496855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solidFill>
                  <a:srgbClr val="FFFF00"/>
                </a:solidFill>
                <a:latin typeface="Arial" pitchFamily="34" charset="0"/>
                <a:ea typeface="Times New Roman" pitchFamily="18" charset="0"/>
                <a:cs typeface="Arial" pitchFamily="34" charset="0"/>
              </a:rPr>
              <a:t>Inizio della pubertà e della fertilità </a:t>
            </a:r>
            <a:r>
              <a:rPr lang="it-IT" dirty="0" smtClean="0"/>
              <a:t>	</a:t>
            </a:r>
            <a:endParaRPr lang="it-IT" b="1" dirty="0">
              <a:solidFill>
                <a:srgbClr val="FFFF00"/>
              </a:solidFill>
            </a:endParaRPr>
          </a:p>
        </p:txBody>
      </p:sp>
      <p:sp>
        <p:nvSpPr>
          <p:cNvPr id="13" name="Freccia a destra 12"/>
          <p:cNvSpPr/>
          <p:nvPr/>
        </p:nvSpPr>
        <p:spPr>
          <a:xfrm>
            <a:off x="251520" y="4797152"/>
            <a:ext cx="496855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dirty="0" smtClean="0">
              <a:solidFill>
                <a:schemeClr val="tx1"/>
              </a:solidFill>
              <a:latin typeface="Arial" pitchFamily="34" charset="0"/>
              <a:ea typeface="Times New Roman" pitchFamily="18" charset="0"/>
              <a:cs typeface="Arial" pitchFamily="34" charset="0"/>
            </a:endParaRPr>
          </a:p>
          <a:p>
            <a:r>
              <a:rPr lang="it-IT" dirty="0" smtClean="0">
                <a:solidFill>
                  <a:srgbClr val="FFFF00"/>
                </a:solidFill>
                <a:latin typeface="Arial" pitchFamily="34" charset="0"/>
                <a:ea typeface="Times New Roman" pitchFamily="18" charset="0"/>
                <a:cs typeface="Arial" pitchFamily="34" charset="0"/>
              </a:rPr>
              <a:t>Come gestire il periodo della preadolescenza</a:t>
            </a:r>
            <a:r>
              <a:rPr lang="it-IT" dirty="0" smtClean="0">
                <a:solidFill>
                  <a:schemeClr val="tx1"/>
                </a:solidFill>
                <a:latin typeface="Arial" pitchFamily="34" charset="0"/>
                <a:ea typeface="Times New Roman" pitchFamily="18" charset="0"/>
                <a:cs typeface="Arial" pitchFamily="34" charset="0"/>
              </a:rPr>
              <a:t>	</a:t>
            </a:r>
            <a:endParaRPr lang="it-IT" b="1" dirty="0"/>
          </a:p>
        </p:txBody>
      </p:sp>
      <p:sp>
        <p:nvSpPr>
          <p:cNvPr id="14" name="Freccia a destra 13"/>
          <p:cNvSpPr/>
          <p:nvPr/>
        </p:nvSpPr>
        <p:spPr>
          <a:xfrm>
            <a:off x="251520" y="4005064"/>
            <a:ext cx="496855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b="1" i="1" dirty="0" smtClean="0"/>
          </a:p>
          <a:p>
            <a:r>
              <a:rPr lang="it-IT" dirty="0" smtClean="0">
                <a:solidFill>
                  <a:srgbClr val="FFFF00"/>
                </a:solidFill>
                <a:latin typeface="Arial" pitchFamily="34" charset="0"/>
                <a:ea typeface="Times New Roman" pitchFamily="18" charset="0"/>
                <a:cs typeface="Arial" pitchFamily="34" charset="0"/>
              </a:rPr>
              <a:t>Aspetti della sessualità variamente influenzati </a:t>
            </a:r>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15" name="Freccia a destra 14"/>
          <p:cNvSpPr/>
          <p:nvPr/>
        </p:nvSpPr>
        <p:spPr>
          <a:xfrm>
            <a:off x="251520" y="3212976"/>
            <a:ext cx="496855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i="1" dirty="0" smtClean="0">
              <a:solidFill>
                <a:srgbClr val="FFFF00"/>
              </a:solidFill>
            </a:endParaRPr>
          </a:p>
          <a:p>
            <a:r>
              <a:rPr lang="it-IT" dirty="0" smtClean="0">
                <a:solidFill>
                  <a:srgbClr val="FFFF00"/>
                </a:solidFill>
                <a:latin typeface="Arial" pitchFamily="34" charset="0"/>
                <a:ea typeface="Times New Roman" pitchFamily="18" charset="0"/>
                <a:cs typeface="Arial" pitchFamily="34" charset="0"/>
              </a:rPr>
              <a:t>Primo ciclo mestruale e prima eiaculazione </a:t>
            </a:r>
            <a:r>
              <a:rPr lang="it-IT" dirty="0" smtClean="0"/>
              <a:t>	</a:t>
            </a:r>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16" name="Freccia a destra 15"/>
          <p:cNvSpPr/>
          <p:nvPr/>
        </p:nvSpPr>
        <p:spPr>
          <a:xfrm>
            <a:off x="251520" y="2348880"/>
            <a:ext cx="4968552"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solidFill>
                  <a:srgbClr val="FFFF00"/>
                </a:solidFill>
                <a:latin typeface="Arial" pitchFamily="34" charset="0"/>
                <a:ea typeface="Times New Roman" pitchFamily="18" charset="0"/>
                <a:cs typeface="Arial" pitchFamily="34" charset="0"/>
              </a:rPr>
              <a:t>I principali cambiamenti in preadolescenza </a:t>
            </a:r>
            <a:r>
              <a:rPr lang="it-IT" dirty="0" smtClean="0"/>
              <a:t>	</a:t>
            </a:r>
            <a:endParaRPr lang="it-IT" b="1" dirty="0">
              <a:solidFill>
                <a:srgbClr val="FFFF00"/>
              </a:solidFill>
              <a:latin typeface="+mj-lt"/>
              <a:cs typeface="Times New Roman" panose="02020603050405020304" pitchFamily="18" charset="0"/>
            </a:endParaRPr>
          </a:p>
        </p:txBody>
      </p:sp>
      <p:sp>
        <p:nvSpPr>
          <p:cNvPr id="4" name="CasellaDiTesto 3">
            <a:extLst>
              <a:ext uri="{FF2B5EF4-FFF2-40B4-BE49-F238E27FC236}">
                <a16:creationId xmlns:a16="http://schemas.microsoft.com/office/drawing/2014/main" xmlns="" id="{64B0DA68-384D-B5C9-164C-F9551EA99FF5}"/>
              </a:ext>
            </a:extLst>
          </p:cNvPr>
          <p:cNvSpPr txBox="1"/>
          <p:nvPr/>
        </p:nvSpPr>
        <p:spPr>
          <a:xfrm>
            <a:off x="611560" y="6356350"/>
            <a:ext cx="8712968" cy="1921360"/>
          </a:xfrm>
          <a:prstGeom prst="rect">
            <a:avLst/>
          </a:prstGeom>
          <a:noFill/>
        </p:spPr>
        <p:txBody>
          <a:bodyPr wrap="square">
            <a:spAutoFit/>
          </a:bodyPr>
          <a:lstStyle/>
          <a:p>
            <a:pPr marL="457200" algn="just">
              <a:lnSpc>
                <a:spcPct val="115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CasellaDiTesto 9">
            <a:extLst>
              <a:ext uri="{FF2B5EF4-FFF2-40B4-BE49-F238E27FC236}">
                <a16:creationId xmlns:a16="http://schemas.microsoft.com/office/drawing/2014/main" xmlns="" id="{5E4723BF-E8FE-5E58-C5AB-A489D5CA95EF}"/>
              </a:ext>
            </a:extLst>
          </p:cNvPr>
          <p:cNvSpPr txBox="1"/>
          <p:nvPr/>
        </p:nvSpPr>
        <p:spPr>
          <a:xfrm>
            <a:off x="5292080" y="1484784"/>
            <a:ext cx="3600400" cy="1938992"/>
          </a:xfrm>
          <a:prstGeom prst="rect">
            <a:avLst/>
          </a:prstGeom>
          <a:solidFill>
            <a:srgbClr val="FFFF00"/>
          </a:solidFill>
          <a:ln w="25400">
            <a:solidFill>
              <a:srgbClr val="FF0000"/>
            </a:solidFill>
          </a:ln>
        </p:spPr>
        <p:txBody>
          <a:bodyPr wrap="square" rtlCol="0">
            <a:spAutoFit/>
          </a:bodyPr>
          <a:lstStyle/>
          <a:p>
            <a:pPr algn="just"/>
            <a:r>
              <a:rPr lang="it-IT" sz="1200" dirty="0" smtClean="0"/>
              <a:t>Il periodo puberale, sia nel maschio che nella femmina, è una fase di transizione dall’infanzia all’età adulta in cui si attuano numerose trasformazioni fisiche e psicologiche, che si svolgono sequenzialmente fino al conseguimento della maturazione sessuale e della capacità di procreare. Questo tempo di profonde trasformazioni, la bontà delle relazioni tra gli adolescenti e con i genitori, insegnanti e altri educatori, è in grado di determinare in modo decisivo la vita futura dei giovani. </a:t>
            </a:r>
            <a:endParaRPr lang="it-IT" sz="1200" dirty="0"/>
          </a:p>
        </p:txBody>
      </p:sp>
      <p:pic>
        <p:nvPicPr>
          <p:cNvPr id="4098" name="Picture 2" descr="D:\Documenti\Desktop\4.jpg"/>
          <p:cNvPicPr>
            <a:picLocks noChangeAspect="1" noChangeArrowheads="1"/>
          </p:cNvPicPr>
          <p:nvPr/>
        </p:nvPicPr>
        <p:blipFill>
          <a:blip r:embed="rId2" cstate="print"/>
          <a:srcRect/>
          <a:stretch>
            <a:fillRect/>
          </a:stretch>
        </p:blipFill>
        <p:spPr bwMode="auto">
          <a:xfrm>
            <a:off x="5292080" y="3501008"/>
            <a:ext cx="3600400" cy="1800200"/>
          </a:xfrm>
          <a:prstGeom prst="rect">
            <a:avLst/>
          </a:prstGeom>
          <a:noFill/>
          <a:ln w="25400">
            <a:solidFill>
              <a:srgbClr val="FF0000"/>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p:cTn id="21" dur="500" fill="hold"/>
                                        <p:tgtEl>
                                          <p:spTgt spid="16"/>
                                        </p:tgtEl>
                                        <p:attrNameLst>
                                          <p:attrName>ppt_w</p:attrName>
                                        </p:attrNameLst>
                                      </p:cBhvr>
                                      <p:tavLst>
                                        <p:tav tm="0">
                                          <p:val>
                                            <p:fltVal val="0"/>
                                          </p:val>
                                        </p:tav>
                                        <p:tav tm="100000">
                                          <p:val>
                                            <p:strVal val="#ppt_w"/>
                                          </p:val>
                                        </p:tav>
                                      </p:tavLst>
                                    </p:anim>
                                    <p:anim calcmode="lin" valueType="num">
                                      <p:cBhvr>
                                        <p:cTn id="22" dur="500" fill="hold"/>
                                        <p:tgtEl>
                                          <p:spTgt spid="16"/>
                                        </p:tgtEl>
                                        <p:attrNameLst>
                                          <p:attrName>ppt_h</p:attrName>
                                        </p:attrNameLst>
                                      </p:cBhvr>
                                      <p:tavLst>
                                        <p:tav tm="0">
                                          <p:val>
                                            <p:fltVal val="0"/>
                                          </p:val>
                                        </p:tav>
                                        <p:tav tm="100000">
                                          <p:val>
                                            <p:strVal val="#ppt_h"/>
                                          </p:val>
                                        </p:tav>
                                      </p:tavLst>
                                    </p:anim>
                                    <p:animEffect transition="in" filter="fade">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p:cTn id="28" dur="500" fill="hold"/>
                                        <p:tgtEl>
                                          <p:spTgt spid="15"/>
                                        </p:tgtEl>
                                        <p:attrNameLst>
                                          <p:attrName>ppt_w</p:attrName>
                                        </p:attrNameLst>
                                      </p:cBhvr>
                                      <p:tavLst>
                                        <p:tav tm="0">
                                          <p:val>
                                            <p:fltVal val="0"/>
                                          </p:val>
                                        </p:tav>
                                        <p:tav tm="100000">
                                          <p:val>
                                            <p:strVal val="#ppt_w"/>
                                          </p:val>
                                        </p:tav>
                                      </p:tavLst>
                                    </p:anim>
                                    <p:anim calcmode="lin" valueType="num">
                                      <p:cBhvr>
                                        <p:cTn id="29" dur="500" fill="hold"/>
                                        <p:tgtEl>
                                          <p:spTgt spid="15"/>
                                        </p:tgtEl>
                                        <p:attrNameLst>
                                          <p:attrName>ppt_h</p:attrName>
                                        </p:attrNameLst>
                                      </p:cBhvr>
                                      <p:tavLst>
                                        <p:tav tm="0">
                                          <p:val>
                                            <p:fltVal val="0"/>
                                          </p:val>
                                        </p:tav>
                                        <p:tav tm="100000">
                                          <p:val>
                                            <p:strVal val="#ppt_h"/>
                                          </p:val>
                                        </p:tav>
                                      </p:tavLst>
                                    </p:anim>
                                    <p:animEffect transition="in" filter="fade">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p:cTn id="35" dur="500" fill="hold"/>
                                        <p:tgtEl>
                                          <p:spTgt spid="14"/>
                                        </p:tgtEl>
                                        <p:attrNameLst>
                                          <p:attrName>ppt_w</p:attrName>
                                        </p:attrNameLst>
                                      </p:cBhvr>
                                      <p:tavLst>
                                        <p:tav tm="0">
                                          <p:val>
                                            <p:fltVal val="0"/>
                                          </p:val>
                                        </p:tav>
                                        <p:tav tm="100000">
                                          <p:val>
                                            <p:strVal val="#ppt_w"/>
                                          </p:val>
                                        </p:tav>
                                      </p:tavLst>
                                    </p:anim>
                                    <p:anim calcmode="lin" valueType="num">
                                      <p:cBhvr>
                                        <p:cTn id="36" dur="500" fill="hold"/>
                                        <p:tgtEl>
                                          <p:spTgt spid="14"/>
                                        </p:tgtEl>
                                        <p:attrNameLst>
                                          <p:attrName>ppt_h</p:attrName>
                                        </p:attrNameLst>
                                      </p:cBhvr>
                                      <p:tavLst>
                                        <p:tav tm="0">
                                          <p:val>
                                            <p:fltVal val="0"/>
                                          </p:val>
                                        </p:tav>
                                        <p:tav tm="100000">
                                          <p:val>
                                            <p:strVal val="#ppt_h"/>
                                          </p:val>
                                        </p:tav>
                                      </p:tavLst>
                                    </p:anim>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p:cTn id="42" dur="500" fill="hold"/>
                                        <p:tgtEl>
                                          <p:spTgt spid="13"/>
                                        </p:tgtEl>
                                        <p:attrNameLst>
                                          <p:attrName>ppt_w</p:attrName>
                                        </p:attrNameLst>
                                      </p:cBhvr>
                                      <p:tavLst>
                                        <p:tav tm="0">
                                          <p:val>
                                            <p:fltVal val="0"/>
                                          </p:val>
                                        </p:tav>
                                        <p:tav tm="100000">
                                          <p:val>
                                            <p:strVal val="#ppt_w"/>
                                          </p:val>
                                        </p:tav>
                                      </p:tavLst>
                                    </p:anim>
                                    <p:anim calcmode="lin" valueType="num">
                                      <p:cBhvr>
                                        <p:cTn id="43" dur="500" fill="hold"/>
                                        <p:tgtEl>
                                          <p:spTgt spid="13"/>
                                        </p:tgtEl>
                                        <p:attrNameLst>
                                          <p:attrName>ppt_h</p:attrName>
                                        </p:attrNameLst>
                                      </p:cBhvr>
                                      <p:tavLst>
                                        <p:tav tm="0">
                                          <p:val>
                                            <p:fltVal val="0"/>
                                          </p:val>
                                        </p:tav>
                                        <p:tav tm="100000">
                                          <p:val>
                                            <p:strVal val="#ppt_h"/>
                                          </p:val>
                                        </p:tav>
                                      </p:tavLst>
                                    </p:anim>
                                    <p:animEffect transition="in" filter="fade">
                                      <p:cBhvr>
                                        <p:cTn id="4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4" grpId="0" animBg="1"/>
      <p:bldP spid="15" grpId="0" animBg="1"/>
      <p:bldP spid="16"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79512" y="116632"/>
            <a:ext cx="8712968" cy="603448"/>
          </a:xfrm>
        </p:spPr>
        <p:txBody>
          <a:bodyPr>
            <a:normAutofit fontScale="70000" lnSpcReduction="20000"/>
          </a:bodyPr>
          <a:lstStyle/>
          <a:p>
            <a:r>
              <a:rPr lang="it-IT" sz="4400" b="1" dirty="0" smtClean="0">
                <a:solidFill>
                  <a:srgbClr val="C00000"/>
                </a:solidFill>
              </a:rPr>
              <a:t>Gli adolescenti e l’educazione sessuale che manca </a:t>
            </a:r>
            <a:endParaRPr lang="it-IT" sz="4400" dirty="0" smtClean="0">
              <a:solidFill>
                <a:srgbClr val="C00000"/>
              </a:solidFill>
            </a:endParaRPr>
          </a:p>
          <a:p>
            <a:endParaRPr lang="it-IT" sz="4400" b="1" dirty="0">
              <a:solidFill>
                <a:srgbClr val="FF0000"/>
              </a:solidFill>
            </a:endParaRPr>
          </a:p>
        </p:txBody>
      </p:sp>
      <p:sp>
        <p:nvSpPr>
          <p:cNvPr id="7" name="Segnaposto data 6"/>
          <p:cNvSpPr>
            <a:spLocks noGrp="1"/>
          </p:cNvSpPr>
          <p:nvPr>
            <p:ph type="dt" sz="half" idx="10"/>
          </p:nvPr>
        </p:nvSpPr>
        <p:spPr/>
        <p:txBody>
          <a:bodyPr/>
          <a:lstStyle/>
          <a:p>
            <a:fld id="{40F23F75-3F5A-47A8-AD06-6B094D0645FA}" type="datetime1">
              <a:rPr lang="it-IT" smtClean="0"/>
              <a:pPr/>
              <a:t>20/11/2025</a:t>
            </a:fld>
            <a:endParaRPr lang="it-IT" dirty="0"/>
          </a:p>
        </p:txBody>
      </p:sp>
      <p:sp>
        <p:nvSpPr>
          <p:cNvPr id="8" name="Segnaposto numero diapositiva 7"/>
          <p:cNvSpPr>
            <a:spLocks noGrp="1"/>
          </p:cNvSpPr>
          <p:nvPr>
            <p:ph type="sldNum" sz="quarter" idx="12"/>
          </p:nvPr>
        </p:nvSpPr>
        <p:spPr>
          <a:xfrm>
            <a:off x="6595872" y="6358500"/>
            <a:ext cx="2133600" cy="365125"/>
          </a:xfrm>
        </p:spPr>
        <p:txBody>
          <a:bodyPr/>
          <a:lstStyle/>
          <a:p>
            <a:fld id="{D638F805-12A6-466B-AD68-3BADDF56A04F}" type="slidenum">
              <a:rPr lang="it-IT" smtClean="0"/>
              <a:pPr/>
              <a:t>6</a:t>
            </a:fld>
            <a:endParaRPr lang="it-IT" dirty="0"/>
          </a:p>
        </p:txBody>
      </p:sp>
      <p:sp>
        <p:nvSpPr>
          <p:cNvPr id="9" name="CasellaDiTesto 8"/>
          <p:cNvSpPr txBox="1"/>
          <p:nvPr/>
        </p:nvSpPr>
        <p:spPr>
          <a:xfrm>
            <a:off x="539552" y="566482"/>
            <a:ext cx="7992888" cy="523220"/>
          </a:xfrm>
          <a:prstGeom prst="rect">
            <a:avLst/>
          </a:prstGeom>
          <a:noFill/>
        </p:spPr>
        <p:txBody>
          <a:bodyPr wrap="square" rtlCol="0">
            <a:spAutoFit/>
          </a:bodyPr>
          <a:lstStyle/>
          <a:p>
            <a:pPr algn="ctr"/>
            <a:r>
              <a:rPr lang="it-IT" sz="2800" b="1" dirty="0">
                <a:solidFill>
                  <a:srgbClr val="002060"/>
                </a:solidFill>
              </a:rPr>
              <a:t>Capitolo </a:t>
            </a:r>
            <a:r>
              <a:rPr lang="it-IT" sz="2800" b="1" dirty="0" smtClean="0">
                <a:solidFill>
                  <a:srgbClr val="002060"/>
                </a:solidFill>
              </a:rPr>
              <a:t>2. </a:t>
            </a:r>
            <a:r>
              <a:rPr lang="it-IT" sz="2800" b="1" dirty="0" smtClean="0">
                <a:solidFill>
                  <a:srgbClr val="C00000"/>
                </a:solidFill>
              </a:rPr>
              <a:t>Gli aspetti della sessualità</a:t>
            </a:r>
            <a:endParaRPr lang="it-IT" sz="2800" b="1" dirty="0">
              <a:solidFill>
                <a:srgbClr val="C00000"/>
              </a:solidFill>
            </a:endParaRPr>
          </a:p>
        </p:txBody>
      </p:sp>
      <p:sp>
        <p:nvSpPr>
          <p:cNvPr id="11" name="Freccia a destra 10"/>
          <p:cNvSpPr/>
          <p:nvPr/>
        </p:nvSpPr>
        <p:spPr>
          <a:xfrm>
            <a:off x="251520" y="1340768"/>
            <a:ext cx="4752528"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600" dirty="0" smtClean="0">
                <a:solidFill>
                  <a:srgbClr val="FFFF00"/>
                </a:solidFill>
                <a:latin typeface="Times New Roman" pitchFamily="18" charset="0"/>
                <a:ea typeface="Calibri" pitchFamily="34" charset="0"/>
                <a:cs typeface="Times New Roman" pitchFamily="18" charset="0"/>
              </a:rPr>
              <a:t>Aspetto biologico e identit</a:t>
            </a:r>
            <a:r>
              <a:rPr lang="it-IT" sz="1600" dirty="0" smtClean="0">
                <a:solidFill>
                  <a:srgbClr val="FFFF00"/>
                </a:solidFill>
                <a:ea typeface="Calibri" pitchFamily="34" charset="0"/>
                <a:cs typeface="Times New Roman" pitchFamily="18" charset="0"/>
              </a:rPr>
              <a:t>à</a:t>
            </a:r>
            <a:r>
              <a:rPr lang="it-IT" sz="1600" dirty="0" smtClean="0">
                <a:solidFill>
                  <a:srgbClr val="FFFF00"/>
                </a:solidFill>
                <a:latin typeface="Times New Roman" pitchFamily="18" charset="0"/>
                <a:ea typeface="Calibri" pitchFamily="34" charset="0"/>
                <a:cs typeface="Times New Roman" pitchFamily="18" charset="0"/>
              </a:rPr>
              <a:t> di genere </a:t>
            </a:r>
            <a:r>
              <a:rPr lang="it-IT" dirty="0" smtClean="0"/>
              <a:t>	</a:t>
            </a:r>
            <a:endParaRPr lang="it-IT" b="1" dirty="0">
              <a:solidFill>
                <a:srgbClr val="FFFF00"/>
              </a:solidFill>
            </a:endParaRPr>
          </a:p>
        </p:txBody>
      </p:sp>
      <p:sp>
        <p:nvSpPr>
          <p:cNvPr id="13" name="Freccia a destra 12"/>
          <p:cNvSpPr/>
          <p:nvPr/>
        </p:nvSpPr>
        <p:spPr>
          <a:xfrm>
            <a:off x="251520" y="5157192"/>
            <a:ext cx="4752528"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600" dirty="0" smtClean="0">
                <a:solidFill>
                  <a:srgbClr val="FFFF00"/>
                </a:solidFill>
                <a:latin typeface="Times New Roman" pitchFamily="18" charset="0"/>
                <a:ea typeface="Calibri" pitchFamily="34" charset="0"/>
                <a:cs typeface="Times New Roman" pitchFamily="18" charset="0"/>
              </a:rPr>
              <a:t>L’amore non è una merce</a:t>
            </a:r>
            <a:endParaRPr lang="it-IT" sz="1600" b="1" dirty="0">
              <a:solidFill>
                <a:srgbClr val="FFFF00"/>
              </a:solidFill>
            </a:endParaRPr>
          </a:p>
        </p:txBody>
      </p:sp>
      <p:sp>
        <p:nvSpPr>
          <p:cNvPr id="14" name="Freccia a destra 13"/>
          <p:cNvSpPr/>
          <p:nvPr/>
        </p:nvSpPr>
        <p:spPr>
          <a:xfrm>
            <a:off x="251520" y="4221088"/>
            <a:ext cx="4752528"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600" dirty="0" smtClean="0">
                <a:solidFill>
                  <a:srgbClr val="FFFF00"/>
                </a:solidFill>
                <a:latin typeface="Times New Roman" pitchFamily="18" charset="0"/>
                <a:ea typeface="Calibri" pitchFamily="34" charset="0"/>
                <a:cs typeface="Times New Roman" pitchFamily="18" charset="0"/>
              </a:rPr>
              <a:t>Aspetto filosofico e spirituale </a:t>
            </a:r>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15" name="Freccia a destra 14"/>
          <p:cNvSpPr/>
          <p:nvPr/>
        </p:nvSpPr>
        <p:spPr>
          <a:xfrm>
            <a:off x="251520" y="3284984"/>
            <a:ext cx="4752528"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i="1" dirty="0" smtClean="0"/>
          </a:p>
          <a:p>
            <a:r>
              <a:rPr lang="it-IT" sz="1600" dirty="0" smtClean="0">
                <a:solidFill>
                  <a:srgbClr val="FFFF00"/>
                </a:solidFill>
                <a:latin typeface="Times New Roman" pitchFamily="18" charset="0"/>
                <a:ea typeface="Calibri" pitchFamily="34" charset="0"/>
                <a:cs typeface="Times New Roman" pitchFamily="18" charset="0"/>
              </a:rPr>
              <a:t>Aspetto psicologico e sociologico </a:t>
            </a:r>
            <a:endParaRPr lang="it-IT" sz="1600" b="1" dirty="0" smtClean="0">
              <a:solidFill>
                <a:srgbClr val="FFFF00"/>
              </a:solidFill>
            </a:endParaRPr>
          </a:p>
          <a:p>
            <a:r>
              <a:rPr lang="it-IT" dirty="0" smtClean="0"/>
              <a:t>	</a:t>
            </a:r>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16" name="Freccia a destra 15"/>
          <p:cNvSpPr/>
          <p:nvPr/>
        </p:nvSpPr>
        <p:spPr>
          <a:xfrm>
            <a:off x="251520" y="2348880"/>
            <a:ext cx="4752528"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1600" dirty="0" smtClean="0">
                <a:solidFill>
                  <a:srgbClr val="FFFF00"/>
                </a:solidFill>
                <a:latin typeface="Times New Roman" pitchFamily="18" charset="0"/>
                <a:ea typeface="Calibri" pitchFamily="34" charset="0"/>
                <a:cs typeface="Times New Roman" pitchFamily="18" charset="0"/>
              </a:rPr>
              <a:t>Definizioni relative al genere sessuale</a:t>
            </a:r>
            <a:endParaRPr lang="it-IT" b="1" dirty="0">
              <a:solidFill>
                <a:srgbClr val="FFFF00"/>
              </a:solidFill>
              <a:latin typeface="+mj-lt"/>
              <a:cs typeface="Times New Roman" panose="02020603050405020304" pitchFamily="18" charset="0"/>
            </a:endParaRPr>
          </a:p>
        </p:txBody>
      </p:sp>
      <p:sp>
        <p:nvSpPr>
          <p:cNvPr id="4" name="CasellaDiTesto 3">
            <a:extLst>
              <a:ext uri="{FF2B5EF4-FFF2-40B4-BE49-F238E27FC236}">
                <a16:creationId xmlns:a16="http://schemas.microsoft.com/office/drawing/2014/main" xmlns="" id="{64B0DA68-384D-B5C9-164C-F9551EA99FF5}"/>
              </a:ext>
            </a:extLst>
          </p:cNvPr>
          <p:cNvSpPr txBox="1"/>
          <p:nvPr/>
        </p:nvSpPr>
        <p:spPr>
          <a:xfrm>
            <a:off x="611560" y="6356350"/>
            <a:ext cx="8712968" cy="1921360"/>
          </a:xfrm>
          <a:prstGeom prst="rect">
            <a:avLst/>
          </a:prstGeom>
          <a:noFill/>
        </p:spPr>
        <p:txBody>
          <a:bodyPr wrap="square">
            <a:spAutoFit/>
          </a:bodyPr>
          <a:lstStyle/>
          <a:p>
            <a:pPr marL="457200" algn="just">
              <a:lnSpc>
                <a:spcPct val="115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CasellaDiTesto 9">
            <a:extLst>
              <a:ext uri="{FF2B5EF4-FFF2-40B4-BE49-F238E27FC236}">
                <a16:creationId xmlns:a16="http://schemas.microsoft.com/office/drawing/2014/main" xmlns="" id="{5E4723BF-E8FE-5E58-C5AB-A489D5CA95EF}"/>
              </a:ext>
            </a:extLst>
          </p:cNvPr>
          <p:cNvSpPr txBox="1"/>
          <p:nvPr/>
        </p:nvSpPr>
        <p:spPr>
          <a:xfrm>
            <a:off x="5148064" y="1196752"/>
            <a:ext cx="3672408" cy="2123658"/>
          </a:xfrm>
          <a:prstGeom prst="rect">
            <a:avLst/>
          </a:prstGeom>
          <a:solidFill>
            <a:srgbClr val="FFFF00"/>
          </a:solidFill>
          <a:ln w="25400">
            <a:solidFill>
              <a:srgbClr val="FF0000"/>
            </a:solidFill>
          </a:ln>
        </p:spPr>
        <p:txBody>
          <a:bodyPr wrap="square" rtlCol="0">
            <a:spAutoFit/>
          </a:bodyPr>
          <a:lstStyle/>
          <a:p>
            <a:pPr algn="just"/>
            <a:r>
              <a:rPr lang="it-IT" sz="1200" dirty="0" smtClean="0"/>
              <a:t>Ricordiamo che il desiderio sessuale è un aspetto universale fondamentale della fisiologia umana: può includere un semplice contatto di natura sessuale, fino a un vero e proprio rapporto intimo. L’aspetto più prettamente biologico della sessualità adolescenziale riguarda il meccanismo della riproduzione e degli organi fisici (pene, vagina) con cui si realizza. Sono diverse le risposte sessuali che si possono avere da individuo a individuo, oltre agli ovvi fattori meramente biologici, l’apparato neurologico, l’ereditarietà, le influenze ormonali e l’identità di genere. </a:t>
            </a:r>
            <a:endParaRPr lang="it-IT" sz="1200" dirty="0"/>
          </a:p>
        </p:txBody>
      </p:sp>
      <p:pic>
        <p:nvPicPr>
          <p:cNvPr id="5122" name="Picture 2" descr="D:\Documenti\Desktop\t.jpg"/>
          <p:cNvPicPr>
            <a:picLocks noChangeAspect="1" noChangeArrowheads="1"/>
          </p:cNvPicPr>
          <p:nvPr/>
        </p:nvPicPr>
        <p:blipFill>
          <a:blip r:embed="rId2" cstate="print"/>
          <a:srcRect/>
          <a:stretch>
            <a:fillRect/>
          </a:stretch>
        </p:blipFill>
        <p:spPr bwMode="auto">
          <a:xfrm>
            <a:off x="5148064" y="3429000"/>
            <a:ext cx="3679097" cy="2448272"/>
          </a:xfrm>
          <a:prstGeom prst="rect">
            <a:avLst/>
          </a:prstGeom>
          <a:noFill/>
          <a:ln w="25400">
            <a:solidFill>
              <a:srgbClr val="FF0000"/>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p:cTn id="21" dur="500" fill="hold"/>
                                        <p:tgtEl>
                                          <p:spTgt spid="16"/>
                                        </p:tgtEl>
                                        <p:attrNameLst>
                                          <p:attrName>ppt_w</p:attrName>
                                        </p:attrNameLst>
                                      </p:cBhvr>
                                      <p:tavLst>
                                        <p:tav tm="0">
                                          <p:val>
                                            <p:fltVal val="0"/>
                                          </p:val>
                                        </p:tav>
                                        <p:tav tm="100000">
                                          <p:val>
                                            <p:strVal val="#ppt_w"/>
                                          </p:val>
                                        </p:tav>
                                      </p:tavLst>
                                    </p:anim>
                                    <p:anim calcmode="lin" valueType="num">
                                      <p:cBhvr>
                                        <p:cTn id="22" dur="500" fill="hold"/>
                                        <p:tgtEl>
                                          <p:spTgt spid="16"/>
                                        </p:tgtEl>
                                        <p:attrNameLst>
                                          <p:attrName>ppt_h</p:attrName>
                                        </p:attrNameLst>
                                      </p:cBhvr>
                                      <p:tavLst>
                                        <p:tav tm="0">
                                          <p:val>
                                            <p:fltVal val="0"/>
                                          </p:val>
                                        </p:tav>
                                        <p:tav tm="100000">
                                          <p:val>
                                            <p:strVal val="#ppt_h"/>
                                          </p:val>
                                        </p:tav>
                                      </p:tavLst>
                                    </p:anim>
                                    <p:animEffect transition="in" filter="fade">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p:cTn id="28" dur="500" fill="hold"/>
                                        <p:tgtEl>
                                          <p:spTgt spid="15"/>
                                        </p:tgtEl>
                                        <p:attrNameLst>
                                          <p:attrName>ppt_w</p:attrName>
                                        </p:attrNameLst>
                                      </p:cBhvr>
                                      <p:tavLst>
                                        <p:tav tm="0">
                                          <p:val>
                                            <p:fltVal val="0"/>
                                          </p:val>
                                        </p:tav>
                                        <p:tav tm="100000">
                                          <p:val>
                                            <p:strVal val="#ppt_w"/>
                                          </p:val>
                                        </p:tav>
                                      </p:tavLst>
                                    </p:anim>
                                    <p:anim calcmode="lin" valueType="num">
                                      <p:cBhvr>
                                        <p:cTn id="29" dur="500" fill="hold"/>
                                        <p:tgtEl>
                                          <p:spTgt spid="15"/>
                                        </p:tgtEl>
                                        <p:attrNameLst>
                                          <p:attrName>ppt_h</p:attrName>
                                        </p:attrNameLst>
                                      </p:cBhvr>
                                      <p:tavLst>
                                        <p:tav tm="0">
                                          <p:val>
                                            <p:fltVal val="0"/>
                                          </p:val>
                                        </p:tav>
                                        <p:tav tm="100000">
                                          <p:val>
                                            <p:strVal val="#ppt_h"/>
                                          </p:val>
                                        </p:tav>
                                      </p:tavLst>
                                    </p:anim>
                                    <p:animEffect transition="in" filter="fade">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p:cTn id="35" dur="500" fill="hold"/>
                                        <p:tgtEl>
                                          <p:spTgt spid="14"/>
                                        </p:tgtEl>
                                        <p:attrNameLst>
                                          <p:attrName>ppt_w</p:attrName>
                                        </p:attrNameLst>
                                      </p:cBhvr>
                                      <p:tavLst>
                                        <p:tav tm="0">
                                          <p:val>
                                            <p:fltVal val="0"/>
                                          </p:val>
                                        </p:tav>
                                        <p:tav tm="100000">
                                          <p:val>
                                            <p:strVal val="#ppt_w"/>
                                          </p:val>
                                        </p:tav>
                                      </p:tavLst>
                                    </p:anim>
                                    <p:anim calcmode="lin" valueType="num">
                                      <p:cBhvr>
                                        <p:cTn id="36" dur="500" fill="hold"/>
                                        <p:tgtEl>
                                          <p:spTgt spid="14"/>
                                        </p:tgtEl>
                                        <p:attrNameLst>
                                          <p:attrName>ppt_h</p:attrName>
                                        </p:attrNameLst>
                                      </p:cBhvr>
                                      <p:tavLst>
                                        <p:tav tm="0">
                                          <p:val>
                                            <p:fltVal val="0"/>
                                          </p:val>
                                        </p:tav>
                                        <p:tav tm="100000">
                                          <p:val>
                                            <p:strVal val="#ppt_h"/>
                                          </p:val>
                                        </p:tav>
                                      </p:tavLst>
                                    </p:anim>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p:cTn id="42" dur="500" fill="hold"/>
                                        <p:tgtEl>
                                          <p:spTgt spid="13"/>
                                        </p:tgtEl>
                                        <p:attrNameLst>
                                          <p:attrName>ppt_w</p:attrName>
                                        </p:attrNameLst>
                                      </p:cBhvr>
                                      <p:tavLst>
                                        <p:tav tm="0">
                                          <p:val>
                                            <p:fltVal val="0"/>
                                          </p:val>
                                        </p:tav>
                                        <p:tav tm="100000">
                                          <p:val>
                                            <p:strVal val="#ppt_w"/>
                                          </p:val>
                                        </p:tav>
                                      </p:tavLst>
                                    </p:anim>
                                    <p:anim calcmode="lin" valueType="num">
                                      <p:cBhvr>
                                        <p:cTn id="43" dur="500" fill="hold"/>
                                        <p:tgtEl>
                                          <p:spTgt spid="13"/>
                                        </p:tgtEl>
                                        <p:attrNameLst>
                                          <p:attrName>ppt_h</p:attrName>
                                        </p:attrNameLst>
                                      </p:cBhvr>
                                      <p:tavLst>
                                        <p:tav tm="0">
                                          <p:val>
                                            <p:fltVal val="0"/>
                                          </p:val>
                                        </p:tav>
                                        <p:tav tm="100000">
                                          <p:val>
                                            <p:strVal val="#ppt_h"/>
                                          </p:val>
                                        </p:tav>
                                      </p:tavLst>
                                    </p:anim>
                                    <p:animEffect transition="in" filter="fade">
                                      <p:cBhvr>
                                        <p:cTn id="4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4" grpId="0" animBg="1"/>
      <p:bldP spid="15" grpId="0" animBg="1"/>
      <p:bldP spid="16"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79512" y="188640"/>
            <a:ext cx="8712968" cy="531440"/>
          </a:xfrm>
        </p:spPr>
        <p:txBody>
          <a:bodyPr>
            <a:normAutofit fontScale="70000" lnSpcReduction="20000"/>
          </a:bodyPr>
          <a:lstStyle/>
          <a:p>
            <a:r>
              <a:rPr lang="it-IT" sz="4400" b="1" dirty="0" smtClean="0">
                <a:solidFill>
                  <a:srgbClr val="C00000"/>
                </a:solidFill>
              </a:rPr>
              <a:t>Gli adolescenti e l’educazione sessuale che manca </a:t>
            </a:r>
            <a:endParaRPr lang="it-IT" sz="4400" dirty="0" smtClean="0">
              <a:solidFill>
                <a:srgbClr val="C00000"/>
              </a:solidFill>
            </a:endParaRPr>
          </a:p>
          <a:p>
            <a:endParaRPr lang="it-IT" sz="4400" b="1" dirty="0">
              <a:solidFill>
                <a:srgbClr val="FF0000"/>
              </a:solidFill>
            </a:endParaRPr>
          </a:p>
        </p:txBody>
      </p:sp>
      <p:sp>
        <p:nvSpPr>
          <p:cNvPr id="7" name="Segnaposto data 6"/>
          <p:cNvSpPr>
            <a:spLocks noGrp="1"/>
          </p:cNvSpPr>
          <p:nvPr>
            <p:ph type="dt" sz="half" idx="10"/>
          </p:nvPr>
        </p:nvSpPr>
        <p:spPr/>
        <p:txBody>
          <a:bodyPr/>
          <a:lstStyle/>
          <a:p>
            <a:fld id="{40F23F75-3F5A-47A8-AD06-6B094D0645FA}" type="datetime1">
              <a:rPr lang="it-IT" smtClean="0"/>
              <a:pPr/>
              <a:t>20/11/2025</a:t>
            </a:fld>
            <a:endParaRPr lang="it-IT" dirty="0"/>
          </a:p>
        </p:txBody>
      </p:sp>
      <p:sp>
        <p:nvSpPr>
          <p:cNvPr id="8" name="Segnaposto numero diapositiva 7"/>
          <p:cNvSpPr>
            <a:spLocks noGrp="1"/>
          </p:cNvSpPr>
          <p:nvPr>
            <p:ph type="sldNum" sz="quarter" idx="12"/>
          </p:nvPr>
        </p:nvSpPr>
        <p:spPr>
          <a:xfrm>
            <a:off x="6595872" y="6358500"/>
            <a:ext cx="2133600" cy="365125"/>
          </a:xfrm>
        </p:spPr>
        <p:txBody>
          <a:bodyPr/>
          <a:lstStyle/>
          <a:p>
            <a:fld id="{D638F805-12A6-466B-AD68-3BADDF56A04F}" type="slidenum">
              <a:rPr lang="it-IT" smtClean="0"/>
              <a:pPr/>
              <a:t>7</a:t>
            </a:fld>
            <a:endParaRPr lang="it-IT" dirty="0"/>
          </a:p>
        </p:txBody>
      </p:sp>
      <p:sp>
        <p:nvSpPr>
          <p:cNvPr id="9" name="CasellaDiTesto 8"/>
          <p:cNvSpPr txBox="1"/>
          <p:nvPr/>
        </p:nvSpPr>
        <p:spPr>
          <a:xfrm>
            <a:off x="539552" y="566482"/>
            <a:ext cx="7992888" cy="954107"/>
          </a:xfrm>
          <a:prstGeom prst="rect">
            <a:avLst/>
          </a:prstGeom>
          <a:noFill/>
        </p:spPr>
        <p:txBody>
          <a:bodyPr wrap="square" rtlCol="0">
            <a:spAutoFit/>
          </a:bodyPr>
          <a:lstStyle/>
          <a:p>
            <a:pPr algn="ctr"/>
            <a:r>
              <a:rPr lang="it-IT" sz="2800" b="1" dirty="0">
                <a:solidFill>
                  <a:srgbClr val="002060"/>
                </a:solidFill>
              </a:rPr>
              <a:t>Capitolo </a:t>
            </a:r>
            <a:r>
              <a:rPr lang="it-IT" sz="2800" b="1" dirty="0" smtClean="0">
                <a:solidFill>
                  <a:srgbClr val="002060"/>
                </a:solidFill>
              </a:rPr>
              <a:t>3. </a:t>
            </a:r>
            <a:r>
              <a:rPr lang="it-IT" sz="2800" b="1" dirty="0" smtClean="0">
                <a:solidFill>
                  <a:srgbClr val="C00000"/>
                </a:solidFill>
              </a:rPr>
              <a:t>Forme di attività sessuale</a:t>
            </a:r>
          </a:p>
          <a:p>
            <a:r>
              <a:rPr lang="it-IT" sz="2800" dirty="0" smtClean="0"/>
              <a:t>	</a:t>
            </a:r>
            <a:endParaRPr lang="it-IT" sz="2800" b="1" dirty="0">
              <a:solidFill>
                <a:srgbClr val="002060"/>
              </a:solidFill>
            </a:endParaRPr>
          </a:p>
        </p:txBody>
      </p:sp>
      <p:sp>
        <p:nvSpPr>
          <p:cNvPr id="11" name="Freccia a destra 10"/>
          <p:cNvSpPr/>
          <p:nvPr/>
        </p:nvSpPr>
        <p:spPr>
          <a:xfrm>
            <a:off x="251520" y="1556792"/>
            <a:ext cx="4752528"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i="1" dirty="0" smtClean="0">
              <a:solidFill>
                <a:srgbClr val="FFFF00"/>
              </a:solidFill>
            </a:endParaRPr>
          </a:p>
          <a:p>
            <a:r>
              <a:rPr lang="it-IT" dirty="0" smtClean="0">
                <a:solidFill>
                  <a:srgbClr val="FFFF00"/>
                </a:solidFill>
                <a:latin typeface="Times New Roman" pitchFamily="18" charset="0"/>
                <a:ea typeface="Calibri" pitchFamily="34" charset="0"/>
                <a:cs typeface="Times New Roman" pitchFamily="18" charset="0"/>
              </a:rPr>
              <a:t>Eterosessualit</a:t>
            </a:r>
            <a:r>
              <a:rPr lang="it-IT" dirty="0" smtClean="0">
                <a:solidFill>
                  <a:srgbClr val="FFFF00"/>
                </a:solidFill>
                <a:ea typeface="Calibri" pitchFamily="34" charset="0"/>
                <a:cs typeface="Times New Roman" pitchFamily="18" charset="0"/>
              </a:rPr>
              <a:t>à,</a:t>
            </a:r>
            <a:r>
              <a:rPr lang="it-IT" dirty="0" smtClean="0">
                <a:solidFill>
                  <a:srgbClr val="FFFF00"/>
                </a:solidFill>
                <a:latin typeface="Times New Roman" pitchFamily="18" charset="0"/>
                <a:ea typeface="Calibri" pitchFamily="34" charset="0"/>
                <a:cs typeface="Times New Roman" pitchFamily="18" charset="0"/>
              </a:rPr>
              <a:t>bisessualit</a:t>
            </a:r>
            <a:r>
              <a:rPr lang="it-IT" dirty="0" smtClean="0">
                <a:solidFill>
                  <a:srgbClr val="FFFF00"/>
                </a:solidFill>
                <a:ea typeface="Calibri" pitchFamily="34" charset="0"/>
                <a:cs typeface="Times New Roman" pitchFamily="18" charset="0"/>
              </a:rPr>
              <a:t>à e </a:t>
            </a:r>
            <a:r>
              <a:rPr lang="it-IT" dirty="0" smtClean="0">
                <a:solidFill>
                  <a:srgbClr val="FFFF00"/>
                </a:solidFill>
                <a:latin typeface="Times New Roman" pitchFamily="18" charset="0"/>
                <a:ea typeface="Calibri" pitchFamily="34" charset="0"/>
                <a:cs typeface="Times New Roman" pitchFamily="18" charset="0"/>
              </a:rPr>
              <a:t>omosessualit</a:t>
            </a:r>
            <a:r>
              <a:rPr lang="it-IT" dirty="0" smtClean="0">
                <a:solidFill>
                  <a:srgbClr val="FFFF00"/>
                </a:solidFill>
                <a:ea typeface="Calibri" pitchFamily="34" charset="0"/>
                <a:cs typeface="Times New Roman" pitchFamily="18" charset="0"/>
              </a:rPr>
              <a:t>à</a:t>
            </a:r>
            <a:r>
              <a:rPr lang="it-IT" dirty="0" smtClean="0">
                <a:solidFill>
                  <a:srgbClr val="FFFF00"/>
                </a:solidFill>
                <a:latin typeface="Times New Roman" pitchFamily="18" charset="0"/>
                <a:ea typeface="Calibri" pitchFamily="34" charset="0"/>
                <a:cs typeface="Times New Roman" pitchFamily="18" charset="0"/>
              </a:rPr>
              <a:t> </a:t>
            </a:r>
            <a:r>
              <a:rPr lang="it-IT" dirty="0" smtClean="0">
                <a:solidFill>
                  <a:schemeClr val="tx1"/>
                </a:solidFill>
                <a:latin typeface="Times New Roman" pitchFamily="18" charset="0"/>
                <a:ea typeface="Calibri" pitchFamily="34" charset="0"/>
                <a:cs typeface="Times New Roman" pitchFamily="18" charset="0"/>
              </a:rPr>
              <a:t>	</a:t>
            </a:r>
            <a:r>
              <a:rPr lang="it-IT" dirty="0" smtClean="0"/>
              <a:t>	</a:t>
            </a:r>
            <a:endParaRPr lang="it-IT" b="1" dirty="0">
              <a:solidFill>
                <a:srgbClr val="FFFF00"/>
              </a:solidFill>
            </a:endParaRPr>
          </a:p>
        </p:txBody>
      </p:sp>
      <p:sp>
        <p:nvSpPr>
          <p:cNvPr id="13" name="Freccia a destra 12"/>
          <p:cNvSpPr/>
          <p:nvPr/>
        </p:nvSpPr>
        <p:spPr>
          <a:xfrm>
            <a:off x="251520" y="5085184"/>
            <a:ext cx="4752528"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solidFill>
                  <a:srgbClr val="FFFF00"/>
                </a:solidFill>
                <a:latin typeface="Times New Roman" pitchFamily="18" charset="0"/>
                <a:ea typeface="Calibri" pitchFamily="34" charset="0"/>
                <a:cs typeface="Times New Roman" pitchFamily="18" charset="0"/>
              </a:rPr>
              <a:t>I condizionamenti della cultura dominante</a:t>
            </a:r>
            <a:endParaRPr lang="it-IT" b="1" dirty="0">
              <a:solidFill>
                <a:srgbClr val="FFFF00"/>
              </a:solidFill>
            </a:endParaRPr>
          </a:p>
        </p:txBody>
      </p:sp>
      <p:sp>
        <p:nvSpPr>
          <p:cNvPr id="14" name="Freccia a destra 13"/>
          <p:cNvSpPr/>
          <p:nvPr/>
        </p:nvSpPr>
        <p:spPr>
          <a:xfrm>
            <a:off x="251520" y="4221088"/>
            <a:ext cx="4752528"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b="1" i="1" dirty="0" smtClean="0">
              <a:solidFill>
                <a:srgbClr val="FFFF00"/>
              </a:solidFill>
            </a:endParaRPr>
          </a:p>
          <a:p>
            <a:r>
              <a:rPr lang="it-IT" dirty="0" smtClean="0">
                <a:solidFill>
                  <a:srgbClr val="FFFF00"/>
                </a:solidFill>
                <a:latin typeface="Times New Roman" pitchFamily="18" charset="0"/>
                <a:ea typeface="Calibri" pitchFamily="34" charset="0"/>
                <a:cs typeface="Times New Roman" pitchFamily="18" charset="0"/>
              </a:rPr>
              <a:t>La castit</a:t>
            </a:r>
            <a:r>
              <a:rPr lang="it-IT" dirty="0" smtClean="0">
                <a:solidFill>
                  <a:srgbClr val="FFFF00"/>
                </a:solidFill>
                <a:ea typeface="Calibri" pitchFamily="34" charset="0"/>
                <a:cs typeface="Times New Roman" pitchFamily="18" charset="0"/>
              </a:rPr>
              <a:t>à</a:t>
            </a:r>
            <a:r>
              <a:rPr lang="it-IT" dirty="0" smtClean="0">
                <a:solidFill>
                  <a:srgbClr val="FFFF00"/>
                </a:solidFill>
                <a:latin typeface="Times New Roman" pitchFamily="18" charset="0"/>
                <a:ea typeface="Calibri" pitchFamily="34" charset="0"/>
                <a:cs typeface="Times New Roman" pitchFamily="18" charset="0"/>
              </a:rPr>
              <a:t> praticata da molte religioni </a:t>
            </a:r>
            <a:r>
              <a:rPr lang="it-IT" dirty="0" smtClean="0"/>
              <a:t>	</a:t>
            </a:r>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15" name="Freccia a destra 14"/>
          <p:cNvSpPr/>
          <p:nvPr/>
        </p:nvSpPr>
        <p:spPr>
          <a:xfrm>
            <a:off x="251520" y="3284984"/>
            <a:ext cx="4752528"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solidFill>
                  <a:srgbClr val="FFFF00"/>
                </a:solidFill>
                <a:latin typeface="Times New Roman" pitchFamily="18" charset="0"/>
                <a:ea typeface="Calibri" pitchFamily="34" charset="0"/>
                <a:cs typeface="Times New Roman" pitchFamily="18" charset="0"/>
              </a:rPr>
              <a:t>L</a:t>
            </a:r>
            <a:r>
              <a:rPr lang="it-IT" dirty="0" smtClean="0">
                <a:solidFill>
                  <a:srgbClr val="FFFF00"/>
                </a:solidFill>
                <a:ea typeface="Calibri" pitchFamily="34" charset="0"/>
                <a:cs typeface="Times New Roman" pitchFamily="18" charset="0"/>
              </a:rPr>
              <a:t>’</a:t>
            </a:r>
            <a:r>
              <a:rPr lang="it-IT" dirty="0" smtClean="0">
                <a:solidFill>
                  <a:srgbClr val="FFFF00"/>
                </a:solidFill>
                <a:latin typeface="Times New Roman" pitchFamily="18" charset="0"/>
                <a:ea typeface="Calibri" pitchFamily="34" charset="0"/>
                <a:cs typeface="Times New Roman" pitchFamily="18" charset="0"/>
              </a:rPr>
              <a:t>astinenza sessuale </a:t>
            </a:r>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16" name="Freccia a destra 15"/>
          <p:cNvSpPr/>
          <p:nvPr/>
        </p:nvSpPr>
        <p:spPr>
          <a:xfrm>
            <a:off x="251520" y="2420888"/>
            <a:ext cx="4752528"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solidFill>
                  <a:srgbClr val="FFFF00"/>
                </a:solidFill>
                <a:latin typeface="Times New Roman" pitchFamily="18" charset="0"/>
                <a:ea typeface="Calibri" pitchFamily="34" charset="0"/>
                <a:cs typeface="Times New Roman" pitchFamily="18" charset="0"/>
              </a:rPr>
              <a:t>L</a:t>
            </a:r>
            <a:r>
              <a:rPr lang="it-IT" dirty="0" smtClean="0">
                <a:solidFill>
                  <a:srgbClr val="FFFF00"/>
                </a:solidFill>
                <a:ea typeface="Calibri" pitchFamily="34" charset="0"/>
                <a:cs typeface="Times New Roman" pitchFamily="18" charset="0"/>
              </a:rPr>
              <a:t>’</a:t>
            </a:r>
            <a:r>
              <a:rPr lang="it-IT" dirty="0" smtClean="0">
                <a:solidFill>
                  <a:srgbClr val="FFFF00"/>
                </a:solidFill>
                <a:latin typeface="Times New Roman" pitchFamily="18" charset="0"/>
                <a:ea typeface="Calibri" pitchFamily="34" charset="0"/>
                <a:cs typeface="Times New Roman" pitchFamily="18" charset="0"/>
              </a:rPr>
              <a:t>autoerotismo </a:t>
            </a:r>
            <a:r>
              <a:rPr lang="it-IT" dirty="0" smtClean="0"/>
              <a:t>	</a:t>
            </a:r>
            <a:endParaRPr lang="it-IT" b="1" dirty="0">
              <a:solidFill>
                <a:srgbClr val="FFFF00"/>
              </a:solidFill>
              <a:latin typeface="+mj-lt"/>
              <a:cs typeface="Times New Roman" panose="02020603050405020304" pitchFamily="18" charset="0"/>
            </a:endParaRPr>
          </a:p>
        </p:txBody>
      </p:sp>
      <p:sp>
        <p:nvSpPr>
          <p:cNvPr id="4" name="CasellaDiTesto 3">
            <a:extLst>
              <a:ext uri="{FF2B5EF4-FFF2-40B4-BE49-F238E27FC236}">
                <a16:creationId xmlns:a16="http://schemas.microsoft.com/office/drawing/2014/main" xmlns="" id="{64B0DA68-384D-B5C9-164C-F9551EA99FF5}"/>
              </a:ext>
            </a:extLst>
          </p:cNvPr>
          <p:cNvSpPr txBox="1"/>
          <p:nvPr/>
        </p:nvSpPr>
        <p:spPr>
          <a:xfrm>
            <a:off x="611560" y="6356350"/>
            <a:ext cx="8712968" cy="1921360"/>
          </a:xfrm>
          <a:prstGeom prst="rect">
            <a:avLst/>
          </a:prstGeom>
          <a:noFill/>
        </p:spPr>
        <p:txBody>
          <a:bodyPr wrap="square">
            <a:spAutoFit/>
          </a:bodyPr>
          <a:lstStyle/>
          <a:p>
            <a:pPr marL="457200" algn="just">
              <a:lnSpc>
                <a:spcPct val="115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CasellaDiTesto 9">
            <a:extLst>
              <a:ext uri="{FF2B5EF4-FFF2-40B4-BE49-F238E27FC236}">
                <a16:creationId xmlns:a16="http://schemas.microsoft.com/office/drawing/2014/main" xmlns="" id="{5E4723BF-E8FE-5E58-C5AB-A489D5CA95EF}"/>
              </a:ext>
            </a:extLst>
          </p:cNvPr>
          <p:cNvSpPr txBox="1"/>
          <p:nvPr/>
        </p:nvSpPr>
        <p:spPr>
          <a:xfrm>
            <a:off x="5148064" y="1268760"/>
            <a:ext cx="3744416" cy="2677656"/>
          </a:xfrm>
          <a:prstGeom prst="rect">
            <a:avLst/>
          </a:prstGeom>
          <a:solidFill>
            <a:srgbClr val="FFFF00"/>
          </a:solidFill>
          <a:ln w="25400">
            <a:solidFill>
              <a:srgbClr val="FF0000"/>
            </a:solidFill>
          </a:ln>
        </p:spPr>
        <p:txBody>
          <a:bodyPr wrap="square" rtlCol="0">
            <a:spAutoFit/>
          </a:bodyPr>
          <a:lstStyle/>
          <a:p>
            <a:pPr algn="just"/>
            <a:r>
              <a:rPr lang="it-IT" sz="1200" dirty="0" smtClean="0"/>
              <a:t>I comportamenti sessuali degli adolescenti indicano e includono le pratiche attive in cui i giovani vivono ed esprimono la propria sessualità. Essi comprendono una vasta gamma di azioni. Solitamente, le strategie per trovare od attrarre un partner sessuale si esprime con il corteggiamento, processo mediante il quale un/una giovane sceglie un potenziale partner, cioè colui o colei con il/la quale si vorrebbe entrare in un rapporto di maggior intimità fisica. Ciò può avvenire attraverso l'interazione comunitaria ricreativa (luoghi di ritrovo e divertimento) dove l’adolescente esprime la socializzazione e l’appartenenza al gruppo di riferimento (attraverso anche l’abbigliamento, modi di parlare o atteggiarsi, etc.).</a:t>
            </a:r>
            <a:endParaRPr lang="it-IT" sz="1200" dirty="0"/>
          </a:p>
        </p:txBody>
      </p:sp>
      <p:pic>
        <p:nvPicPr>
          <p:cNvPr id="6146" name="Picture 2" descr="D:\Documenti\Desktop\hh.jpg"/>
          <p:cNvPicPr>
            <a:picLocks noChangeAspect="1" noChangeArrowheads="1"/>
          </p:cNvPicPr>
          <p:nvPr/>
        </p:nvPicPr>
        <p:blipFill>
          <a:blip r:embed="rId2" cstate="print"/>
          <a:srcRect/>
          <a:stretch>
            <a:fillRect/>
          </a:stretch>
        </p:blipFill>
        <p:spPr bwMode="auto">
          <a:xfrm>
            <a:off x="5148064" y="4005064"/>
            <a:ext cx="3744416" cy="1872208"/>
          </a:xfrm>
          <a:prstGeom prst="rect">
            <a:avLst/>
          </a:prstGeom>
          <a:noFill/>
          <a:ln w="25400">
            <a:solidFill>
              <a:srgbClr val="FF0000"/>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p:cTn id="21" dur="500" fill="hold"/>
                                        <p:tgtEl>
                                          <p:spTgt spid="16"/>
                                        </p:tgtEl>
                                        <p:attrNameLst>
                                          <p:attrName>ppt_w</p:attrName>
                                        </p:attrNameLst>
                                      </p:cBhvr>
                                      <p:tavLst>
                                        <p:tav tm="0">
                                          <p:val>
                                            <p:fltVal val="0"/>
                                          </p:val>
                                        </p:tav>
                                        <p:tav tm="100000">
                                          <p:val>
                                            <p:strVal val="#ppt_w"/>
                                          </p:val>
                                        </p:tav>
                                      </p:tavLst>
                                    </p:anim>
                                    <p:anim calcmode="lin" valueType="num">
                                      <p:cBhvr>
                                        <p:cTn id="22" dur="500" fill="hold"/>
                                        <p:tgtEl>
                                          <p:spTgt spid="16"/>
                                        </p:tgtEl>
                                        <p:attrNameLst>
                                          <p:attrName>ppt_h</p:attrName>
                                        </p:attrNameLst>
                                      </p:cBhvr>
                                      <p:tavLst>
                                        <p:tav tm="0">
                                          <p:val>
                                            <p:fltVal val="0"/>
                                          </p:val>
                                        </p:tav>
                                        <p:tav tm="100000">
                                          <p:val>
                                            <p:strVal val="#ppt_h"/>
                                          </p:val>
                                        </p:tav>
                                      </p:tavLst>
                                    </p:anim>
                                    <p:animEffect transition="in" filter="fade">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p:cTn id="28" dur="500" fill="hold"/>
                                        <p:tgtEl>
                                          <p:spTgt spid="15"/>
                                        </p:tgtEl>
                                        <p:attrNameLst>
                                          <p:attrName>ppt_w</p:attrName>
                                        </p:attrNameLst>
                                      </p:cBhvr>
                                      <p:tavLst>
                                        <p:tav tm="0">
                                          <p:val>
                                            <p:fltVal val="0"/>
                                          </p:val>
                                        </p:tav>
                                        <p:tav tm="100000">
                                          <p:val>
                                            <p:strVal val="#ppt_w"/>
                                          </p:val>
                                        </p:tav>
                                      </p:tavLst>
                                    </p:anim>
                                    <p:anim calcmode="lin" valueType="num">
                                      <p:cBhvr>
                                        <p:cTn id="29" dur="500" fill="hold"/>
                                        <p:tgtEl>
                                          <p:spTgt spid="15"/>
                                        </p:tgtEl>
                                        <p:attrNameLst>
                                          <p:attrName>ppt_h</p:attrName>
                                        </p:attrNameLst>
                                      </p:cBhvr>
                                      <p:tavLst>
                                        <p:tav tm="0">
                                          <p:val>
                                            <p:fltVal val="0"/>
                                          </p:val>
                                        </p:tav>
                                        <p:tav tm="100000">
                                          <p:val>
                                            <p:strVal val="#ppt_h"/>
                                          </p:val>
                                        </p:tav>
                                      </p:tavLst>
                                    </p:anim>
                                    <p:animEffect transition="in" filter="fade">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p:cTn id="35" dur="500" fill="hold"/>
                                        <p:tgtEl>
                                          <p:spTgt spid="14"/>
                                        </p:tgtEl>
                                        <p:attrNameLst>
                                          <p:attrName>ppt_w</p:attrName>
                                        </p:attrNameLst>
                                      </p:cBhvr>
                                      <p:tavLst>
                                        <p:tav tm="0">
                                          <p:val>
                                            <p:fltVal val="0"/>
                                          </p:val>
                                        </p:tav>
                                        <p:tav tm="100000">
                                          <p:val>
                                            <p:strVal val="#ppt_w"/>
                                          </p:val>
                                        </p:tav>
                                      </p:tavLst>
                                    </p:anim>
                                    <p:anim calcmode="lin" valueType="num">
                                      <p:cBhvr>
                                        <p:cTn id="36" dur="500" fill="hold"/>
                                        <p:tgtEl>
                                          <p:spTgt spid="14"/>
                                        </p:tgtEl>
                                        <p:attrNameLst>
                                          <p:attrName>ppt_h</p:attrName>
                                        </p:attrNameLst>
                                      </p:cBhvr>
                                      <p:tavLst>
                                        <p:tav tm="0">
                                          <p:val>
                                            <p:fltVal val="0"/>
                                          </p:val>
                                        </p:tav>
                                        <p:tav tm="100000">
                                          <p:val>
                                            <p:strVal val="#ppt_h"/>
                                          </p:val>
                                        </p:tav>
                                      </p:tavLst>
                                    </p:anim>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p:cTn id="42" dur="500" fill="hold"/>
                                        <p:tgtEl>
                                          <p:spTgt spid="13"/>
                                        </p:tgtEl>
                                        <p:attrNameLst>
                                          <p:attrName>ppt_w</p:attrName>
                                        </p:attrNameLst>
                                      </p:cBhvr>
                                      <p:tavLst>
                                        <p:tav tm="0">
                                          <p:val>
                                            <p:fltVal val="0"/>
                                          </p:val>
                                        </p:tav>
                                        <p:tav tm="100000">
                                          <p:val>
                                            <p:strVal val="#ppt_w"/>
                                          </p:val>
                                        </p:tav>
                                      </p:tavLst>
                                    </p:anim>
                                    <p:anim calcmode="lin" valueType="num">
                                      <p:cBhvr>
                                        <p:cTn id="43" dur="500" fill="hold"/>
                                        <p:tgtEl>
                                          <p:spTgt spid="13"/>
                                        </p:tgtEl>
                                        <p:attrNameLst>
                                          <p:attrName>ppt_h</p:attrName>
                                        </p:attrNameLst>
                                      </p:cBhvr>
                                      <p:tavLst>
                                        <p:tav tm="0">
                                          <p:val>
                                            <p:fltVal val="0"/>
                                          </p:val>
                                        </p:tav>
                                        <p:tav tm="100000">
                                          <p:val>
                                            <p:strVal val="#ppt_h"/>
                                          </p:val>
                                        </p:tav>
                                      </p:tavLst>
                                    </p:anim>
                                    <p:animEffect transition="in" filter="fade">
                                      <p:cBhvr>
                                        <p:cTn id="4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4" grpId="0" animBg="1"/>
      <p:bldP spid="15" grpId="0" animBg="1"/>
      <p:bldP spid="16"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79512" y="260648"/>
            <a:ext cx="8712968" cy="459432"/>
          </a:xfrm>
        </p:spPr>
        <p:txBody>
          <a:bodyPr>
            <a:normAutofit fontScale="62500" lnSpcReduction="20000"/>
          </a:bodyPr>
          <a:lstStyle/>
          <a:p>
            <a:r>
              <a:rPr lang="it-IT" sz="4400" b="1" dirty="0" smtClean="0">
                <a:solidFill>
                  <a:srgbClr val="C00000"/>
                </a:solidFill>
              </a:rPr>
              <a:t>Gli adolescenti e l’educazione sessuale che manca </a:t>
            </a:r>
            <a:endParaRPr lang="it-IT" sz="4400" dirty="0" smtClean="0">
              <a:solidFill>
                <a:srgbClr val="C00000"/>
              </a:solidFill>
            </a:endParaRPr>
          </a:p>
          <a:p>
            <a:endParaRPr lang="it-IT" sz="4400" b="1" dirty="0">
              <a:solidFill>
                <a:srgbClr val="FF0000"/>
              </a:solidFill>
            </a:endParaRPr>
          </a:p>
        </p:txBody>
      </p:sp>
      <p:sp>
        <p:nvSpPr>
          <p:cNvPr id="7" name="Segnaposto data 6"/>
          <p:cNvSpPr>
            <a:spLocks noGrp="1"/>
          </p:cNvSpPr>
          <p:nvPr>
            <p:ph type="dt" sz="half" idx="10"/>
          </p:nvPr>
        </p:nvSpPr>
        <p:spPr/>
        <p:txBody>
          <a:bodyPr/>
          <a:lstStyle/>
          <a:p>
            <a:fld id="{40F23F75-3F5A-47A8-AD06-6B094D0645FA}" type="datetime1">
              <a:rPr lang="it-IT" smtClean="0"/>
              <a:pPr/>
              <a:t>20/11/2025</a:t>
            </a:fld>
            <a:endParaRPr lang="it-IT" dirty="0"/>
          </a:p>
        </p:txBody>
      </p:sp>
      <p:sp>
        <p:nvSpPr>
          <p:cNvPr id="8" name="Segnaposto numero diapositiva 7"/>
          <p:cNvSpPr>
            <a:spLocks noGrp="1"/>
          </p:cNvSpPr>
          <p:nvPr>
            <p:ph type="sldNum" sz="quarter" idx="12"/>
          </p:nvPr>
        </p:nvSpPr>
        <p:spPr>
          <a:xfrm>
            <a:off x="6595872" y="6358500"/>
            <a:ext cx="2133600" cy="365125"/>
          </a:xfrm>
        </p:spPr>
        <p:txBody>
          <a:bodyPr/>
          <a:lstStyle/>
          <a:p>
            <a:fld id="{D638F805-12A6-466B-AD68-3BADDF56A04F}" type="slidenum">
              <a:rPr lang="it-IT" smtClean="0"/>
              <a:pPr/>
              <a:t>8</a:t>
            </a:fld>
            <a:endParaRPr lang="it-IT" dirty="0"/>
          </a:p>
        </p:txBody>
      </p:sp>
      <p:sp>
        <p:nvSpPr>
          <p:cNvPr id="9" name="CasellaDiTesto 8"/>
          <p:cNvSpPr txBox="1"/>
          <p:nvPr/>
        </p:nvSpPr>
        <p:spPr>
          <a:xfrm>
            <a:off x="539552" y="566482"/>
            <a:ext cx="7992888" cy="954107"/>
          </a:xfrm>
          <a:prstGeom prst="rect">
            <a:avLst/>
          </a:prstGeom>
          <a:noFill/>
        </p:spPr>
        <p:txBody>
          <a:bodyPr wrap="square" rtlCol="0">
            <a:spAutoFit/>
          </a:bodyPr>
          <a:lstStyle/>
          <a:p>
            <a:pPr algn="ctr"/>
            <a:r>
              <a:rPr lang="it-IT" sz="2800" b="1" dirty="0">
                <a:solidFill>
                  <a:srgbClr val="002060"/>
                </a:solidFill>
              </a:rPr>
              <a:t>Capitolo </a:t>
            </a:r>
            <a:r>
              <a:rPr lang="it-IT" sz="2800" b="1" dirty="0" smtClean="0">
                <a:solidFill>
                  <a:srgbClr val="002060"/>
                </a:solidFill>
              </a:rPr>
              <a:t>4. </a:t>
            </a:r>
            <a:r>
              <a:rPr lang="it-IT" sz="2800" b="1" dirty="0" smtClean="0">
                <a:solidFill>
                  <a:srgbClr val="C00000"/>
                </a:solidFill>
              </a:rPr>
              <a:t>Fare sesso in età precoce</a:t>
            </a:r>
          </a:p>
          <a:p>
            <a:pPr algn="ctr"/>
            <a:endParaRPr lang="it-IT" sz="2800" b="1" dirty="0">
              <a:solidFill>
                <a:srgbClr val="002060"/>
              </a:solidFill>
            </a:endParaRPr>
          </a:p>
        </p:txBody>
      </p:sp>
      <p:sp>
        <p:nvSpPr>
          <p:cNvPr id="11" name="Freccia a destra 10"/>
          <p:cNvSpPr/>
          <p:nvPr/>
        </p:nvSpPr>
        <p:spPr>
          <a:xfrm>
            <a:off x="251520" y="1340768"/>
            <a:ext cx="4752528"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i="1" dirty="0" smtClean="0">
              <a:solidFill>
                <a:srgbClr val="FFFF00"/>
              </a:solidFill>
            </a:endParaRPr>
          </a:p>
          <a:p>
            <a:r>
              <a:rPr lang="it-IT" dirty="0" smtClean="0">
                <a:solidFill>
                  <a:srgbClr val="FFFF00"/>
                </a:solidFill>
                <a:latin typeface="Times New Roman" pitchFamily="18" charset="0"/>
                <a:ea typeface="Calibri" pitchFamily="34" charset="0"/>
                <a:cs typeface="Times New Roman" pitchFamily="18" charset="0"/>
              </a:rPr>
              <a:t>Fattori che incoraggiano i rapporti precoci </a:t>
            </a:r>
            <a:r>
              <a:rPr lang="it-IT" dirty="0" smtClean="0"/>
              <a:t>	</a:t>
            </a:r>
            <a:endParaRPr lang="it-IT" b="1" dirty="0">
              <a:solidFill>
                <a:srgbClr val="FFFF00"/>
              </a:solidFill>
            </a:endParaRPr>
          </a:p>
        </p:txBody>
      </p:sp>
      <p:sp>
        <p:nvSpPr>
          <p:cNvPr id="13" name="Freccia a destra 12"/>
          <p:cNvSpPr/>
          <p:nvPr/>
        </p:nvSpPr>
        <p:spPr>
          <a:xfrm>
            <a:off x="251520" y="5157192"/>
            <a:ext cx="4752528"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solidFill>
                  <a:srgbClr val="FFFF00"/>
                </a:solidFill>
                <a:latin typeface="Times New Roman" pitchFamily="18" charset="0"/>
                <a:ea typeface="Calibri" pitchFamily="34" charset="0"/>
                <a:cs typeface="Times New Roman" pitchFamily="18" charset="0"/>
              </a:rPr>
              <a:t>I metodi contraccettivi artificiali</a:t>
            </a:r>
            <a:endParaRPr lang="it-IT" b="1" dirty="0">
              <a:solidFill>
                <a:srgbClr val="FFFF00"/>
              </a:solidFill>
            </a:endParaRPr>
          </a:p>
        </p:txBody>
      </p:sp>
      <p:sp>
        <p:nvSpPr>
          <p:cNvPr id="14" name="Freccia a destra 13"/>
          <p:cNvSpPr/>
          <p:nvPr/>
        </p:nvSpPr>
        <p:spPr>
          <a:xfrm>
            <a:off x="251520" y="4221088"/>
            <a:ext cx="4752528"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b="1" i="1" dirty="0" smtClean="0"/>
          </a:p>
          <a:p>
            <a:r>
              <a:rPr lang="it-IT" dirty="0" smtClean="0">
                <a:solidFill>
                  <a:srgbClr val="FFFF00"/>
                </a:solidFill>
                <a:latin typeface="Times New Roman" pitchFamily="18" charset="0"/>
                <a:ea typeface="Calibri" pitchFamily="34" charset="0"/>
                <a:cs typeface="Times New Roman" pitchFamily="18" charset="0"/>
              </a:rPr>
              <a:t>I metodi contraccettivi naturali</a:t>
            </a:r>
            <a:endParaRPr lang="it-IT" b="1" dirty="0" smtClean="0">
              <a:solidFill>
                <a:srgbClr val="FFFF00"/>
              </a:solidFill>
            </a:endParaRPr>
          </a:p>
          <a:p>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15" name="Freccia a destra 14"/>
          <p:cNvSpPr/>
          <p:nvPr/>
        </p:nvSpPr>
        <p:spPr>
          <a:xfrm>
            <a:off x="251520" y="3284984"/>
            <a:ext cx="4752528"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b="1" dirty="0" smtClean="0"/>
          </a:p>
          <a:p>
            <a:r>
              <a:rPr lang="it-IT" dirty="0" smtClean="0">
                <a:solidFill>
                  <a:srgbClr val="FFFF00"/>
                </a:solidFill>
                <a:latin typeface="Times New Roman" pitchFamily="18" charset="0"/>
                <a:ea typeface="Calibri" pitchFamily="34" charset="0"/>
                <a:cs typeface="Times New Roman" pitchFamily="18" charset="0"/>
              </a:rPr>
              <a:t>I condizionamenti della pornografia </a:t>
            </a:r>
            <a:r>
              <a:rPr lang="it-IT" dirty="0" smtClean="0"/>
              <a:t>	</a:t>
            </a:r>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16" name="Freccia a destra 15"/>
          <p:cNvSpPr/>
          <p:nvPr/>
        </p:nvSpPr>
        <p:spPr>
          <a:xfrm>
            <a:off x="251520" y="2348880"/>
            <a:ext cx="4752528"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sz="1400" i="1" dirty="0" smtClean="0"/>
          </a:p>
          <a:p>
            <a:r>
              <a:rPr lang="it-IT" dirty="0" smtClean="0">
                <a:solidFill>
                  <a:srgbClr val="FFFF00"/>
                </a:solidFill>
                <a:latin typeface="Times New Roman" pitchFamily="18" charset="0"/>
                <a:ea typeface="Calibri" pitchFamily="34" charset="0"/>
                <a:cs typeface="Times New Roman" pitchFamily="18" charset="0"/>
              </a:rPr>
              <a:t>L</a:t>
            </a:r>
            <a:r>
              <a:rPr lang="it-IT" dirty="0" smtClean="0">
                <a:solidFill>
                  <a:srgbClr val="FFFF00"/>
                </a:solidFill>
                <a:ea typeface="Calibri" pitchFamily="34" charset="0"/>
                <a:cs typeface="Times New Roman" pitchFamily="18" charset="0"/>
              </a:rPr>
              <a:t>’</a:t>
            </a:r>
            <a:r>
              <a:rPr lang="it-IT" dirty="0" smtClean="0">
                <a:solidFill>
                  <a:srgbClr val="FFFF00"/>
                </a:solidFill>
                <a:latin typeface="Times New Roman" pitchFamily="18" charset="0"/>
                <a:ea typeface="Calibri" pitchFamily="34" charset="0"/>
                <a:cs typeface="Times New Roman" pitchFamily="18" charset="0"/>
              </a:rPr>
              <a:t>attivit</a:t>
            </a:r>
            <a:r>
              <a:rPr lang="it-IT" dirty="0" smtClean="0">
                <a:solidFill>
                  <a:srgbClr val="FFFF00"/>
                </a:solidFill>
                <a:ea typeface="Calibri" pitchFamily="34" charset="0"/>
                <a:cs typeface="Times New Roman" pitchFamily="18" charset="0"/>
              </a:rPr>
              <a:t>à</a:t>
            </a:r>
            <a:r>
              <a:rPr lang="it-IT" dirty="0" smtClean="0">
                <a:solidFill>
                  <a:srgbClr val="FFFF00"/>
                </a:solidFill>
                <a:latin typeface="Times New Roman" pitchFamily="18" charset="0"/>
                <a:ea typeface="Calibri" pitchFamily="34" charset="0"/>
                <a:cs typeface="Times New Roman" pitchFamily="18" charset="0"/>
              </a:rPr>
              <a:t> sessuale degli adolescenti nel mondo </a:t>
            </a:r>
            <a:r>
              <a:rPr lang="it-IT" dirty="0" smtClean="0"/>
              <a:t>	</a:t>
            </a:r>
            <a:endParaRPr lang="it-IT" b="1" dirty="0">
              <a:solidFill>
                <a:srgbClr val="FFFF00"/>
              </a:solidFill>
              <a:latin typeface="+mj-lt"/>
              <a:cs typeface="Times New Roman" panose="02020603050405020304" pitchFamily="18" charset="0"/>
            </a:endParaRPr>
          </a:p>
        </p:txBody>
      </p:sp>
      <p:sp>
        <p:nvSpPr>
          <p:cNvPr id="4" name="CasellaDiTesto 3">
            <a:extLst>
              <a:ext uri="{FF2B5EF4-FFF2-40B4-BE49-F238E27FC236}">
                <a16:creationId xmlns:a16="http://schemas.microsoft.com/office/drawing/2014/main" xmlns="" id="{64B0DA68-384D-B5C9-164C-F9551EA99FF5}"/>
              </a:ext>
            </a:extLst>
          </p:cNvPr>
          <p:cNvSpPr txBox="1"/>
          <p:nvPr/>
        </p:nvSpPr>
        <p:spPr>
          <a:xfrm>
            <a:off x="611560" y="6356350"/>
            <a:ext cx="8712968" cy="1921360"/>
          </a:xfrm>
          <a:prstGeom prst="rect">
            <a:avLst/>
          </a:prstGeom>
          <a:noFill/>
        </p:spPr>
        <p:txBody>
          <a:bodyPr wrap="square">
            <a:spAutoFit/>
          </a:bodyPr>
          <a:lstStyle/>
          <a:p>
            <a:pPr marL="457200" algn="just">
              <a:lnSpc>
                <a:spcPct val="115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CasellaDiTesto 9">
            <a:extLst>
              <a:ext uri="{FF2B5EF4-FFF2-40B4-BE49-F238E27FC236}">
                <a16:creationId xmlns:a16="http://schemas.microsoft.com/office/drawing/2014/main" xmlns="" id="{5E4723BF-E8FE-5E58-C5AB-A489D5CA95EF}"/>
              </a:ext>
            </a:extLst>
          </p:cNvPr>
          <p:cNvSpPr txBox="1"/>
          <p:nvPr/>
        </p:nvSpPr>
        <p:spPr>
          <a:xfrm>
            <a:off x="5148064" y="1124744"/>
            <a:ext cx="3744416" cy="2492990"/>
          </a:xfrm>
          <a:prstGeom prst="rect">
            <a:avLst/>
          </a:prstGeom>
          <a:solidFill>
            <a:srgbClr val="FFFF00"/>
          </a:solidFill>
          <a:ln w="25400">
            <a:solidFill>
              <a:srgbClr val="FF0000"/>
            </a:solidFill>
          </a:ln>
        </p:spPr>
        <p:txBody>
          <a:bodyPr wrap="square" rtlCol="0">
            <a:spAutoFit/>
          </a:bodyPr>
          <a:lstStyle/>
          <a:p>
            <a:pPr algn="just"/>
            <a:r>
              <a:rPr lang="it-IT" sz="1200" dirty="0" smtClean="0"/>
              <a:t>L’adolescenza è la fase determinante nello sviluppo di un individuo ed è anche quella in cui avviene la scoperta del sesso, con tutti gli interrogativi ad esso connessi. È questo anche il periodo nel quale i giovanissimi iniziano a considerare quali comportamenti sessuali possono essere piacevoli, moralmente accettabili e appropriati per la loro età. È ormai  statisticamente provato che nella prima adolescenza una sessualità attiva può essere dannosa sia sotto il profilo psicologico sia fisico. </a:t>
            </a:r>
          </a:p>
          <a:p>
            <a:pPr algn="just"/>
            <a:r>
              <a:rPr lang="it-IT" sz="1200" dirty="0" smtClean="0"/>
              <a:t>Il fenomeno della sessualità attiva precoce, d’altra parte, dimostra come il sesso sia presente nella vita degli adolescenti ancora prima che essi siano preparati a viverlo in modo sano e responsabile. </a:t>
            </a:r>
            <a:endParaRPr lang="it-IT" sz="1200" dirty="0"/>
          </a:p>
        </p:txBody>
      </p:sp>
      <p:pic>
        <p:nvPicPr>
          <p:cNvPr id="7170" name="Picture 2" descr="D:\Documenti\Desktop\rr.jpg"/>
          <p:cNvPicPr>
            <a:picLocks noChangeAspect="1" noChangeArrowheads="1"/>
          </p:cNvPicPr>
          <p:nvPr/>
        </p:nvPicPr>
        <p:blipFill>
          <a:blip r:embed="rId2" cstate="print"/>
          <a:srcRect/>
          <a:stretch>
            <a:fillRect/>
          </a:stretch>
        </p:blipFill>
        <p:spPr bwMode="auto">
          <a:xfrm>
            <a:off x="5580112" y="3717032"/>
            <a:ext cx="2808312" cy="2340259"/>
          </a:xfrm>
          <a:prstGeom prst="rect">
            <a:avLst/>
          </a:prstGeom>
          <a:noFill/>
          <a:ln w="25400">
            <a:solidFill>
              <a:srgbClr val="FF0000"/>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p:cTn id="21" dur="500" fill="hold"/>
                                        <p:tgtEl>
                                          <p:spTgt spid="16"/>
                                        </p:tgtEl>
                                        <p:attrNameLst>
                                          <p:attrName>ppt_w</p:attrName>
                                        </p:attrNameLst>
                                      </p:cBhvr>
                                      <p:tavLst>
                                        <p:tav tm="0">
                                          <p:val>
                                            <p:fltVal val="0"/>
                                          </p:val>
                                        </p:tav>
                                        <p:tav tm="100000">
                                          <p:val>
                                            <p:strVal val="#ppt_w"/>
                                          </p:val>
                                        </p:tav>
                                      </p:tavLst>
                                    </p:anim>
                                    <p:anim calcmode="lin" valueType="num">
                                      <p:cBhvr>
                                        <p:cTn id="22" dur="500" fill="hold"/>
                                        <p:tgtEl>
                                          <p:spTgt spid="16"/>
                                        </p:tgtEl>
                                        <p:attrNameLst>
                                          <p:attrName>ppt_h</p:attrName>
                                        </p:attrNameLst>
                                      </p:cBhvr>
                                      <p:tavLst>
                                        <p:tav tm="0">
                                          <p:val>
                                            <p:fltVal val="0"/>
                                          </p:val>
                                        </p:tav>
                                        <p:tav tm="100000">
                                          <p:val>
                                            <p:strVal val="#ppt_h"/>
                                          </p:val>
                                        </p:tav>
                                      </p:tavLst>
                                    </p:anim>
                                    <p:animEffect transition="in" filter="fade">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p:cTn id="28" dur="500" fill="hold"/>
                                        <p:tgtEl>
                                          <p:spTgt spid="15"/>
                                        </p:tgtEl>
                                        <p:attrNameLst>
                                          <p:attrName>ppt_w</p:attrName>
                                        </p:attrNameLst>
                                      </p:cBhvr>
                                      <p:tavLst>
                                        <p:tav tm="0">
                                          <p:val>
                                            <p:fltVal val="0"/>
                                          </p:val>
                                        </p:tav>
                                        <p:tav tm="100000">
                                          <p:val>
                                            <p:strVal val="#ppt_w"/>
                                          </p:val>
                                        </p:tav>
                                      </p:tavLst>
                                    </p:anim>
                                    <p:anim calcmode="lin" valueType="num">
                                      <p:cBhvr>
                                        <p:cTn id="29" dur="500" fill="hold"/>
                                        <p:tgtEl>
                                          <p:spTgt spid="15"/>
                                        </p:tgtEl>
                                        <p:attrNameLst>
                                          <p:attrName>ppt_h</p:attrName>
                                        </p:attrNameLst>
                                      </p:cBhvr>
                                      <p:tavLst>
                                        <p:tav tm="0">
                                          <p:val>
                                            <p:fltVal val="0"/>
                                          </p:val>
                                        </p:tav>
                                        <p:tav tm="100000">
                                          <p:val>
                                            <p:strVal val="#ppt_h"/>
                                          </p:val>
                                        </p:tav>
                                      </p:tavLst>
                                    </p:anim>
                                    <p:animEffect transition="in" filter="fade">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p:cTn id="35" dur="500" fill="hold"/>
                                        <p:tgtEl>
                                          <p:spTgt spid="14"/>
                                        </p:tgtEl>
                                        <p:attrNameLst>
                                          <p:attrName>ppt_w</p:attrName>
                                        </p:attrNameLst>
                                      </p:cBhvr>
                                      <p:tavLst>
                                        <p:tav tm="0">
                                          <p:val>
                                            <p:fltVal val="0"/>
                                          </p:val>
                                        </p:tav>
                                        <p:tav tm="100000">
                                          <p:val>
                                            <p:strVal val="#ppt_w"/>
                                          </p:val>
                                        </p:tav>
                                      </p:tavLst>
                                    </p:anim>
                                    <p:anim calcmode="lin" valueType="num">
                                      <p:cBhvr>
                                        <p:cTn id="36" dur="500" fill="hold"/>
                                        <p:tgtEl>
                                          <p:spTgt spid="14"/>
                                        </p:tgtEl>
                                        <p:attrNameLst>
                                          <p:attrName>ppt_h</p:attrName>
                                        </p:attrNameLst>
                                      </p:cBhvr>
                                      <p:tavLst>
                                        <p:tav tm="0">
                                          <p:val>
                                            <p:fltVal val="0"/>
                                          </p:val>
                                        </p:tav>
                                        <p:tav tm="100000">
                                          <p:val>
                                            <p:strVal val="#ppt_h"/>
                                          </p:val>
                                        </p:tav>
                                      </p:tavLst>
                                    </p:anim>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p:cTn id="42" dur="500" fill="hold"/>
                                        <p:tgtEl>
                                          <p:spTgt spid="13"/>
                                        </p:tgtEl>
                                        <p:attrNameLst>
                                          <p:attrName>ppt_w</p:attrName>
                                        </p:attrNameLst>
                                      </p:cBhvr>
                                      <p:tavLst>
                                        <p:tav tm="0">
                                          <p:val>
                                            <p:fltVal val="0"/>
                                          </p:val>
                                        </p:tav>
                                        <p:tav tm="100000">
                                          <p:val>
                                            <p:strVal val="#ppt_w"/>
                                          </p:val>
                                        </p:tav>
                                      </p:tavLst>
                                    </p:anim>
                                    <p:anim calcmode="lin" valueType="num">
                                      <p:cBhvr>
                                        <p:cTn id="43" dur="500" fill="hold"/>
                                        <p:tgtEl>
                                          <p:spTgt spid="13"/>
                                        </p:tgtEl>
                                        <p:attrNameLst>
                                          <p:attrName>ppt_h</p:attrName>
                                        </p:attrNameLst>
                                      </p:cBhvr>
                                      <p:tavLst>
                                        <p:tav tm="0">
                                          <p:val>
                                            <p:fltVal val="0"/>
                                          </p:val>
                                        </p:tav>
                                        <p:tav tm="100000">
                                          <p:val>
                                            <p:strVal val="#ppt_h"/>
                                          </p:val>
                                        </p:tav>
                                      </p:tavLst>
                                    </p:anim>
                                    <p:animEffect transition="in" filter="fade">
                                      <p:cBhvr>
                                        <p:cTn id="4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4" grpId="0" animBg="1"/>
      <p:bldP spid="15" grpId="0" animBg="1"/>
      <p:bldP spid="16"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79512" y="188640"/>
            <a:ext cx="8712968" cy="531440"/>
          </a:xfrm>
        </p:spPr>
        <p:txBody>
          <a:bodyPr>
            <a:normAutofit fontScale="70000" lnSpcReduction="20000"/>
          </a:bodyPr>
          <a:lstStyle/>
          <a:p>
            <a:r>
              <a:rPr lang="it-IT" sz="4400" b="1" dirty="0" smtClean="0">
                <a:solidFill>
                  <a:srgbClr val="C00000"/>
                </a:solidFill>
              </a:rPr>
              <a:t>Gli adolescenti e l’educazione sessuale che manca </a:t>
            </a:r>
            <a:endParaRPr lang="it-IT" sz="4400" dirty="0" smtClean="0">
              <a:solidFill>
                <a:srgbClr val="C00000"/>
              </a:solidFill>
            </a:endParaRPr>
          </a:p>
          <a:p>
            <a:endParaRPr lang="it-IT" sz="4400" b="1" dirty="0">
              <a:solidFill>
                <a:srgbClr val="FF0000"/>
              </a:solidFill>
            </a:endParaRPr>
          </a:p>
        </p:txBody>
      </p:sp>
      <p:sp>
        <p:nvSpPr>
          <p:cNvPr id="7" name="Segnaposto data 6"/>
          <p:cNvSpPr>
            <a:spLocks noGrp="1"/>
          </p:cNvSpPr>
          <p:nvPr>
            <p:ph type="dt" sz="half" idx="10"/>
          </p:nvPr>
        </p:nvSpPr>
        <p:spPr/>
        <p:txBody>
          <a:bodyPr/>
          <a:lstStyle/>
          <a:p>
            <a:fld id="{40F23F75-3F5A-47A8-AD06-6B094D0645FA}" type="datetime1">
              <a:rPr lang="it-IT" smtClean="0"/>
              <a:pPr/>
              <a:t>20/11/2025</a:t>
            </a:fld>
            <a:endParaRPr lang="it-IT" dirty="0"/>
          </a:p>
        </p:txBody>
      </p:sp>
      <p:sp>
        <p:nvSpPr>
          <p:cNvPr id="8" name="Segnaposto numero diapositiva 7"/>
          <p:cNvSpPr>
            <a:spLocks noGrp="1"/>
          </p:cNvSpPr>
          <p:nvPr>
            <p:ph type="sldNum" sz="quarter" idx="12"/>
          </p:nvPr>
        </p:nvSpPr>
        <p:spPr>
          <a:xfrm>
            <a:off x="6595872" y="6358500"/>
            <a:ext cx="2133600" cy="365125"/>
          </a:xfrm>
        </p:spPr>
        <p:txBody>
          <a:bodyPr/>
          <a:lstStyle/>
          <a:p>
            <a:fld id="{D638F805-12A6-466B-AD68-3BADDF56A04F}" type="slidenum">
              <a:rPr lang="it-IT" smtClean="0"/>
              <a:pPr/>
              <a:t>9</a:t>
            </a:fld>
            <a:endParaRPr lang="it-IT" dirty="0"/>
          </a:p>
        </p:txBody>
      </p:sp>
      <p:sp>
        <p:nvSpPr>
          <p:cNvPr id="9" name="CasellaDiTesto 8"/>
          <p:cNvSpPr txBox="1"/>
          <p:nvPr/>
        </p:nvSpPr>
        <p:spPr>
          <a:xfrm>
            <a:off x="251520" y="566482"/>
            <a:ext cx="8640960" cy="954107"/>
          </a:xfrm>
          <a:prstGeom prst="rect">
            <a:avLst/>
          </a:prstGeom>
          <a:noFill/>
        </p:spPr>
        <p:txBody>
          <a:bodyPr wrap="square" rtlCol="0">
            <a:spAutoFit/>
          </a:bodyPr>
          <a:lstStyle/>
          <a:p>
            <a:pPr algn="ctr"/>
            <a:r>
              <a:rPr lang="it-IT" sz="2800" b="1" dirty="0">
                <a:solidFill>
                  <a:srgbClr val="002060"/>
                </a:solidFill>
              </a:rPr>
              <a:t>Capitolo </a:t>
            </a:r>
            <a:r>
              <a:rPr lang="it-IT" sz="2800" b="1" dirty="0" smtClean="0">
                <a:solidFill>
                  <a:srgbClr val="002060"/>
                </a:solidFill>
              </a:rPr>
              <a:t>5. </a:t>
            </a:r>
            <a:r>
              <a:rPr lang="it-IT" sz="2800" b="1" dirty="0" smtClean="0">
                <a:solidFill>
                  <a:srgbClr val="C00000"/>
                </a:solidFill>
              </a:rPr>
              <a:t>I ragazzi la sessualità la imparano dalla Rete</a:t>
            </a:r>
          </a:p>
          <a:p>
            <a:pPr algn="ctr"/>
            <a:endParaRPr lang="it-IT" sz="2800" b="1" dirty="0">
              <a:solidFill>
                <a:srgbClr val="002060"/>
              </a:solidFill>
            </a:endParaRPr>
          </a:p>
        </p:txBody>
      </p:sp>
      <p:sp>
        <p:nvSpPr>
          <p:cNvPr id="11" name="Freccia a destra 10"/>
          <p:cNvSpPr/>
          <p:nvPr/>
        </p:nvSpPr>
        <p:spPr>
          <a:xfrm>
            <a:off x="251520" y="1484784"/>
            <a:ext cx="5040560"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solidFill>
                  <a:srgbClr val="FFFF00"/>
                </a:solidFill>
                <a:latin typeface="Times New Roman" pitchFamily="18" charset="0"/>
                <a:ea typeface="Calibri" pitchFamily="34" charset="0"/>
                <a:cs typeface="Times New Roman" pitchFamily="18" charset="0"/>
              </a:rPr>
              <a:t>La pornografia a portata di clik</a:t>
            </a:r>
            <a:r>
              <a:rPr lang="it-IT" dirty="0" smtClean="0">
                <a:solidFill>
                  <a:schemeClr val="tx1"/>
                </a:solidFill>
                <a:latin typeface="Times New Roman" pitchFamily="18" charset="0"/>
                <a:ea typeface="Calibri" pitchFamily="34" charset="0"/>
                <a:cs typeface="Times New Roman" pitchFamily="18" charset="0"/>
              </a:rPr>
              <a:t>	</a:t>
            </a:r>
            <a:r>
              <a:rPr lang="it-IT" dirty="0" smtClean="0"/>
              <a:t>	</a:t>
            </a:r>
            <a:endParaRPr lang="it-IT" b="1" dirty="0">
              <a:solidFill>
                <a:srgbClr val="FFFF00"/>
              </a:solidFill>
            </a:endParaRPr>
          </a:p>
        </p:txBody>
      </p:sp>
      <p:sp>
        <p:nvSpPr>
          <p:cNvPr id="13" name="Freccia a destra 12"/>
          <p:cNvSpPr/>
          <p:nvPr/>
        </p:nvSpPr>
        <p:spPr>
          <a:xfrm>
            <a:off x="251520" y="4941168"/>
            <a:ext cx="5040560"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solidFill>
                  <a:srgbClr val="FFFF00"/>
                </a:solidFill>
                <a:latin typeface="Times New Roman" pitchFamily="18" charset="0"/>
                <a:ea typeface="Calibri" pitchFamily="34" charset="0"/>
                <a:cs typeface="Times New Roman" pitchFamily="18" charset="0"/>
              </a:rPr>
              <a:t>I ragazzi abitano la Rete per ridurre la solitudine</a:t>
            </a:r>
            <a:endParaRPr lang="it-IT" b="1" dirty="0">
              <a:solidFill>
                <a:srgbClr val="FFFF00"/>
              </a:solidFill>
            </a:endParaRPr>
          </a:p>
        </p:txBody>
      </p:sp>
      <p:sp>
        <p:nvSpPr>
          <p:cNvPr id="14" name="Freccia a destra 13"/>
          <p:cNvSpPr/>
          <p:nvPr/>
        </p:nvSpPr>
        <p:spPr>
          <a:xfrm>
            <a:off x="251520" y="4077072"/>
            <a:ext cx="5040560"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b="1" i="1" dirty="0" smtClean="0"/>
          </a:p>
          <a:p>
            <a:r>
              <a:rPr lang="it-IT" dirty="0" smtClean="0">
                <a:solidFill>
                  <a:srgbClr val="FFFF00"/>
                </a:solidFill>
                <a:latin typeface="Times New Roman" pitchFamily="18" charset="0"/>
                <a:ea typeface="Calibri" pitchFamily="34" charset="0"/>
                <a:cs typeface="Times New Roman" pitchFamily="18" charset="0"/>
              </a:rPr>
              <a:t>L</a:t>
            </a:r>
            <a:r>
              <a:rPr lang="it-IT" dirty="0" smtClean="0">
                <a:solidFill>
                  <a:srgbClr val="FFFF00"/>
                </a:solidFill>
                <a:ea typeface="Calibri" pitchFamily="34" charset="0"/>
                <a:cs typeface="Times New Roman" pitchFamily="18" charset="0"/>
              </a:rPr>
              <a:t>’</a:t>
            </a:r>
            <a:r>
              <a:rPr lang="it-IT" dirty="0" smtClean="0">
                <a:solidFill>
                  <a:srgbClr val="FFFF00"/>
                </a:solidFill>
                <a:latin typeface="Times New Roman" pitchFamily="18" charset="0"/>
                <a:ea typeface="Calibri" pitchFamily="34" charset="0"/>
                <a:cs typeface="Times New Roman" pitchFamily="18" charset="0"/>
              </a:rPr>
              <a:t>inganno della pornografia</a:t>
            </a:r>
            <a:r>
              <a:rPr lang="it-IT" dirty="0" smtClean="0">
                <a:solidFill>
                  <a:schemeClr val="tx1"/>
                </a:solidFill>
                <a:latin typeface="Times New Roman" pitchFamily="18" charset="0"/>
                <a:ea typeface="Calibri" pitchFamily="34" charset="0"/>
                <a:cs typeface="Times New Roman" pitchFamily="18" charset="0"/>
              </a:rPr>
              <a:t>	</a:t>
            </a:r>
            <a:endParaRPr lang="it-IT" b="1" dirty="0" smtClean="0"/>
          </a:p>
          <a:p>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15" name="Freccia a destra 14"/>
          <p:cNvSpPr/>
          <p:nvPr/>
        </p:nvSpPr>
        <p:spPr>
          <a:xfrm>
            <a:off x="251520" y="3212976"/>
            <a:ext cx="5040560"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i="1" dirty="0" smtClean="0"/>
          </a:p>
          <a:p>
            <a:r>
              <a:rPr lang="it-IT" dirty="0" smtClean="0">
                <a:solidFill>
                  <a:srgbClr val="FFFF00"/>
                </a:solidFill>
                <a:latin typeface="Times New Roman" pitchFamily="18" charset="0"/>
                <a:ea typeface="Calibri" pitchFamily="34" charset="0"/>
                <a:cs typeface="Times New Roman" pitchFamily="18" charset="0"/>
              </a:rPr>
              <a:t>Conseguenze della navigazione tra i siti porno</a:t>
            </a:r>
            <a:r>
              <a:rPr lang="it-IT" dirty="0" smtClean="0"/>
              <a:t>	</a:t>
            </a:r>
            <a:r>
              <a:rPr lang="it-IT" sz="20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b="1" dirty="0">
              <a:solidFill>
                <a:srgbClr val="FFFF00"/>
              </a:solidFill>
            </a:endParaRPr>
          </a:p>
        </p:txBody>
      </p:sp>
      <p:sp>
        <p:nvSpPr>
          <p:cNvPr id="16" name="Freccia a destra 15"/>
          <p:cNvSpPr/>
          <p:nvPr/>
        </p:nvSpPr>
        <p:spPr>
          <a:xfrm>
            <a:off x="251520" y="2348880"/>
            <a:ext cx="5040560"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it-IT" sz="1400" i="1" dirty="0" smtClean="0"/>
          </a:p>
          <a:p>
            <a:r>
              <a:rPr lang="it-IT" dirty="0" smtClean="0">
                <a:solidFill>
                  <a:srgbClr val="FFFF00"/>
                </a:solidFill>
                <a:latin typeface="Times New Roman" pitchFamily="18" charset="0"/>
                <a:ea typeface="Calibri" pitchFamily="34" charset="0"/>
                <a:cs typeface="Times New Roman" pitchFamily="18" charset="0"/>
              </a:rPr>
              <a:t>Pornografia e universo giovanile</a:t>
            </a:r>
            <a:endParaRPr lang="it-IT" b="1" dirty="0" smtClean="0">
              <a:solidFill>
                <a:srgbClr val="FFFF00"/>
              </a:solidFill>
            </a:endParaRPr>
          </a:p>
          <a:p>
            <a:r>
              <a:rPr lang="it-IT" dirty="0" smtClean="0"/>
              <a:t>	</a:t>
            </a:r>
            <a:endParaRPr lang="it-IT" b="1" dirty="0">
              <a:solidFill>
                <a:srgbClr val="FFFF00"/>
              </a:solidFill>
              <a:latin typeface="+mj-lt"/>
              <a:cs typeface="Times New Roman" panose="02020603050405020304" pitchFamily="18" charset="0"/>
            </a:endParaRPr>
          </a:p>
        </p:txBody>
      </p:sp>
      <p:sp>
        <p:nvSpPr>
          <p:cNvPr id="4" name="CasellaDiTesto 3">
            <a:extLst>
              <a:ext uri="{FF2B5EF4-FFF2-40B4-BE49-F238E27FC236}">
                <a16:creationId xmlns:a16="http://schemas.microsoft.com/office/drawing/2014/main" xmlns="" id="{64B0DA68-384D-B5C9-164C-F9551EA99FF5}"/>
              </a:ext>
            </a:extLst>
          </p:cNvPr>
          <p:cNvSpPr txBox="1"/>
          <p:nvPr/>
        </p:nvSpPr>
        <p:spPr>
          <a:xfrm>
            <a:off x="611560" y="6356350"/>
            <a:ext cx="8712968" cy="1921360"/>
          </a:xfrm>
          <a:prstGeom prst="rect">
            <a:avLst/>
          </a:prstGeom>
          <a:noFill/>
        </p:spPr>
        <p:txBody>
          <a:bodyPr wrap="square">
            <a:spAutoFit/>
          </a:bodyPr>
          <a:lstStyle/>
          <a:p>
            <a:pPr marL="457200" algn="just">
              <a:lnSpc>
                <a:spcPct val="115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dirty="0">
              <a:latin typeface="Times New Roman" panose="02020603050405020304" pitchFamily="18"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1000"/>
              </a:spcAft>
            </a:pPr>
            <a:r>
              <a:rPr lang="it-IT"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CasellaDiTesto 9">
            <a:extLst>
              <a:ext uri="{FF2B5EF4-FFF2-40B4-BE49-F238E27FC236}">
                <a16:creationId xmlns:a16="http://schemas.microsoft.com/office/drawing/2014/main" xmlns="" id="{5E4723BF-E8FE-5E58-C5AB-A489D5CA95EF}"/>
              </a:ext>
            </a:extLst>
          </p:cNvPr>
          <p:cNvSpPr txBox="1"/>
          <p:nvPr/>
        </p:nvSpPr>
        <p:spPr>
          <a:xfrm>
            <a:off x="5364088" y="1340768"/>
            <a:ext cx="3456384" cy="2677656"/>
          </a:xfrm>
          <a:prstGeom prst="rect">
            <a:avLst/>
          </a:prstGeom>
          <a:solidFill>
            <a:srgbClr val="FFFF00"/>
          </a:solidFill>
          <a:ln w="25400">
            <a:solidFill>
              <a:srgbClr val="FF0000"/>
            </a:solidFill>
          </a:ln>
        </p:spPr>
        <p:txBody>
          <a:bodyPr wrap="square" rtlCol="0">
            <a:spAutoFit/>
          </a:bodyPr>
          <a:lstStyle/>
          <a:p>
            <a:pPr algn="just"/>
            <a:r>
              <a:rPr lang="it-IT" sz="1200" dirty="0" smtClean="0"/>
              <a:t>La Rete è la palestra sessuale degli adolescenti italiani dove si allenano: tra siti hard e sexting sempre più alle prese con il sesso virtuale, tanto attraente e seguito dai giovani, e non solo da loro. I genitori, anche se spesso fanno finta che tutto procede bene e che i propri figli sono al sicuro dai pericoli e dai condizionamenti della Rete, dovrebbero essere più attenti alla vita online dei figli. Dovrebbero essere preoccupati per non lasciare ad altri il compito dell’educazione alla sessualità, lontana mille miglia da ciò che la moltitudine di siti porno mettono nella testa e davanti agli occhi di una gioventù smarrita, fragile e alla continua ricerca di nuove emozioni. </a:t>
            </a:r>
            <a:endParaRPr lang="it-IT" sz="1200" dirty="0"/>
          </a:p>
        </p:txBody>
      </p:sp>
      <p:sp>
        <p:nvSpPr>
          <p:cNvPr id="17" name="Freccia a destra 16"/>
          <p:cNvSpPr/>
          <p:nvPr/>
        </p:nvSpPr>
        <p:spPr>
          <a:xfrm>
            <a:off x="251520" y="5805264"/>
            <a:ext cx="5040560" cy="5760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dirty="0" smtClean="0">
                <a:solidFill>
                  <a:srgbClr val="FFFF00"/>
                </a:solidFill>
                <a:latin typeface="Times New Roman" pitchFamily="18" charset="0"/>
                <a:ea typeface="Calibri" pitchFamily="34" charset="0"/>
                <a:cs typeface="Times New Roman" pitchFamily="18" charset="0"/>
              </a:rPr>
              <a:t>Concezione libertaria della libert</a:t>
            </a:r>
            <a:r>
              <a:rPr lang="it-IT" dirty="0" smtClean="0">
                <a:solidFill>
                  <a:srgbClr val="FFFF00"/>
                </a:solidFill>
                <a:ea typeface="Calibri" pitchFamily="34" charset="0"/>
                <a:cs typeface="Times New Roman" pitchFamily="18" charset="0"/>
              </a:rPr>
              <a:t>à</a:t>
            </a:r>
            <a:r>
              <a:rPr lang="it-IT" dirty="0" smtClean="0">
                <a:solidFill>
                  <a:schemeClr val="tx1"/>
                </a:solidFill>
                <a:latin typeface="Times New Roman" pitchFamily="18" charset="0"/>
                <a:ea typeface="Calibri" pitchFamily="34" charset="0"/>
                <a:cs typeface="Times New Roman" pitchFamily="18" charset="0"/>
              </a:rPr>
              <a:t>	</a:t>
            </a:r>
            <a:endParaRPr lang="it-IT" b="1" dirty="0"/>
          </a:p>
        </p:txBody>
      </p:sp>
      <p:pic>
        <p:nvPicPr>
          <p:cNvPr id="8194" name="Picture 2" descr="D:\Documenti\Desktop\gg.jpg"/>
          <p:cNvPicPr>
            <a:picLocks noChangeAspect="1" noChangeArrowheads="1"/>
          </p:cNvPicPr>
          <p:nvPr/>
        </p:nvPicPr>
        <p:blipFill>
          <a:blip r:embed="rId3" cstate="print"/>
          <a:srcRect/>
          <a:stretch>
            <a:fillRect/>
          </a:stretch>
        </p:blipFill>
        <p:spPr bwMode="auto">
          <a:xfrm>
            <a:off x="5364088" y="4077072"/>
            <a:ext cx="3462680" cy="2304256"/>
          </a:xfrm>
          <a:prstGeom prst="rect">
            <a:avLst/>
          </a:prstGeom>
          <a:noFill/>
          <a:ln w="25400">
            <a:solidFill>
              <a:srgbClr val="FF0000"/>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
                                          </p:val>
                                        </p:tav>
                                        <p:tav tm="100000">
                                          <p:val>
                                            <p:strVal val="#ppt_w"/>
                                          </p:val>
                                        </p:tav>
                                      </p:tavLst>
                                    </p:anim>
                                    <p:anim calcmode="lin" valueType="num">
                                      <p:cBhvr>
                                        <p:cTn id="15" dur="500" fill="hold"/>
                                        <p:tgtEl>
                                          <p:spTgt spid="11"/>
                                        </p:tgtEl>
                                        <p:attrNameLst>
                                          <p:attrName>ppt_h</p:attrName>
                                        </p:attrNameLst>
                                      </p:cBhvr>
                                      <p:tavLst>
                                        <p:tav tm="0">
                                          <p:val>
                                            <p:fltVal val="0"/>
                                          </p:val>
                                        </p:tav>
                                        <p:tav tm="100000">
                                          <p:val>
                                            <p:strVal val="#ppt_h"/>
                                          </p:val>
                                        </p:tav>
                                      </p:tavLst>
                                    </p:anim>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p:cTn id="21" dur="500" fill="hold"/>
                                        <p:tgtEl>
                                          <p:spTgt spid="16"/>
                                        </p:tgtEl>
                                        <p:attrNameLst>
                                          <p:attrName>ppt_w</p:attrName>
                                        </p:attrNameLst>
                                      </p:cBhvr>
                                      <p:tavLst>
                                        <p:tav tm="0">
                                          <p:val>
                                            <p:fltVal val="0"/>
                                          </p:val>
                                        </p:tav>
                                        <p:tav tm="100000">
                                          <p:val>
                                            <p:strVal val="#ppt_w"/>
                                          </p:val>
                                        </p:tav>
                                      </p:tavLst>
                                    </p:anim>
                                    <p:anim calcmode="lin" valueType="num">
                                      <p:cBhvr>
                                        <p:cTn id="22" dur="500" fill="hold"/>
                                        <p:tgtEl>
                                          <p:spTgt spid="16"/>
                                        </p:tgtEl>
                                        <p:attrNameLst>
                                          <p:attrName>ppt_h</p:attrName>
                                        </p:attrNameLst>
                                      </p:cBhvr>
                                      <p:tavLst>
                                        <p:tav tm="0">
                                          <p:val>
                                            <p:fltVal val="0"/>
                                          </p:val>
                                        </p:tav>
                                        <p:tav tm="100000">
                                          <p:val>
                                            <p:strVal val="#ppt_h"/>
                                          </p:val>
                                        </p:tav>
                                      </p:tavLst>
                                    </p:anim>
                                    <p:animEffect transition="in" filter="fade">
                                      <p:cBhvr>
                                        <p:cTn id="23" dur="5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p:cTn id="28" dur="500" fill="hold"/>
                                        <p:tgtEl>
                                          <p:spTgt spid="15"/>
                                        </p:tgtEl>
                                        <p:attrNameLst>
                                          <p:attrName>ppt_w</p:attrName>
                                        </p:attrNameLst>
                                      </p:cBhvr>
                                      <p:tavLst>
                                        <p:tav tm="0">
                                          <p:val>
                                            <p:fltVal val="0"/>
                                          </p:val>
                                        </p:tav>
                                        <p:tav tm="100000">
                                          <p:val>
                                            <p:strVal val="#ppt_w"/>
                                          </p:val>
                                        </p:tav>
                                      </p:tavLst>
                                    </p:anim>
                                    <p:anim calcmode="lin" valueType="num">
                                      <p:cBhvr>
                                        <p:cTn id="29" dur="500" fill="hold"/>
                                        <p:tgtEl>
                                          <p:spTgt spid="15"/>
                                        </p:tgtEl>
                                        <p:attrNameLst>
                                          <p:attrName>ppt_h</p:attrName>
                                        </p:attrNameLst>
                                      </p:cBhvr>
                                      <p:tavLst>
                                        <p:tav tm="0">
                                          <p:val>
                                            <p:fltVal val="0"/>
                                          </p:val>
                                        </p:tav>
                                        <p:tav tm="100000">
                                          <p:val>
                                            <p:strVal val="#ppt_h"/>
                                          </p:val>
                                        </p:tav>
                                      </p:tavLst>
                                    </p:anim>
                                    <p:animEffect transition="in" filter="fade">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p:cTn id="35" dur="500" fill="hold"/>
                                        <p:tgtEl>
                                          <p:spTgt spid="14"/>
                                        </p:tgtEl>
                                        <p:attrNameLst>
                                          <p:attrName>ppt_w</p:attrName>
                                        </p:attrNameLst>
                                      </p:cBhvr>
                                      <p:tavLst>
                                        <p:tav tm="0">
                                          <p:val>
                                            <p:fltVal val="0"/>
                                          </p:val>
                                        </p:tav>
                                        <p:tav tm="100000">
                                          <p:val>
                                            <p:strVal val="#ppt_w"/>
                                          </p:val>
                                        </p:tav>
                                      </p:tavLst>
                                    </p:anim>
                                    <p:anim calcmode="lin" valueType="num">
                                      <p:cBhvr>
                                        <p:cTn id="36" dur="500" fill="hold"/>
                                        <p:tgtEl>
                                          <p:spTgt spid="14"/>
                                        </p:tgtEl>
                                        <p:attrNameLst>
                                          <p:attrName>ppt_h</p:attrName>
                                        </p:attrNameLst>
                                      </p:cBhvr>
                                      <p:tavLst>
                                        <p:tav tm="0">
                                          <p:val>
                                            <p:fltVal val="0"/>
                                          </p:val>
                                        </p:tav>
                                        <p:tav tm="100000">
                                          <p:val>
                                            <p:strVal val="#ppt_h"/>
                                          </p:val>
                                        </p:tav>
                                      </p:tavLst>
                                    </p:anim>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p:cTn id="42" dur="500" fill="hold"/>
                                        <p:tgtEl>
                                          <p:spTgt spid="13"/>
                                        </p:tgtEl>
                                        <p:attrNameLst>
                                          <p:attrName>ppt_w</p:attrName>
                                        </p:attrNameLst>
                                      </p:cBhvr>
                                      <p:tavLst>
                                        <p:tav tm="0">
                                          <p:val>
                                            <p:fltVal val="0"/>
                                          </p:val>
                                        </p:tav>
                                        <p:tav tm="100000">
                                          <p:val>
                                            <p:strVal val="#ppt_w"/>
                                          </p:val>
                                        </p:tav>
                                      </p:tavLst>
                                    </p:anim>
                                    <p:anim calcmode="lin" valueType="num">
                                      <p:cBhvr>
                                        <p:cTn id="43" dur="500" fill="hold"/>
                                        <p:tgtEl>
                                          <p:spTgt spid="13"/>
                                        </p:tgtEl>
                                        <p:attrNameLst>
                                          <p:attrName>ppt_h</p:attrName>
                                        </p:attrNameLst>
                                      </p:cBhvr>
                                      <p:tavLst>
                                        <p:tav tm="0">
                                          <p:val>
                                            <p:fltVal val="0"/>
                                          </p:val>
                                        </p:tav>
                                        <p:tav tm="100000">
                                          <p:val>
                                            <p:strVal val="#ppt_h"/>
                                          </p:val>
                                        </p:tav>
                                      </p:tavLst>
                                    </p:anim>
                                    <p:animEffect transition="in" filter="fade">
                                      <p:cBhvr>
                                        <p:cTn id="44" dur="500"/>
                                        <p:tgtEl>
                                          <p:spTgt spid="13"/>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p:cTn id="49" dur="500" fill="hold"/>
                                        <p:tgtEl>
                                          <p:spTgt spid="17"/>
                                        </p:tgtEl>
                                        <p:attrNameLst>
                                          <p:attrName>ppt_w</p:attrName>
                                        </p:attrNameLst>
                                      </p:cBhvr>
                                      <p:tavLst>
                                        <p:tav tm="0">
                                          <p:val>
                                            <p:fltVal val="0"/>
                                          </p:val>
                                        </p:tav>
                                        <p:tav tm="100000">
                                          <p:val>
                                            <p:strVal val="#ppt_w"/>
                                          </p:val>
                                        </p:tav>
                                      </p:tavLst>
                                    </p:anim>
                                    <p:anim calcmode="lin" valueType="num">
                                      <p:cBhvr>
                                        <p:cTn id="50" dur="500" fill="hold"/>
                                        <p:tgtEl>
                                          <p:spTgt spid="17"/>
                                        </p:tgtEl>
                                        <p:attrNameLst>
                                          <p:attrName>ppt_h</p:attrName>
                                        </p:attrNameLst>
                                      </p:cBhvr>
                                      <p:tavLst>
                                        <p:tav tm="0">
                                          <p:val>
                                            <p:fltVal val="0"/>
                                          </p:val>
                                        </p:tav>
                                        <p:tav tm="100000">
                                          <p:val>
                                            <p:strVal val="#ppt_h"/>
                                          </p:val>
                                        </p:tav>
                                      </p:tavLst>
                                    </p:anim>
                                    <p:animEffect transition="in" filter="fade">
                                      <p:cBhvr>
                                        <p:cTn id="51"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4" grpId="0" animBg="1"/>
      <p:bldP spid="15" grpId="0" animBg="1"/>
      <p:bldP spid="16" grpId="0" animBg="1"/>
      <p:bldP spid="10" grpId="0" animBg="1"/>
      <p:bldP spid="17" grpId="0" animBg="1"/>
    </p:bld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1592</TotalTime>
  <Words>849</Words>
  <Application>Microsoft Office PowerPoint</Application>
  <PresentationFormat>Presentazione su schermo (4:3)</PresentationFormat>
  <Paragraphs>142</Paragraphs>
  <Slides>11</Slides>
  <Notes>1</Notes>
  <HiddenSlides>0</HiddenSlides>
  <MMClips>0</MMClips>
  <ScaleCrop>false</ScaleCrop>
  <HeadingPairs>
    <vt:vector size="4" baseType="variant">
      <vt:variant>
        <vt:lpstr>Tema</vt:lpstr>
      </vt:variant>
      <vt:variant>
        <vt:i4>1</vt:i4>
      </vt:variant>
      <vt:variant>
        <vt:lpstr>Titoli diapositive</vt:lpstr>
      </vt:variant>
      <vt:variant>
        <vt:i4>11</vt:i4>
      </vt:variant>
    </vt:vector>
  </HeadingPairs>
  <TitlesOfParts>
    <vt:vector size="12" baseType="lpstr">
      <vt:lpstr>Tema di Office</vt:lpstr>
      <vt:lpstr>Presentazione del libro</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Master</dc:creator>
  <cp:lastModifiedBy>Franco</cp:lastModifiedBy>
  <cp:revision>145</cp:revision>
  <dcterms:created xsi:type="dcterms:W3CDTF">2022-10-09T12:05:23Z</dcterms:created>
  <dcterms:modified xsi:type="dcterms:W3CDTF">2025-11-20T14:59:50Z</dcterms:modified>
</cp:coreProperties>
</file>