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1" r:id="rId3"/>
    <p:sldId id="272" r:id="rId4"/>
    <p:sldId id="269" r:id="rId5"/>
    <p:sldId id="283" r:id="rId6"/>
    <p:sldId id="284" r:id="rId7"/>
    <p:sldId id="258" r:id="rId8"/>
    <p:sldId id="259" r:id="rId9"/>
    <p:sldId id="277" r:id="rId10"/>
    <p:sldId id="278" r:id="rId11"/>
    <p:sldId id="261" r:id="rId12"/>
    <p:sldId id="279" r:id="rId13"/>
    <p:sldId id="280" r:id="rId14"/>
    <p:sldId id="282" r:id="rId15"/>
    <p:sldId id="268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B0EFB-1E29-44C0-B8C4-98C16773DB9D}" type="datetimeFigureOut">
              <a:rPr lang="it-IT" smtClean="0"/>
              <a:pPr/>
              <a:t>19/02/2025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A04FF-51AB-4BB0-9A24-56D72CE7CF1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9EE8-E81B-479E-97B0-CF4547280FA0}" type="datetime1">
              <a:rPr lang="it-IT" smtClean="0"/>
              <a:pPr/>
              <a:t>19/02/2025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62CE-6F9D-42C9-AB8D-1261485A5BC7}" type="datetime1">
              <a:rPr lang="it-IT" smtClean="0"/>
              <a:pPr/>
              <a:t>19/02/2025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B7DC-D97F-4ECA-BDEF-CFF9A2E93908}" type="datetime1">
              <a:rPr lang="it-IT" smtClean="0"/>
              <a:pPr/>
              <a:t>19/02/2025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6A020-A895-4095-BD6C-3EFA913F56C2}" type="datetime1">
              <a:rPr lang="it-IT" smtClean="0"/>
              <a:pPr/>
              <a:t>19/02/2025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444F-7F22-4B87-AD9E-195389829BBF}" type="datetime1">
              <a:rPr lang="it-IT" smtClean="0"/>
              <a:pPr/>
              <a:t>19/02/2025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B4E33-FB0E-404F-AE3B-1C5C8DF93187}" type="datetime1">
              <a:rPr lang="it-IT" smtClean="0"/>
              <a:pPr/>
              <a:t>19/02/2025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2F87C-40B7-4FFC-BF91-A4F5E1E94B72}" type="datetime1">
              <a:rPr lang="it-IT" smtClean="0"/>
              <a:pPr/>
              <a:t>19/02/2025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B237-F7B7-475D-9855-6ED9A9CD98B2}" type="datetime1">
              <a:rPr lang="it-IT" smtClean="0"/>
              <a:pPr/>
              <a:t>19/02/2025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2E85-20C9-4046-BD8B-D81B21B0259C}" type="datetime1">
              <a:rPr lang="it-IT" smtClean="0"/>
              <a:pPr/>
              <a:t>19/02/2025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E9423-D73E-4A3E-B922-5A8A9BCA45DA}" type="datetime1">
              <a:rPr lang="it-IT" smtClean="0"/>
              <a:pPr/>
              <a:t>19/02/2025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8131-3327-4548-9776-0B180C6C52D0}" type="datetime1">
              <a:rPr lang="it-IT" smtClean="0"/>
              <a:pPr/>
              <a:t>19/02/2025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12E68-897E-4F47-B9EC-0A712CB2F894}" type="datetime1">
              <a:rPr lang="it-IT" smtClean="0"/>
              <a:pPr/>
              <a:t>19/02/2025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8F805-12A6-466B-AD68-3BADDF56A04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03648" y="136525"/>
            <a:ext cx="6336704" cy="412155"/>
          </a:xfrm>
        </p:spPr>
        <p:txBody>
          <a:bodyPr>
            <a:noAutofit/>
          </a:bodyPr>
          <a:lstStyle/>
          <a:p>
            <a:r>
              <a:rPr lang="it-IT" sz="3600" b="1" dirty="0">
                <a:solidFill>
                  <a:srgbClr val="FF0000"/>
                </a:solidFill>
              </a:rPr>
              <a:t>Presentazione del libro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70EE-1AF0-4A11-A407-0EF285A86ED0}" type="datetime1">
              <a:rPr lang="it-IT" smtClean="0"/>
              <a:pPr/>
              <a:t>19/02/2025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49"/>
            <a:ext cx="2133600" cy="365125"/>
          </a:xfrm>
        </p:spPr>
        <p:txBody>
          <a:bodyPr/>
          <a:lstStyle/>
          <a:p>
            <a:fld id="{D638F805-12A6-466B-AD68-3BADDF56A04F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3" name="Picture 2" descr="D:\Documenti\Desktop\Pubblicazione libri\Dio sconosciuto ai ragazzi di oggi\Copertina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692696"/>
            <a:ext cx="3522400" cy="55880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0"/>
            <a:ext cx="8712968" cy="720080"/>
          </a:xfrm>
        </p:spPr>
        <p:txBody>
          <a:bodyPr>
            <a:normAutofit lnSpcReduction="10000"/>
          </a:bodyPr>
          <a:lstStyle/>
          <a:p>
            <a:r>
              <a:rPr lang="it-IT" sz="4400" b="1" dirty="0" smtClean="0">
                <a:solidFill>
                  <a:srgbClr val="FF0000"/>
                </a:solidFill>
              </a:rPr>
              <a:t>Dio sconosciuto ai ragazzi di oggi</a:t>
            </a:r>
          </a:p>
          <a:p>
            <a:endParaRPr lang="it-IT" sz="4400" b="1" dirty="0">
              <a:solidFill>
                <a:srgbClr val="FF0000"/>
              </a:solidFill>
            </a:endParaRP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3A139-15C1-4611-A733-3C236D88F037}" type="datetime1">
              <a:rPr lang="it-IT" smtClean="0"/>
              <a:pPr/>
              <a:t>19/02/2025</a:t>
            </a:fld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>
          <a:xfrm>
            <a:off x="6516216" y="6309320"/>
            <a:ext cx="2133600" cy="365125"/>
          </a:xfrm>
        </p:spPr>
        <p:txBody>
          <a:bodyPr/>
          <a:lstStyle/>
          <a:p>
            <a:fld id="{D638F805-12A6-466B-AD68-3BADDF56A04F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51520" y="69269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2060"/>
                </a:solidFill>
              </a:rPr>
              <a:t>Capitolo 4. La Chiesa e l’evangelizzazione nel mondo</a:t>
            </a:r>
            <a:r>
              <a:rPr lang="it-IT" sz="2800" dirty="0" smtClean="0">
                <a:solidFill>
                  <a:srgbClr val="0070C0"/>
                </a:solidFill>
              </a:rPr>
              <a:t>	</a:t>
            </a:r>
            <a:endParaRPr lang="it-IT" sz="2800" b="1" dirty="0">
              <a:solidFill>
                <a:srgbClr val="0070C0"/>
              </a:solidFill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66CA6FAE-6C09-0946-03BC-A91A1D3E30A9}"/>
              </a:ext>
            </a:extLst>
          </p:cNvPr>
          <p:cNvSpPr txBox="1"/>
          <p:nvPr/>
        </p:nvSpPr>
        <p:spPr>
          <a:xfrm>
            <a:off x="4860032" y="1268760"/>
            <a:ext cx="4052532" cy="2677656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Ancora oggi, in varie nazioni gli esponenti della Chiesa, specialmente in terre di missioni, vengono aggrediti, rapiti, minacciati, incarcerati e anche assassinati perché le loro voci si alzano in difesa degli ultimi, per reclamare i loro diritti, per la salvaguardia del creato e per rivendicare diritti elementari che vengono palesemente negati e calpestati, da parte di chi detiene il potere politico ed economico. </a:t>
            </a:r>
          </a:p>
          <a:p>
            <a:pPr algn="just"/>
            <a:r>
              <a:rPr lang="it-IT" sz="1200" dirty="0" smtClean="0"/>
              <a:t>In questo capitolo metteremo in evidenza il prezioso e faticoso compito assunto dalla Chiesa attraverso i suoi missionari, inviati in terre lontane per portare la Parola e l’annuncio cristiano. Non potendo, per ovvi motivi di spazio, trattare i vari argomenti in modo ampio, accenneremo in modo sintetico e per periodi, i principali avvenimenti che si sono succeduti nel tempo.</a:t>
            </a:r>
            <a:endParaRPr lang="it-IT" sz="1200" dirty="0"/>
          </a:p>
        </p:txBody>
      </p:sp>
      <p:sp>
        <p:nvSpPr>
          <p:cNvPr id="17" name="Freccia a destra 16"/>
          <p:cNvSpPr/>
          <p:nvPr/>
        </p:nvSpPr>
        <p:spPr>
          <a:xfrm>
            <a:off x="251520" y="4581128"/>
            <a:ext cx="446449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dirty="0" smtClean="0"/>
              <a:t>Il sacerdozio per soli uomini</a:t>
            </a:r>
            <a:endParaRPr lang="it-IT" sz="4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Freccia a destra 17"/>
          <p:cNvSpPr/>
          <p:nvPr/>
        </p:nvSpPr>
        <p:spPr>
          <a:xfrm>
            <a:off x="251520" y="3717032"/>
            <a:ext cx="446449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 smtClean="0"/>
              <a:t>Il ministero nella Chiesa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19" name="Freccia a destra 18"/>
          <p:cNvSpPr/>
          <p:nvPr/>
        </p:nvSpPr>
        <p:spPr>
          <a:xfrm>
            <a:off x="251520" y="2852936"/>
            <a:ext cx="446449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 smtClean="0"/>
              <a:t>I Vescovi, successori degli Apostoli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22" name="Freccia a destra 21"/>
          <p:cNvSpPr/>
          <p:nvPr/>
        </p:nvSpPr>
        <p:spPr>
          <a:xfrm>
            <a:off x="251520" y="1988840"/>
            <a:ext cx="446449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600" dirty="0" smtClean="0"/>
          </a:p>
          <a:p>
            <a:r>
              <a:rPr lang="it-IT" sz="1600" dirty="0" smtClean="0"/>
              <a:t>Il Papa nella struttura gerarchica della Chiesa	</a:t>
            </a:r>
            <a:endParaRPr lang="it-IT" sz="1600" b="1" dirty="0">
              <a:solidFill>
                <a:srgbClr val="FFFF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3" name="Freccia a destra 22"/>
          <p:cNvSpPr/>
          <p:nvPr/>
        </p:nvSpPr>
        <p:spPr>
          <a:xfrm>
            <a:off x="251520" y="5517232"/>
            <a:ext cx="446449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600" dirty="0" smtClean="0"/>
              <a:t>L’opera di grandi missionari</a:t>
            </a:r>
            <a:endParaRPr lang="it-IT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Freccia a destra 25"/>
          <p:cNvSpPr/>
          <p:nvPr/>
        </p:nvSpPr>
        <p:spPr>
          <a:xfrm>
            <a:off x="251520" y="1196752"/>
            <a:ext cx="446449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dirty="0" smtClean="0"/>
              <a:t>La struttura della Chiesa cattolica</a:t>
            </a:r>
            <a:endParaRPr lang="it-IT" sz="1600" b="1" dirty="0">
              <a:solidFill>
                <a:srgbClr val="FFFF00"/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4098" name="Picture 2" descr="D:\Documenti\Desktop\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005064"/>
            <a:ext cx="3728986" cy="20882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18" grpId="0" animBg="1"/>
      <p:bldP spid="19" grpId="0" animBg="1"/>
      <p:bldP spid="22" grpId="0" animBg="1"/>
      <p:bldP spid="23" grpId="0" animBg="1"/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0"/>
            <a:ext cx="8712968" cy="720080"/>
          </a:xfrm>
        </p:spPr>
        <p:txBody>
          <a:bodyPr>
            <a:normAutofit lnSpcReduction="10000"/>
          </a:bodyPr>
          <a:lstStyle/>
          <a:p>
            <a:r>
              <a:rPr lang="it-IT" sz="4400" b="1" dirty="0" smtClean="0">
                <a:solidFill>
                  <a:srgbClr val="FF0000"/>
                </a:solidFill>
              </a:rPr>
              <a:t>Dio sconosciuto ai ragazzi di oggi</a:t>
            </a:r>
            <a:endParaRPr lang="it-IT" sz="4400" b="1" dirty="0">
              <a:solidFill>
                <a:srgbClr val="FF0000"/>
              </a:solidFill>
            </a:endParaRP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3C555-5CDC-4491-B854-BAF19AD01008}" type="datetime1">
              <a:rPr lang="it-IT" smtClean="0"/>
              <a:pPr/>
              <a:t>19/02/2025</a:t>
            </a:fld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971600" y="692696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2060"/>
                </a:solidFill>
              </a:rPr>
              <a:t>Capitolo </a:t>
            </a:r>
            <a:r>
              <a:rPr lang="it-IT" sz="2400" b="1" dirty="0" smtClean="0">
                <a:solidFill>
                  <a:srgbClr val="002060"/>
                </a:solidFill>
              </a:rPr>
              <a:t>5. Secoli bui e fratture nella Chiesa</a:t>
            </a:r>
            <a:endParaRPr lang="it-IT" sz="2400" b="1" dirty="0">
              <a:solidFill>
                <a:srgbClr val="002060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C6599D76-9C7D-4A47-22DE-5F1B97FC0F5D}"/>
              </a:ext>
            </a:extLst>
          </p:cNvPr>
          <p:cNvSpPr txBox="1"/>
          <p:nvPr/>
        </p:nvSpPr>
        <p:spPr>
          <a:xfrm>
            <a:off x="4572000" y="1268760"/>
            <a:ext cx="4320480" cy="2492990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La Chiesa nel suo lungo cammino di annuncio della Parola e di educazione ai valori cristiani, in passato ha pagato, e ancora oggi paga, un caro prezzo. Se guardiamo il rovescio della medaglia scopriamo anche che il comportamento di alcuni suoi rappresentanti, non sempre è stato esemplare. </a:t>
            </a:r>
          </a:p>
          <a:p>
            <a:pPr algn="just"/>
            <a:r>
              <a:rPr lang="it-IT" sz="1200" dirty="0" smtClean="0"/>
              <a:t>In varie epoche e con motivazioni diverse, in nome della religione, per conservare il potere temporale e il prestigio popolare, hanno dato testimonianze e compiuto azioni non proprio evangeliche. Ne citiamo alcune: il compromesso con il potere politico (iniziato dopo la pace costantiniana); le crociate; la vendita delle indulgenze, gli sfarzi rinascimentali, le lacerazioni e le lotte interne per il papato, l’inquisizione, e da ultimo, la terribile piaga degli abusi su minori da parte di esponenti del clero.</a:t>
            </a:r>
            <a:r>
              <a:rPr lang="it-IT" sz="1200" b="1" dirty="0" smtClean="0"/>
              <a:t>   </a:t>
            </a:r>
            <a:endParaRPr lang="it-IT" sz="1200" dirty="0"/>
          </a:p>
        </p:txBody>
      </p:sp>
      <p:sp>
        <p:nvSpPr>
          <p:cNvPr id="17" name="Freccia a destra 16"/>
          <p:cNvSpPr/>
          <p:nvPr/>
        </p:nvSpPr>
        <p:spPr>
          <a:xfrm>
            <a:off x="251520" y="3717032"/>
            <a:ext cx="417646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dirty="0" smtClean="0"/>
              <a:t>L’Inquisizione	</a:t>
            </a:r>
            <a:endParaRPr lang="it-IT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Freccia a destra 17"/>
          <p:cNvSpPr/>
          <p:nvPr/>
        </p:nvSpPr>
        <p:spPr>
          <a:xfrm>
            <a:off x="251520" y="2420888"/>
            <a:ext cx="417646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dirty="0" smtClean="0"/>
              <a:t>Le Crociate	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19" name="Freccia a destra 18"/>
          <p:cNvSpPr/>
          <p:nvPr/>
        </p:nvSpPr>
        <p:spPr>
          <a:xfrm>
            <a:off x="251520" y="1772816"/>
            <a:ext cx="417646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dirty="0" smtClean="0"/>
              <a:t>Chiesa e potere politico</a:t>
            </a:r>
            <a:endParaRPr lang="it-IT" sz="1400" b="1" dirty="0">
              <a:solidFill>
                <a:srgbClr val="FFFF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0" name="Freccia a destra 19"/>
          <p:cNvSpPr/>
          <p:nvPr/>
        </p:nvSpPr>
        <p:spPr>
          <a:xfrm>
            <a:off x="251520" y="4365104"/>
            <a:ext cx="417646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dirty="0" smtClean="0"/>
              <a:t>Il Grande Scisma</a:t>
            </a:r>
            <a:endParaRPr lang="it-IT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Freccia a destra 20"/>
          <p:cNvSpPr/>
          <p:nvPr/>
        </p:nvSpPr>
        <p:spPr>
          <a:xfrm>
            <a:off x="251520" y="5013176"/>
            <a:ext cx="417646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dirty="0" smtClean="0"/>
              <a:t>La Riforma protestante	</a:t>
            </a:r>
            <a:endParaRPr lang="it-IT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Freccia a destra 22"/>
          <p:cNvSpPr/>
          <p:nvPr/>
        </p:nvSpPr>
        <p:spPr>
          <a:xfrm>
            <a:off x="251520" y="3068960"/>
            <a:ext cx="417646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dirty="0" smtClean="0"/>
              <a:t>La vendita delle indulgenze</a:t>
            </a:r>
            <a:endParaRPr lang="it-IT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Freccia a destra 23"/>
          <p:cNvSpPr/>
          <p:nvPr/>
        </p:nvSpPr>
        <p:spPr>
          <a:xfrm>
            <a:off x="251520" y="1124744"/>
            <a:ext cx="417646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dirty="0" smtClean="0"/>
              <a:t>Un caso grave scoperto negli ultimi anni	</a:t>
            </a:r>
            <a:endParaRPr lang="it-IT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Freccia a destra 13"/>
          <p:cNvSpPr/>
          <p:nvPr/>
        </p:nvSpPr>
        <p:spPr>
          <a:xfrm>
            <a:off x="251520" y="5661248"/>
            <a:ext cx="417646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dirty="0" smtClean="0"/>
              <a:t>La Breccia di Porta Pia	</a:t>
            </a:r>
            <a:endParaRPr lang="it-IT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3" name="Picture 3" descr="D:\Documenti\Desktop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3861048"/>
            <a:ext cx="3452259" cy="252028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4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0"/>
            <a:ext cx="8712968" cy="720080"/>
          </a:xfrm>
        </p:spPr>
        <p:txBody>
          <a:bodyPr>
            <a:normAutofit lnSpcReduction="10000"/>
          </a:bodyPr>
          <a:lstStyle/>
          <a:p>
            <a:r>
              <a:rPr lang="it-IT" sz="4400" b="1" dirty="0" smtClean="0">
                <a:solidFill>
                  <a:srgbClr val="FF0000"/>
                </a:solidFill>
              </a:rPr>
              <a:t>Dio sconosciuto ai ragazzi di oggi</a:t>
            </a:r>
            <a:endParaRPr lang="it-IT" sz="4400" b="1" dirty="0">
              <a:solidFill>
                <a:srgbClr val="FF0000"/>
              </a:solidFill>
            </a:endParaRP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3C555-5CDC-4491-B854-BAF19AD01008}" type="datetime1">
              <a:rPr lang="it-IT" smtClean="0"/>
              <a:pPr/>
              <a:t>19/02/2025</a:t>
            </a:fld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971600" y="692696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2060"/>
                </a:solidFill>
              </a:rPr>
              <a:t>Capitolo </a:t>
            </a:r>
            <a:r>
              <a:rPr lang="it-IT" sz="2400" b="1" dirty="0" smtClean="0">
                <a:solidFill>
                  <a:srgbClr val="002060"/>
                </a:solidFill>
              </a:rPr>
              <a:t>6. La crisi della famiglia e della società</a:t>
            </a:r>
            <a:endParaRPr lang="it-IT" sz="2400" b="1" dirty="0">
              <a:solidFill>
                <a:srgbClr val="002060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C6599D76-9C7D-4A47-22DE-5F1B97FC0F5D}"/>
              </a:ext>
            </a:extLst>
          </p:cNvPr>
          <p:cNvSpPr txBox="1"/>
          <p:nvPr/>
        </p:nvSpPr>
        <p:spPr>
          <a:xfrm>
            <a:off x="4572000" y="1268760"/>
            <a:ext cx="4320480" cy="3046988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È noto che la famiglia, fino al recente passato, ha rappresentato un pilastro fondamentale della struttura sociale ed era la principale agenzia di socializzazione. Infatti, fin dalla nascita, i suoi membri erano immersi in un ambiente ricco di valori, norme, e tradizioni che contribuivano alla loro formazione come individui e come membri della comunità. </a:t>
            </a:r>
          </a:p>
          <a:p>
            <a:pPr algn="just"/>
            <a:r>
              <a:rPr lang="it-IT" sz="1200" dirty="0" smtClean="0"/>
              <a:t>Pertanto, non si può negare che la crisi della famiglia, accentuata negli ultimi decenni sia il principale fattore di destabilizzazione socioculturale che ha contribuito al passaggio da una società cristiana e praticante a una secolarizzata e indifferente, dove ciascuno crede, al pari di un vestito, di poterselo ritagliare e indossare a piacimento. I ragazzi e i giovani, increduli e indifferenti verso le cose religiose e verso Dio, sono purtroppo vittime dei modelli di vita osservati tra le mura domestiche, dei comportamenti e dei modi di pensare trasmessi dagli adulti e lasciati loro come triste e pesante eredità.</a:t>
            </a:r>
            <a:endParaRPr lang="it-IT" sz="1200" dirty="0"/>
          </a:p>
        </p:txBody>
      </p:sp>
      <p:sp>
        <p:nvSpPr>
          <p:cNvPr id="17" name="Freccia a destra 16"/>
          <p:cNvSpPr/>
          <p:nvPr/>
        </p:nvSpPr>
        <p:spPr>
          <a:xfrm>
            <a:off x="251520" y="4077072"/>
            <a:ext cx="417646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dirty="0" smtClean="0"/>
              <a:t>Il rapporto intergenerazionale con gli adulti	</a:t>
            </a:r>
            <a:endParaRPr lang="it-IT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Freccia a destra 17"/>
          <p:cNvSpPr/>
          <p:nvPr/>
        </p:nvSpPr>
        <p:spPr>
          <a:xfrm>
            <a:off x="251520" y="2636912"/>
            <a:ext cx="417646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dirty="0" smtClean="0"/>
              <a:t>Il cambiamento delle relazioni interpersonali 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19" name="Freccia a destra 18"/>
          <p:cNvSpPr/>
          <p:nvPr/>
        </p:nvSpPr>
        <p:spPr>
          <a:xfrm>
            <a:off x="251520" y="1916832"/>
            <a:ext cx="417646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400" dirty="0" smtClean="0"/>
          </a:p>
          <a:p>
            <a:r>
              <a:rPr lang="it-IT" sz="1400" dirty="0" smtClean="0"/>
              <a:t>Analisi socio-antropologica degli adolescenti di oggi			</a:t>
            </a:r>
            <a:endParaRPr lang="it-IT" sz="1400" b="1" dirty="0">
              <a:solidFill>
                <a:srgbClr val="FFFF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0" name="Freccia a destra 19"/>
          <p:cNvSpPr/>
          <p:nvPr/>
        </p:nvSpPr>
        <p:spPr>
          <a:xfrm>
            <a:off x="251520" y="4797152"/>
            <a:ext cx="417646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dirty="0" smtClean="0"/>
              <a:t>Il difficile rapporto genitori e figli adolescenti</a:t>
            </a:r>
            <a:endParaRPr lang="it-IT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Freccia a destra 20"/>
          <p:cNvSpPr/>
          <p:nvPr/>
        </p:nvSpPr>
        <p:spPr>
          <a:xfrm>
            <a:off x="251520" y="5517232"/>
            <a:ext cx="417646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dirty="0" smtClean="0"/>
              <a:t>La crisi della fede in famiglia</a:t>
            </a:r>
            <a:endParaRPr lang="it-IT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Freccia a destra 22"/>
          <p:cNvSpPr/>
          <p:nvPr/>
        </p:nvSpPr>
        <p:spPr>
          <a:xfrm>
            <a:off x="251520" y="3356992"/>
            <a:ext cx="417646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dirty="0" smtClean="0"/>
              <a:t>La crisi della famiglia tradizionale	</a:t>
            </a:r>
            <a:endParaRPr lang="it-IT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Freccia a destra 23"/>
          <p:cNvSpPr/>
          <p:nvPr/>
        </p:nvSpPr>
        <p:spPr>
          <a:xfrm>
            <a:off x="251520" y="1196752"/>
            <a:ext cx="417646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dirty="0" smtClean="0"/>
              <a:t>Dalla famiglia alle famiglie	</a:t>
            </a:r>
            <a:endParaRPr lang="it-IT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D:\Documenti\Desktop\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4365104"/>
            <a:ext cx="2938993" cy="20882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0"/>
            <a:ext cx="8712968" cy="720080"/>
          </a:xfrm>
        </p:spPr>
        <p:txBody>
          <a:bodyPr>
            <a:normAutofit lnSpcReduction="10000"/>
          </a:bodyPr>
          <a:lstStyle/>
          <a:p>
            <a:r>
              <a:rPr lang="it-IT" sz="4400" b="1" dirty="0" smtClean="0">
                <a:solidFill>
                  <a:srgbClr val="FF0000"/>
                </a:solidFill>
              </a:rPr>
              <a:t>Dio sconosciuto ai ragazzi di oggi</a:t>
            </a:r>
            <a:endParaRPr lang="it-IT" sz="4400" b="1" dirty="0">
              <a:solidFill>
                <a:srgbClr val="FF0000"/>
              </a:solidFill>
            </a:endParaRP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3C555-5CDC-4491-B854-BAF19AD01008}" type="datetime1">
              <a:rPr lang="it-IT" smtClean="0"/>
              <a:pPr/>
              <a:t>19/02/2025</a:t>
            </a:fld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971600" y="692696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2060"/>
                </a:solidFill>
              </a:rPr>
              <a:t>Capitolo </a:t>
            </a:r>
            <a:r>
              <a:rPr lang="it-IT" sz="2400" b="1" dirty="0" smtClean="0">
                <a:solidFill>
                  <a:srgbClr val="002060"/>
                </a:solidFill>
              </a:rPr>
              <a:t>7. Parlare di Dio nella società secolarizzata</a:t>
            </a:r>
            <a:endParaRPr lang="it-IT" sz="2400" b="1" dirty="0">
              <a:solidFill>
                <a:srgbClr val="002060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C6599D76-9C7D-4A47-22DE-5F1B97FC0F5D}"/>
              </a:ext>
            </a:extLst>
          </p:cNvPr>
          <p:cNvSpPr txBox="1"/>
          <p:nvPr/>
        </p:nvSpPr>
        <p:spPr>
          <a:xfrm>
            <a:off x="4572000" y="1268760"/>
            <a:ext cx="4320480" cy="3600986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Nel 1941 Karol Wojtyla (Il futuro papa e oggi san Giovanni Paolo II) aveva 21 anni. Torna a casa dal lavoro in Fabbrica e trova il padre accasciato sul tavolo con accanto una tazza di tè che non era riuscito a bere. Era morto per infarto. </a:t>
            </a:r>
          </a:p>
          <a:p>
            <a:pPr algn="just"/>
            <a:r>
              <a:rPr lang="it-IT" sz="1200" dirty="0" smtClean="0"/>
              <a:t>Karol resta solo: non ha più un parente stretto. Si interroga: che devo fare della mia vita? Domanda fondamentale, che ogni giovane dovrebbe porsi. Erano gli anni drammatici della seconda guerra mondiale: Karol vede attorno a sé tanta crudeltà, tanto orrore. In Polonia muore il 20% della popolazione. Si chiede “Perché?”. E dà la sua risposta: “</a:t>
            </a:r>
            <a:r>
              <a:rPr lang="it-IT" sz="1200" i="1" dirty="0" smtClean="0"/>
              <a:t>Gli uomini si sono allontanati da Gesù: l‟Europa è scristianizzata e non ha più né un volto né un cuore. Gesù, ti metto a disposizione la mia vita per aprirti strade nella storia degli uomini. Questo è il modo migliore per impegnare la mia vita</a:t>
            </a:r>
            <a:r>
              <a:rPr lang="it-IT" sz="1200" dirty="0" smtClean="0"/>
              <a:t>”. Sempre Papa Wojtyla, in una omelia pronunciata a Parigi durante la visita pastorale del 1 giugno 1980, pronunciò queste parole: «Francia, cosa hai fatto del tuo battesimo?». In sostanza si affermava che le società europee non erano più cristiane, come non lo erano i loro valori. L’invito a ritornare al cristianesimo voleva dire essere fedeli a se stessi.  </a:t>
            </a:r>
            <a:endParaRPr lang="it-IT" sz="1200" dirty="0"/>
          </a:p>
        </p:txBody>
      </p:sp>
      <p:sp>
        <p:nvSpPr>
          <p:cNvPr id="17" name="Freccia a destra 16"/>
          <p:cNvSpPr/>
          <p:nvPr/>
        </p:nvSpPr>
        <p:spPr>
          <a:xfrm>
            <a:off x="251520" y="4077072"/>
            <a:ext cx="417646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dirty="0" smtClean="0"/>
              <a:t>Perché e come educare i giovani alla fede	</a:t>
            </a:r>
            <a:endParaRPr lang="it-IT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Freccia a destra 17"/>
          <p:cNvSpPr/>
          <p:nvPr/>
        </p:nvSpPr>
        <p:spPr>
          <a:xfrm>
            <a:off x="251520" y="2636912"/>
            <a:ext cx="417646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dirty="0" smtClean="0"/>
              <a:t>Dichiararsi cristiani ed esserlo realmente nella vita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19" name="Freccia a destra 18"/>
          <p:cNvSpPr/>
          <p:nvPr/>
        </p:nvSpPr>
        <p:spPr>
          <a:xfrm>
            <a:off x="251520" y="1916832"/>
            <a:ext cx="417646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400" dirty="0" smtClean="0"/>
          </a:p>
          <a:p>
            <a:r>
              <a:rPr lang="it-IT" sz="1400" dirty="0" smtClean="0"/>
              <a:t>Gli adolescenti e il loro rapporto con la religione		</a:t>
            </a:r>
            <a:endParaRPr lang="it-IT" sz="1400" b="1" dirty="0">
              <a:solidFill>
                <a:srgbClr val="FFFF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0" name="Freccia a destra 19"/>
          <p:cNvSpPr/>
          <p:nvPr/>
        </p:nvSpPr>
        <p:spPr>
          <a:xfrm>
            <a:off x="251520" y="4797152"/>
            <a:ext cx="417646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dirty="0" smtClean="0"/>
              <a:t>I bambini non sanno farsi più il segno della croce</a:t>
            </a:r>
            <a:endParaRPr lang="it-IT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Freccia a destra 20"/>
          <p:cNvSpPr/>
          <p:nvPr/>
        </p:nvSpPr>
        <p:spPr>
          <a:xfrm>
            <a:off x="251520" y="5517232"/>
            <a:ext cx="417646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dirty="0" smtClean="0"/>
              <a:t>I giovani stanno riscoprendo la spiritualità	</a:t>
            </a:r>
            <a:endParaRPr lang="it-IT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Freccia a destra 22"/>
          <p:cNvSpPr/>
          <p:nvPr/>
        </p:nvSpPr>
        <p:spPr>
          <a:xfrm>
            <a:off x="251520" y="3356992"/>
            <a:ext cx="417646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dirty="0" smtClean="0"/>
              <a:t>Cinque piaghe della Pastorale Giovanile odierna	</a:t>
            </a:r>
            <a:endParaRPr lang="it-IT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Freccia a destra 23"/>
          <p:cNvSpPr/>
          <p:nvPr/>
        </p:nvSpPr>
        <p:spPr>
          <a:xfrm>
            <a:off x="251520" y="1196752"/>
            <a:ext cx="417646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dirty="0" smtClean="0"/>
              <a:t>La secolarizzazione	</a:t>
            </a:r>
            <a:endParaRPr lang="it-IT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D:\Documenti\Desktop\8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4941168"/>
            <a:ext cx="2809875" cy="162877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0"/>
            <a:ext cx="8712968" cy="720080"/>
          </a:xfrm>
        </p:spPr>
        <p:txBody>
          <a:bodyPr>
            <a:normAutofit lnSpcReduction="10000"/>
          </a:bodyPr>
          <a:lstStyle/>
          <a:p>
            <a:r>
              <a:rPr lang="it-IT" sz="4400" b="1" dirty="0" smtClean="0">
                <a:solidFill>
                  <a:srgbClr val="FF0000"/>
                </a:solidFill>
              </a:rPr>
              <a:t>Dio sconosciuto ai ragazzi di oggi</a:t>
            </a:r>
            <a:endParaRPr lang="it-IT" sz="4400" b="1" dirty="0">
              <a:solidFill>
                <a:srgbClr val="FF0000"/>
              </a:solidFill>
            </a:endParaRP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3C555-5CDC-4491-B854-BAF19AD01008}" type="datetime1">
              <a:rPr lang="it-IT" smtClean="0"/>
              <a:pPr/>
              <a:t>19/02/2025</a:t>
            </a:fld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971600" y="692696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2060"/>
                </a:solidFill>
              </a:rPr>
              <a:t>Capitolo </a:t>
            </a:r>
            <a:r>
              <a:rPr lang="it-IT" sz="2400" b="1" dirty="0" smtClean="0">
                <a:solidFill>
                  <a:srgbClr val="002060"/>
                </a:solidFill>
              </a:rPr>
              <a:t>8. La Chiesa secondo papa Francesco</a:t>
            </a:r>
            <a:endParaRPr lang="it-IT" sz="2400" b="1" dirty="0">
              <a:solidFill>
                <a:srgbClr val="002060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C6599D76-9C7D-4A47-22DE-5F1B97FC0F5D}"/>
              </a:ext>
            </a:extLst>
          </p:cNvPr>
          <p:cNvSpPr txBox="1"/>
          <p:nvPr/>
        </p:nvSpPr>
        <p:spPr>
          <a:xfrm>
            <a:off x="4572000" y="1268760"/>
            <a:ext cx="4320480" cy="2677656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In quest’ultimo capitolo, confortati da alcune belle e nuove azioni pastorali che alcune comunità stanno adottando, così come riportate negli ultimi paragrafi del precedente capitolo, parleremo della Chiesa di papa Francesco, che pure tra resistenze e difficoltà, riscontrabili anche al suo interno, tanto ha contribuito, e sta contribuendo, a rinnovare e rendere più luminosa. Buoni segnali di cambiamento e di partecipazione dei giovani stanno arrivando grazie anche al contributo dei Papaboy. </a:t>
            </a:r>
          </a:p>
          <a:p>
            <a:pPr algn="just"/>
            <a:r>
              <a:rPr lang="it-IT" sz="1200" dirty="0" smtClean="0"/>
              <a:t>La scelta operata da papa Bergoglio, primo nella storia a farlo, di chiamarsi come il poverello di assisi, rappresenta in sé un programma e una visione ben definita di Chiesa, con priorità esplicitamente da Lui evidenziate: fedeltà al Vangelo, attuazione del Concilio Vaticano II, la preferenza per i poveri e i lontani, la difesa del Creato, la pace nel mondo. </a:t>
            </a:r>
            <a:endParaRPr lang="it-IT" sz="1200" dirty="0"/>
          </a:p>
        </p:txBody>
      </p:sp>
      <p:sp>
        <p:nvSpPr>
          <p:cNvPr id="17" name="Freccia a destra 16"/>
          <p:cNvSpPr/>
          <p:nvPr/>
        </p:nvSpPr>
        <p:spPr>
          <a:xfrm>
            <a:off x="251520" y="4077072"/>
            <a:ext cx="417646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dirty="0" smtClean="0"/>
              <a:t>Siate pastori con l’odore delle pecore</a:t>
            </a:r>
            <a:endParaRPr lang="it-IT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Freccia a destra 17"/>
          <p:cNvSpPr/>
          <p:nvPr/>
        </p:nvSpPr>
        <p:spPr>
          <a:xfrm>
            <a:off x="251520" y="2636912"/>
            <a:ext cx="417646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dirty="0" smtClean="0"/>
              <a:t>Pedofilia. Nella rabbia della gente c’è l’ira di Dio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19" name="Freccia a destra 18"/>
          <p:cNvSpPr/>
          <p:nvPr/>
        </p:nvSpPr>
        <p:spPr>
          <a:xfrm>
            <a:off x="251520" y="1916832"/>
            <a:ext cx="417646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dirty="0" smtClean="0"/>
              <a:t>Il magistero di Papa Francesco		</a:t>
            </a:r>
            <a:endParaRPr lang="it-IT" sz="1400" b="1" dirty="0">
              <a:solidFill>
                <a:srgbClr val="FFFF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0" name="Freccia a destra 19"/>
          <p:cNvSpPr/>
          <p:nvPr/>
        </p:nvSpPr>
        <p:spPr>
          <a:xfrm>
            <a:off x="251520" y="4797152"/>
            <a:ext cx="417646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dirty="0" smtClean="0"/>
              <a:t>Chiesa in uscita	</a:t>
            </a:r>
            <a:endParaRPr lang="it-IT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Freccia a destra 20"/>
          <p:cNvSpPr/>
          <p:nvPr/>
        </p:nvSpPr>
        <p:spPr>
          <a:xfrm>
            <a:off x="251520" y="5517232"/>
            <a:ext cx="417646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dirty="0" smtClean="0"/>
              <a:t>La terza guerra mondiale a pezzi	</a:t>
            </a:r>
            <a:endParaRPr lang="it-IT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Freccia a destra 22"/>
          <p:cNvSpPr/>
          <p:nvPr/>
        </p:nvSpPr>
        <p:spPr>
          <a:xfrm>
            <a:off x="251520" y="3356992"/>
            <a:ext cx="417646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dirty="0" smtClean="0"/>
              <a:t>La Chiesa povera desiderata da Francesco	</a:t>
            </a:r>
            <a:endParaRPr lang="it-IT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Freccia a destra 23"/>
          <p:cNvSpPr/>
          <p:nvPr/>
        </p:nvSpPr>
        <p:spPr>
          <a:xfrm>
            <a:off x="251520" y="1196752"/>
            <a:ext cx="417646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dirty="0" smtClean="0"/>
              <a:t>Il primo saluto da Papa	</a:t>
            </a:r>
            <a:endParaRPr lang="it-IT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D:\Documenti\Desktop\yuhy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005064"/>
            <a:ext cx="3387879" cy="230425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0"/>
            <a:ext cx="8712968" cy="720080"/>
          </a:xfrm>
        </p:spPr>
        <p:txBody>
          <a:bodyPr>
            <a:normAutofit lnSpcReduction="10000"/>
          </a:bodyPr>
          <a:lstStyle/>
          <a:p>
            <a:r>
              <a:rPr lang="it-IT" sz="4400" b="1" dirty="0" smtClean="0">
                <a:solidFill>
                  <a:srgbClr val="FF0000"/>
                </a:solidFill>
              </a:rPr>
              <a:t>Dio sconosciuto ai ragazzi di oggi</a:t>
            </a:r>
          </a:p>
          <a:p>
            <a:endParaRPr lang="it-IT" sz="4400" b="1" dirty="0">
              <a:solidFill>
                <a:srgbClr val="FF0000"/>
              </a:solidFill>
            </a:endParaRP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E3454-469E-4B8A-828B-013F96A93C55}" type="datetime1">
              <a:rPr lang="it-IT" smtClean="0"/>
              <a:pPr/>
              <a:t>19/02/2025</a:t>
            </a:fld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30" name="CasellaDiTesto 29"/>
          <p:cNvSpPr txBox="1"/>
          <p:nvPr/>
        </p:nvSpPr>
        <p:spPr>
          <a:xfrm>
            <a:off x="251519" y="620688"/>
            <a:ext cx="85759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2060"/>
                </a:solidFill>
              </a:rPr>
              <a:t>Questo è solo un assaggio, il resto lo trovate nel libro.</a:t>
            </a:r>
          </a:p>
        </p:txBody>
      </p:sp>
      <p:sp>
        <p:nvSpPr>
          <p:cNvPr id="39" name="CasellaDiTesto 38"/>
          <p:cNvSpPr txBox="1"/>
          <p:nvPr/>
        </p:nvSpPr>
        <p:spPr>
          <a:xfrm>
            <a:off x="3455876" y="5546081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000" b="1" dirty="0">
                <a:solidFill>
                  <a:srgbClr val="FF0000"/>
                </a:solidFill>
              </a:rPr>
              <a:t>FINE</a:t>
            </a:r>
          </a:p>
        </p:txBody>
      </p:sp>
      <p:pic>
        <p:nvPicPr>
          <p:cNvPr id="9" name="Picture 2" descr="D:\Documenti\Desktop\Pubblicazione libri\Dio sconosciuto ai ragazzi di oggi\Copertina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196752"/>
            <a:ext cx="3096344" cy="4455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31032" y="0"/>
            <a:ext cx="8712968" cy="720080"/>
          </a:xfrm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Dio sconosciuto ai ragazzi di oggi</a:t>
            </a:r>
            <a:endParaRPr lang="it-IT" sz="3600" b="1" dirty="0">
              <a:solidFill>
                <a:srgbClr val="FF0000"/>
              </a:solidFill>
            </a:endParaRPr>
          </a:p>
          <a:p>
            <a:endParaRPr lang="it-IT" sz="4400" b="1" dirty="0">
              <a:solidFill>
                <a:srgbClr val="FF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23528" y="1391080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 smtClean="0"/>
              <a:t>Conoscere in modo generale la religiosità naturale degli uomini primitivi e le forme di politeismo</a:t>
            </a:r>
            <a:endParaRPr lang="it-IT" sz="2800" b="1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183A-2F73-4794-83D3-FEB83ACB178C}" type="datetime1">
              <a:rPr lang="it-IT" smtClean="0"/>
              <a:pPr/>
              <a:t>19/02/2025</a:t>
            </a:fld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23528" y="692696"/>
            <a:ext cx="8363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2060"/>
                </a:solidFill>
              </a:rPr>
              <a:t>Perché questo libro? Primo obiettivo:</a:t>
            </a:r>
          </a:p>
        </p:txBody>
      </p:sp>
      <p:pic>
        <p:nvPicPr>
          <p:cNvPr id="2" name="Picture 2" descr="D:\Documenti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420888"/>
            <a:ext cx="7205162" cy="38978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5979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79512" y="1277753"/>
            <a:ext cx="88081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 smtClean="0"/>
              <a:t>Riscoprire l’importanza della Rivelazione divina contenuta nella Bibbia</a:t>
            </a:r>
            <a:endParaRPr lang="it-IT" sz="2800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08FE2-57E4-43B3-9CC2-FD4262198CDB}" type="datetime1">
              <a:rPr lang="it-IT" smtClean="0"/>
              <a:pPr/>
              <a:t>19/02/2025</a:t>
            </a:fld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619672" y="692696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2060"/>
                </a:solidFill>
              </a:rPr>
              <a:t>Perché questo libro? Secondo  obiettivo: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7DA9F171-958D-F811-47CB-EBECEDE6EDB0}"/>
              </a:ext>
            </a:extLst>
          </p:cNvPr>
          <p:cNvSpPr txBox="1"/>
          <p:nvPr/>
        </p:nvSpPr>
        <p:spPr>
          <a:xfrm>
            <a:off x="588386" y="-76745"/>
            <a:ext cx="839927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4400" b="1" dirty="0" smtClean="0">
                <a:solidFill>
                  <a:srgbClr val="FF0000"/>
                </a:solidFill>
              </a:rPr>
              <a:t>Dio sconosciuto ai ragazzi di oggi</a:t>
            </a:r>
          </a:p>
          <a:p>
            <a:pPr algn="ctr"/>
            <a:endParaRPr lang="it-IT" sz="4400" b="1" dirty="0">
              <a:solidFill>
                <a:srgbClr val="FF0000"/>
              </a:solidFill>
            </a:endParaRPr>
          </a:p>
        </p:txBody>
      </p:sp>
      <p:pic>
        <p:nvPicPr>
          <p:cNvPr id="2" name="Picture 2" descr="D:\Documenti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276872"/>
            <a:ext cx="5843273" cy="38884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035297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31032" y="0"/>
            <a:ext cx="8712968" cy="720080"/>
          </a:xfrm>
        </p:spPr>
        <p:txBody>
          <a:bodyPr>
            <a:normAutofit lnSpcReduction="10000"/>
          </a:bodyPr>
          <a:lstStyle/>
          <a:p>
            <a:r>
              <a:rPr lang="it-IT" sz="4400" b="1" dirty="0" smtClean="0">
                <a:solidFill>
                  <a:srgbClr val="FF0000"/>
                </a:solidFill>
              </a:rPr>
              <a:t>Dio sconosciuto ai ragazzi di oggi</a:t>
            </a:r>
            <a:endParaRPr lang="it-IT" sz="4400" b="1" dirty="0">
              <a:solidFill>
                <a:srgbClr val="FF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89856" y="1291445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 smtClean="0"/>
              <a:t>Ripercorrere per grandi tappe la storia del cristianesimo: Da Gesù Cristo fino ai giorni nostri </a:t>
            </a:r>
            <a:endParaRPr lang="it-IT" sz="4000" b="1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21F6-F3A8-421D-99D5-4340F1DF621A}" type="datetime1">
              <a:rPr lang="it-IT" smtClean="0"/>
              <a:pPr/>
              <a:t>19/02/2025</a:t>
            </a:fld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23528" y="692696"/>
            <a:ext cx="8363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2060"/>
                </a:solidFill>
              </a:rPr>
              <a:t>Perché questo libro? Terzo obiettivo:</a:t>
            </a:r>
          </a:p>
        </p:txBody>
      </p:sp>
      <p:pic>
        <p:nvPicPr>
          <p:cNvPr id="2" name="Picture 2" descr="D:\Documenti\Desktop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276872"/>
            <a:ext cx="5843273" cy="38884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30415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31032" y="0"/>
            <a:ext cx="8712968" cy="720080"/>
          </a:xfrm>
        </p:spPr>
        <p:txBody>
          <a:bodyPr>
            <a:normAutofit lnSpcReduction="10000"/>
          </a:bodyPr>
          <a:lstStyle/>
          <a:p>
            <a:r>
              <a:rPr lang="it-IT" sz="4400" b="1" dirty="0" smtClean="0">
                <a:solidFill>
                  <a:srgbClr val="FF0000"/>
                </a:solidFill>
              </a:rPr>
              <a:t>Dio sconosciuto ai ragazzi di oggi</a:t>
            </a:r>
            <a:endParaRPr lang="it-IT" sz="4400" b="1" dirty="0">
              <a:solidFill>
                <a:srgbClr val="FF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89856" y="1291445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 smtClean="0"/>
              <a:t>Ricercare le motivazioni dell’analfabetismo religioso dei ragazzi e dei giovani e tentare di dare alcune risposte</a:t>
            </a:r>
            <a:endParaRPr lang="it-IT" sz="4000" b="1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21F6-F3A8-421D-99D5-4340F1DF621A}" type="datetime1">
              <a:rPr lang="it-IT" smtClean="0"/>
              <a:pPr/>
              <a:t>19/02/2025</a:t>
            </a:fld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23528" y="692696"/>
            <a:ext cx="8363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2060"/>
                </a:solidFill>
              </a:rPr>
              <a:t>Perché questo libro? </a:t>
            </a:r>
            <a:r>
              <a:rPr lang="it-IT" sz="2800" b="1" dirty="0" smtClean="0">
                <a:solidFill>
                  <a:srgbClr val="002060"/>
                </a:solidFill>
              </a:rPr>
              <a:t>Quarto </a:t>
            </a:r>
            <a:r>
              <a:rPr lang="it-IT" sz="2800" b="1" dirty="0">
                <a:solidFill>
                  <a:srgbClr val="002060"/>
                </a:solidFill>
              </a:rPr>
              <a:t>obiettivo:</a:t>
            </a:r>
          </a:p>
        </p:txBody>
      </p:sp>
      <p:pic>
        <p:nvPicPr>
          <p:cNvPr id="4098" name="Picture 2" descr="D:\Documenti\Desktop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276872"/>
            <a:ext cx="6048672" cy="39240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30415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31032" y="0"/>
            <a:ext cx="8712968" cy="720080"/>
          </a:xfrm>
        </p:spPr>
        <p:txBody>
          <a:bodyPr>
            <a:normAutofit lnSpcReduction="10000"/>
          </a:bodyPr>
          <a:lstStyle/>
          <a:p>
            <a:r>
              <a:rPr lang="it-IT" sz="4400" b="1" dirty="0" smtClean="0">
                <a:solidFill>
                  <a:srgbClr val="FF0000"/>
                </a:solidFill>
              </a:rPr>
              <a:t>Dio sconosciuto ai ragazzi di oggi</a:t>
            </a:r>
            <a:endParaRPr lang="it-IT" sz="4400" b="1" dirty="0">
              <a:solidFill>
                <a:srgbClr val="FF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89856" y="1291445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 smtClean="0"/>
              <a:t>Conoscere le indicazioni principali contenute nel magistero di papa Francesco</a:t>
            </a:r>
            <a:endParaRPr lang="it-IT" sz="4000" b="1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21F6-F3A8-421D-99D5-4340F1DF621A}" type="datetime1">
              <a:rPr lang="it-IT" smtClean="0"/>
              <a:pPr/>
              <a:t>19/02/2025</a:t>
            </a:fld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23528" y="692696"/>
            <a:ext cx="8363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2060"/>
                </a:solidFill>
              </a:rPr>
              <a:t>Perché questo libro? </a:t>
            </a:r>
            <a:r>
              <a:rPr lang="it-IT" sz="2800" b="1" dirty="0" smtClean="0">
                <a:solidFill>
                  <a:srgbClr val="002060"/>
                </a:solidFill>
              </a:rPr>
              <a:t>Quinto </a:t>
            </a:r>
            <a:r>
              <a:rPr lang="it-IT" sz="2800" b="1" dirty="0">
                <a:solidFill>
                  <a:srgbClr val="002060"/>
                </a:solidFill>
              </a:rPr>
              <a:t>obiettivo:</a:t>
            </a:r>
          </a:p>
        </p:txBody>
      </p:sp>
      <p:pic>
        <p:nvPicPr>
          <p:cNvPr id="5122" name="Picture 2" descr="D:\Documenti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276872"/>
            <a:ext cx="7056784" cy="39517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30415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0"/>
            <a:ext cx="8712968" cy="720080"/>
          </a:xfrm>
        </p:spPr>
        <p:txBody>
          <a:bodyPr>
            <a:normAutofit lnSpcReduction="10000"/>
          </a:bodyPr>
          <a:lstStyle/>
          <a:p>
            <a:r>
              <a:rPr lang="it-IT" sz="4400" b="1" dirty="0" smtClean="0">
                <a:solidFill>
                  <a:srgbClr val="FF0000"/>
                </a:solidFill>
              </a:rPr>
              <a:t>Dio sconosciuto ai ragazzi di oggi</a:t>
            </a:r>
          </a:p>
          <a:p>
            <a:endParaRPr lang="it-IT" sz="4400" b="1" dirty="0">
              <a:solidFill>
                <a:srgbClr val="FF0000"/>
              </a:solidFill>
            </a:endParaRP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23F75-3F5A-47A8-AD06-6B094D0645FA}" type="datetime1">
              <a:rPr lang="it-IT" smtClean="0"/>
              <a:pPr/>
              <a:t>19/02/2025</a:t>
            </a:fld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>
          <a:xfrm>
            <a:off x="6595872" y="6358500"/>
            <a:ext cx="2133600" cy="365125"/>
          </a:xfrm>
        </p:spPr>
        <p:txBody>
          <a:bodyPr/>
          <a:lstStyle/>
          <a:p>
            <a:fld id="{D638F805-12A6-466B-AD68-3BADDF56A04F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39552" y="566482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2060"/>
                </a:solidFill>
              </a:rPr>
              <a:t>Capitolo 1. </a:t>
            </a:r>
            <a:r>
              <a:rPr lang="it-IT" sz="2800" b="1" dirty="0" smtClean="0">
                <a:solidFill>
                  <a:srgbClr val="002060"/>
                </a:solidFill>
              </a:rPr>
              <a:t>La Divina Rivelazione nella Bibbia</a:t>
            </a:r>
            <a:endParaRPr lang="it-IT" sz="2800" b="1" dirty="0">
              <a:solidFill>
                <a:srgbClr val="002060"/>
              </a:solidFill>
            </a:endParaRPr>
          </a:p>
        </p:txBody>
      </p:sp>
      <p:sp>
        <p:nvSpPr>
          <p:cNvPr id="11" name="Freccia a destra 10"/>
          <p:cNvSpPr/>
          <p:nvPr/>
        </p:nvSpPr>
        <p:spPr>
          <a:xfrm>
            <a:off x="251520" y="1196752"/>
            <a:ext cx="446449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 smtClean="0"/>
              <a:t>L’uomo e la religiosità	</a:t>
            </a:r>
            <a:endParaRPr lang="it-IT" b="1" dirty="0">
              <a:solidFill>
                <a:srgbClr val="FFFF00"/>
              </a:solidFill>
            </a:endParaRPr>
          </a:p>
        </p:txBody>
      </p:sp>
      <p:sp>
        <p:nvSpPr>
          <p:cNvPr id="13" name="Freccia a destra 12"/>
          <p:cNvSpPr/>
          <p:nvPr/>
        </p:nvSpPr>
        <p:spPr>
          <a:xfrm>
            <a:off x="251520" y="4077072"/>
            <a:ext cx="446449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dirty="0" smtClean="0"/>
              <a:t>Gesù Cristo: pienezza della Rivelazione divina</a:t>
            </a:r>
            <a:endParaRPr lang="it-IT" sz="1600" dirty="0"/>
          </a:p>
        </p:txBody>
      </p:sp>
      <p:sp>
        <p:nvSpPr>
          <p:cNvPr id="14" name="Freccia a destra 13"/>
          <p:cNvSpPr/>
          <p:nvPr/>
        </p:nvSpPr>
        <p:spPr>
          <a:xfrm>
            <a:off x="251520" y="3356992"/>
            <a:ext cx="446449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dirty="0" smtClean="0"/>
          </a:p>
          <a:p>
            <a:r>
              <a:rPr lang="it-IT" dirty="0" smtClean="0"/>
              <a:t>Le principali tappe della Rivelazione divina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15" name="Freccia a destra 14"/>
          <p:cNvSpPr/>
          <p:nvPr/>
        </p:nvSpPr>
        <p:spPr>
          <a:xfrm>
            <a:off x="251520" y="2636912"/>
            <a:ext cx="446449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 smtClean="0"/>
              <a:t>Dio viene incontro all’uomo	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16" name="Freccia a destra 15"/>
          <p:cNvSpPr/>
          <p:nvPr/>
        </p:nvSpPr>
        <p:spPr>
          <a:xfrm>
            <a:off x="251520" y="1916832"/>
            <a:ext cx="446449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dirty="0" smtClean="0"/>
              <a:t>Le religioni antiche: cultura, fantasia e mistero</a:t>
            </a:r>
            <a:r>
              <a:rPr lang="it-IT" dirty="0" smtClean="0"/>
              <a:t>	</a:t>
            </a:r>
            <a:endParaRPr lang="it-IT" b="1" dirty="0">
              <a:solidFill>
                <a:srgbClr val="FFFF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64B0DA68-384D-B5C9-164C-F9551EA99FF5}"/>
              </a:ext>
            </a:extLst>
          </p:cNvPr>
          <p:cNvSpPr txBox="1"/>
          <p:nvPr/>
        </p:nvSpPr>
        <p:spPr>
          <a:xfrm>
            <a:off x="611560" y="6356350"/>
            <a:ext cx="8712968" cy="19213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	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endParaRPr lang="it-IT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	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			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5E4723BF-E8FE-5E58-C5AB-A489D5CA95EF}"/>
              </a:ext>
            </a:extLst>
          </p:cNvPr>
          <p:cNvSpPr txBox="1"/>
          <p:nvPr/>
        </p:nvSpPr>
        <p:spPr>
          <a:xfrm>
            <a:off x="4788024" y="1196752"/>
            <a:ext cx="4032448" cy="1938992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Ogni essere umano, da sempre, si è posto delle domande che nel tempo sono diventate quelle che oggi definiamo come domande di senso. L’uomo inizia a chiedersi: Chi sono? Da dove veniamo? Dove andiamo? Qual è lo scopo della vita? Cosa c’è dopo la morte? </a:t>
            </a:r>
          </a:p>
          <a:p>
            <a:pPr algn="just"/>
            <a:r>
              <a:rPr lang="it-IT" sz="1200" dirty="0" smtClean="0"/>
              <a:t>Insomma, anche l’uomo primitivo si è posto gli interrogativi fondamentali che ognuno, ancora oggi, prima o poi, si pone nella propria vita. Queste domande manifestano un bisogno innato dell’essere umano di trovare un senso alla propria esistenza. </a:t>
            </a:r>
            <a:endParaRPr lang="it-IT" sz="1200" dirty="0"/>
          </a:p>
        </p:txBody>
      </p:sp>
      <p:sp>
        <p:nvSpPr>
          <p:cNvPr id="17" name="Freccia a destra 16"/>
          <p:cNvSpPr/>
          <p:nvPr/>
        </p:nvSpPr>
        <p:spPr>
          <a:xfrm>
            <a:off x="251520" y="4797152"/>
            <a:ext cx="446449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600" dirty="0" smtClean="0"/>
              <a:t>Scenari del futuro digitale	</a:t>
            </a:r>
            <a:endParaRPr lang="it-IT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Freccia a destra 17"/>
          <p:cNvSpPr/>
          <p:nvPr/>
        </p:nvSpPr>
        <p:spPr>
          <a:xfrm>
            <a:off x="251520" y="5517232"/>
            <a:ext cx="446449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dirty="0" smtClean="0"/>
              <a:t>Non ci sarà altra rivelazione</a:t>
            </a:r>
            <a:endParaRPr lang="it-IT" sz="4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D:\Documenti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212976"/>
            <a:ext cx="3816424" cy="285863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0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0"/>
            <a:ext cx="8712968" cy="720080"/>
          </a:xfrm>
        </p:spPr>
        <p:txBody>
          <a:bodyPr>
            <a:normAutofit lnSpcReduction="10000"/>
          </a:bodyPr>
          <a:lstStyle/>
          <a:p>
            <a:r>
              <a:rPr lang="it-IT" sz="4400" b="1" dirty="0" smtClean="0">
                <a:solidFill>
                  <a:srgbClr val="FF0000"/>
                </a:solidFill>
              </a:rPr>
              <a:t>Dio sconosciuto ai ragazzi di oggi</a:t>
            </a:r>
          </a:p>
          <a:p>
            <a:endParaRPr lang="it-IT" sz="4400" b="1" dirty="0">
              <a:solidFill>
                <a:srgbClr val="FF0000"/>
              </a:solidFill>
            </a:endParaRP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3A139-15C1-4611-A733-3C236D88F037}" type="datetime1">
              <a:rPr lang="it-IT" smtClean="0"/>
              <a:pPr/>
              <a:t>19/02/2025</a:t>
            </a:fld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899592" y="692696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2060"/>
                </a:solidFill>
              </a:rPr>
              <a:t>Capitolo 2. </a:t>
            </a:r>
            <a:r>
              <a:rPr lang="it-IT" sz="2400" b="1" dirty="0" smtClean="0">
                <a:solidFill>
                  <a:srgbClr val="002060"/>
                </a:solidFill>
              </a:rPr>
              <a:t>Gesù Cristo e la diffusione del Cristianesimo</a:t>
            </a:r>
            <a:endParaRPr lang="it-IT" sz="2400" b="1" dirty="0">
              <a:solidFill>
                <a:srgbClr val="002060"/>
              </a:solidFill>
            </a:endParaRPr>
          </a:p>
        </p:txBody>
      </p:sp>
      <p:sp>
        <p:nvSpPr>
          <p:cNvPr id="17" name="Freccia a destra 16"/>
          <p:cNvSpPr/>
          <p:nvPr/>
        </p:nvSpPr>
        <p:spPr>
          <a:xfrm>
            <a:off x="251520" y="1196752"/>
            <a:ext cx="446449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 smtClean="0"/>
              <a:t>La storia di Gesù in breve	</a:t>
            </a:r>
            <a:endParaRPr lang="it-IT" b="1" dirty="0">
              <a:solidFill>
                <a:srgbClr val="FFFF00"/>
              </a:solidFill>
            </a:endParaRPr>
          </a:p>
        </p:txBody>
      </p:sp>
      <p:sp>
        <p:nvSpPr>
          <p:cNvPr id="18" name="Freccia a destra 17"/>
          <p:cNvSpPr/>
          <p:nvPr/>
        </p:nvSpPr>
        <p:spPr>
          <a:xfrm>
            <a:off x="251520" y="4077072"/>
            <a:ext cx="446449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600" dirty="0" smtClean="0"/>
              <a:t>I primi quattro Concili della Chiesa</a:t>
            </a:r>
            <a:endParaRPr lang="it-IT" sz="4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Freccia a destra 18"/>
          <p:cNvSpPr/>
          <p:nvPr/>
        </p:nvSpPr>
        <p:spPr>
          <a:xfrm>
            <a:off x="251520" y="3356992"/>
            <a:ext cx="446449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dirty="0" smtClean="0"/>
          </a:p>
          <a:p>
            <a:r>
              <a:rPr lang="it-IT" dirty="0" smtClean="0"/>
              <a:t>L’incontro del Cristianesimo con la cultura greca	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23" name="Freccia a destra 22"/>
          <p:cNvSpPr/>
          <p:nvPr/>
        </p:nvSpPr>
        <p:spPr>
          <a:xfrm>
            <a:off x="251520" y="2636912"/>
            <a:ext cx="446449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it-IT" dirty="0" smtClean="0"/>
              <a:t>Il Cristianesimo dei primi secoli	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24" name="Freccia a destra 23"/>
          <p:cNvSpPr/>
          <p:nvPr/>
        </p:nvSpPr>
        <p:spPr>
          <a:xfrm>
            <a:off x="251520" y="1916832"/>
            <a:ext cx="446449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 smtClean="0"/>
              <a:t>Il ministero di Gesù	</a:t>
            </a:r>
            <a:endParaRPr lang="it-IT" b="1" dirty="0">
              <a:solidFill>
                <a:srgbClr val="FFFF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xmlns="" id="{5E4723BF-E8FE-5E58-C5AB-A489D5CA95EF}"/>
              </a:ext>
            </a:extLst>
          </p:cNvPr>
          <p:cNvSpPr txBox="1"/>
          <p:nvPr/>
        </p:nvSpPr>
        <p:spPr>
          <a:xfrm>
            <a:off x="4860032" y="1196752"/>
            <a:ext cx="4032448" cy="2677656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In questo capitolo si parlerà del cristianesimo e della sua diffusione nel mondo. Un altro scopo è quello di ribadire che: le feste cristiane, le celebrazioni e gli altri momenti devozionali, le ricorrenze scandite dal calendario liturgico, la celebrazione dell’eucarestia e degli altri sacramenti, la devozione verso i santi, il culto mariano, tutto deve scaturire dall’unica fede in Gesù Cristo e tutto a Lui deve ritornare.  </a:t>
            </a:r>
          </a:p>
          <a:p>
            <a:pPr algn="just"/>
            <a:r>
              <a:rPr lang="it-IT" sz="1200" dirty="0" smtClean="0"/>
              <a:t>Bisogna stare attenti alle tante storielle di cronaca pseudo religiosa che, con molta superficialità, cinismo e intento speculativo, ci raccontano di fantomatiche rivelazioni, di presunte apparizioni mariane, di messaggi soprannaturali non meglio definibili, che tuttavia, riescono a fare presa su tanti creduloni, bigotti, che magari oltrepassano anche i portoni d’ingresso delle nostre chiese.  </a:t>
            </a:r>
            <a:endParaRPr lang="it-IT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Freccia a destra 25"/>
          <p:cNvSpPr/>
          <p:nvPr/>
        </p:nvSpPr>
        <p:spPr>
          <a:xfrm>
            <a:off x="251520" y="4797152"/>
            <a:ext cx="446449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600" dirty="0" smtClean="0"/>
              <a:t>Il Monachesimo	</a:t>
            </a:r>
            <a:endParaRPr lang="it-IT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Freccia a destra 26"/>
          <p:cNvSpPr/>
          <p:nvPr/>
        </p:nvSpPr>
        <p:spPr>
          <a:xfrm>
            <a:off x="251520" y="5517232"/>
            <a:ext cx="446449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dirty="0" smtClean="0"/>
              <a:t>Nascita degli ordini religiosi	</a:t>
            </a:r>
            <a:endParaRPr lang="it-IT" sz="4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D:\Documenti\Desktop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4005064"/>
            <a:ext cx="3478353" cy="216024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0"/>
            <a:ext cx="8712968" cy="720080"/>
          </a:xfrm>
        </p:spPr>
        <p:txBody>
          <a:bodyPr>
            <a:normAutofit lnSpcReduction="10000"/>
          </a:bodyPr>
          <a:lstStyle/>
          <a:p>
            <a:r>
              <a:rPr lang="it-IT" sz="4400" b="1" dirty="0" smtClean="0">
                <a:solidFill>
                  <a:srgbClr val="FF0000"/>
                </a:solidFill>
              </a:rPr>
              <a:t>Dio sconosciuto ai ragazzi di oggi</a:t>
            </a:r>
          </a:p>
          <a:p>
            <a:endParaRPr lang="it-IT" sz="4400" b="1" dirty="0">
              <a:solidFill>
                <a:srgbClr val="FF0000"/>
              </a:solidFill>
            </a:endParaRP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3A139-15C1-4611-A733-3C236D88F037}" type="datetime1">
              <a:rPr lang="it-IT" smtClean="0"/>
              <a:pPr/>
              <a:t>19/02/2025</a:t>
            </a:fld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51520" y="69269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2060"/>
                </a:solidFill>
              </a:rPr>
              <a:t>Capitolo </a:t>
            </a:r>
            <a:r>
              <a:rPr lang="it-IT" sz="2800" b="1" dirty="0" smtClean="0">
                <a:solidFill>
                  <a:srgbClr val="002060"/>
                </a:solidFill>
              </a:rPr>
              <a:t>3. Le persecuzione dei cristiani nella storia</a:t>
            </a:r>
            <a:endParaRPr lang="it-IT" sz="2800" b="1" dirty="0">
              <a:solidFill>
                <a:srgbClr val="002060"/>
              </a:solidFill>
            </a:endParaRPr>
          </a:p>
        </p:txBody>
      </p:sp>
      <p:sp>
        <p:nvSpPr>
          <p:cNvPr id="18" name="Freccia a destra 17"/>
          <p:cNvSpPr/>
          <p:nvPr/>
        </p:nvSpPr>
        <p:spPr>
          <a:xfrm>
            <a:off x="179512" y="1700808"/>
            <a:ext cx="446449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dirty="0" smtClean="0"/>
              <a:t>Le persecuzioni nella Chiesa dei primi secoli</a:t>
            </a:r>
            <a:endParaRPr lang="it-IT" sz="1600" b="1" dirty="0"/>
          </a:p>
        </p:txBody>
      </p:sp>
      <p:sp>
        <p:nvSpPr>
          <p:cNvPr id="19" name="Freccia a destra 18"/>
          <p:cNvSpPr/>
          <p:nvPr/>
        </p:nvSpPr>
        <p:spPr>
          <a:xfrm>
            <a:off x="179512" y="5157192"/>
            <a:ext cx="446449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600" dirty="0" smtClean="0"/>
              <a:t>Le persecuzioni dei cristiani oggi		</a:t>
            </a:r>
            <a:endParaRPr lang="it-IT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Freccia a destra 22"/>
          <p:cNvSpPr/>
          <p:nvPr/>
        </p:nvSpPr>
        <p:spPr>
          <a:xfrm>
            <a:off x="179512" y="4293096"/>
            <a:ext cx="446449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dirty="0" smtClean="0"/>
          </a:p>
          <a:p>
            <a:r>
              <a:rPr lang="it-IT" dirty="0" smtClean="0"/>
              <a:t>Le persecuzioni nell’età contemporanea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24" name="Freccia a destra 23"/>
          <p:cNvSpPr/>
          <p:nvPr/>
        </p:nvSpPr>
        <p:spPr>
          <a:xfrm>
            <a:off x="179512" y="3429000"/>
            <a:ext cx="446449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 smtClean="0"/>
              <a:t>Le persecuzioni nell’età moderna	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25" name="Freccia a destra 24"/>
          <p:cNvSpPr/>
          <p:nvPr/>
        </p:nvSpPr>
        <p:spPr>
          <a:xfrm>
            <a:off x="179512" y="2564904"/>
            <a:ext cx="446449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dirty="0" smtClean="0"/>
              <a:t>Le persecuzioni tra cristiani</a:t>
            </a:r>
            <a:endParaRPr lang="it-IT" sz="1600" b="1" dirty="0">
              <a:solidFill>
                <a:srgbClr val="FFFF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xmlns="" id="{5E4723BF-E8FE-5E58-C5AB-A489D5CA95EF}"/>
              </a:ext>
            </a:extLst>
          </p:cNvPr>
          <p:cNvSpPr txBox="1"/>
          <p:nvPr/>
        </p:nvSpPr>
        <p:spPr>
          <a:xfrm>
            <a:off x="4788024" y="1268760"/>
            <a:ext cx="4032448" cy="2308324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sz="1200" dirty="0" smtClean="0"/>
              <a:t>Il cristianesimo, con la missione ricevuta da Gesù di annunciare il messaggio di Gesù da parte degli apostoli, dilagò rapidamente, prima tra le classi più povere, e poi, anche tra gruppi appartenenti alle classi ricche. Ma dal III sec. i cristiani furono duramente perseguitati principalmente per la loro idea di monoteismo che non gli permetteva di riconoscere l’autorità spirituale dell’imperatore. Le persecuzioni però non ottennero l’effetto desiderato e così, all’inizio del IV secolo, i governanti cambiarono radicalmente politica nei loro confronti. La storia ci ha insegnato che il cristianesimo venne legittimato grazie alla "svolta costantiniana" con l'editto di Milano del 313. </a:t>
            </a:r>
            <a:endParaRPr lang="it-IT" sz="1200" dirty="0"/>
          </a:p>
        </p:txBody>
      </p:sp>
      <p:pic>
        <p:nvPicPr>
          <p:cNvPr id="3074" name="Picture 2" descr="D:\Documenti\Desktop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3645024"/>
            <a:ext cx="3537393" cy="259228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3" grpId="0" animBg="1"/>
      <p:bldP spid="24" grpId="0" animBg="1"/>
      <p:bldP spid="25" grpId="0" animBg="1"/>
      <p:bldP spid="26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1398</TotalTime>
  <Words>1516</Words>
  <Application>Microsoft Office PowerPoint</Application>
  <PresentationFormat>Presentazione su schermo (4:3)</PresentationFormat>
  <Paragraphs>146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Presentazione del libro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Master</dc:creator>
  <cp:lastModifiedBy>Franco</cp:lastModifiedBy>
  <cp:revision>122</cp:revision>
  <dcterms:created xsi:type="dcterms:W3CDTF">2022-10-09T12:05:23Z</dcterms:created>
  <dcterms:modified xsi:type="dcterms:W3CDTF">2025-02-19T18:14:33Z</dcterms:modified>
</cp:coreProperties>
</file>