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71" r:id="rId3"/>
    <p:sldId id="272" r:id="rId4"/>
    <p:sldId id="269" r:id="rId5"/>
    <p:sldId id="258" r:id="rId6"/>
    <p:sldId id="259" r:id="rId7"/>
    <p:sldId id="277" r:id="rId8"/>
    <p:sldId id="278" r:id="rId9"/>
    <p:sldId id="261" r:id="rId10"/>
    <p:sldId id="279" r:id="rId11"/>
    <p:sldId id="280" r:id="rId12"/>
    <p:sldId id="268" r:id="rId13"/>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50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3B0EFB-1E29-44C0-B8C4-98C16773DB9D}" type="datetimeFigureOut">
              <a:rPr lang="it-IT" smtClean="0"/>
              <a:pPr/>
              <a:t>24/09/2025</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5A04FF-51AB-4BB0-9A24-56D72CE7CF10}"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EB99EE8-E81B-479E-97B0-CF4547280FA0}" type="datetime1">
              <a:rPr lang="it-IT" smtClean="0"/>
              <a:pPr/>
              <a:t>24/09/2025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A0B062CE-6F9D-42C9-AB8D-1261485A5BC7}" type="datetime1">
              <a:rPr lang="it-IT" smtClean="0"/>
              <a:pPr/>
              <a:t>24/09/2025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E85EB7DC-D97F-4ECA-BDEF-CFF9A2E93908}" type="datetime1">
              <a:rPr lang="it-IT" smtClean="0"/>
              <a:pPr/>
              <a:t>24/09/2025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FA6A020-A895-4095-BD6C-3EFA913F56C2}" type="datetime1">
              <a:rPr lang="it-IT" smtClean="0"/>
              <a:pPr/>
              <a:t>24/09/2025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F0C6444F-7F22-4B87-AD9E-195389829BBF}" type="datetime1">
              <a:rPr lang="it-IT" smtClean="0"/>
              <a:pPr/>
              <a:t>24/09/2025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F5DB4E33-FB0E-404F-AE3B-1C5C8DF93187}" type="datetime1">
              <a:rPr lang="it-IT" smtClean="0"/>
              <a:pPr/>
              <a:t>24/09/2025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C3B2F87C-40B7-4FFC-BF91-A4F5E1E94B72}" type="datetime1">
              <a:rPr lang="it-IT" smtClean="0"/>
              <a:pPr/>
              <a:t>24/09/2025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FEA8B237-F7B7-475D-9855-6ED9A9CD98B2}" type="datetime1">
              <a:rPr lang="it-IT" smtClean="0"/>
              <a:pPr/>
              <a:t>24/09/2025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6FA2E85-20C9-4046-BD8B-D81B21B0259C}" type="datetime1">
              <a:rPr lang="it-IT" smtClean="0"/>
              <a:pPr/>
              <a:t>24/09/2025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402E9423-D73E-4A3E-B922-5A8A9BCA45DA}" type="datetime1">
              <a:rPr lang="it-IT" smtClean="0"/>
              <a:pPr/>
              <a:t>24/09/2025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1DBD8131-3327-4548-9776-0B180C6C52D0}" type="datetime1">
              <a:rPr lang="it-IT" smtClean="0"/>
              <a:pPr/>
              <a:t>24/09/2025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212E68-897E-4F47-B9EC-0A712CB2F894}" type="datetime1">
              <a:rPr lang="it-IT" smtClean="0"/>
              <a:pPr/>
              <a:t>24/09/2025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38F805-12A6-466B-AD68-3BADDF56A04F}"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1403648" y="136525"/>
            <a:ext cx="6336704" cy="412155"/>
          </a:xfrm>
        </p:spPr>
        <p:txBody>
          <a:bodyPr>
            <a:noAutofit/>
          </a:bodyPr>
          <a:lstStyle/>
          <a:p>
            <a:r>
              <a:rPr lang="it-IT" sz="3600" b="1" dirty="0">
                <a:solidFill>
                  <a:srgbClr val="FF0000"/>
                </a:solidFill>
              </a:rPr>
              <a:t>Presentazione del libro</a:t>
            </a:r>
          </a:p>
        </p:txBody>
      </p:sp>
      <p:sp>
        <p:nvSpPr>
          <p:cNvPr id="6" name="Segnaposto data 5"/>
          <p:cNvSpPr>
            <a:spLocks noGrp="1"/>
          </p:cNvSpPr>
          <p:nvPr>
            <p:ph type="dt" sz="half" idx="10"/>
          </p:nvPr>
        </p:nvSpPr>
        <p:spPr/>
        <p:txBody>
          <a:bodyPr/>
          <a:lstStyle/>
          <a:p>
            <a:fld id="{72BB70EE-1AF0-4A11-A407-0EF285A86ED0}" type="datetime1">
              <a:rPr lang="it-IT" smtClean="0"/>
              <a:pPr/>
              <a:t>24/09/2025</a:t>
            </a:fld>
            <a:endParaRPr lang="it-IT" dirty="0"/>
          </a:p>
        </p:txBody>
      </p:sp>
      <p:sp>
        <p:nvSpPr>
          <p:cNvPr id="7" name="Segnaposto numero diapositiva 6"/>
          <p:cNvSpPr>
            <a:spLocks noGrp="1"/>
          </p:cNvSpPr>
          <p:nvPr>
            <p:ph type="sldNum" sz="quarter" idx="12"/>
          </p:nvPr>
        </p:nvSpPr>
        <p:spPr>
          <a:xfrm>
            <a:off x="6553200" y="6356349"/>
            <a:ext cx="2133600" cy="365125"/>
          </a:xfrm>
        </p:spPr>
        <p:txBody>
          <a:bodyPr/>
          <a:lstStyle/>
          <a:p>
            <a:fld id="{D638F805-12A6-466B-AD68-3BADDF56A04F}" type="slidenum">
              <a:rPr lang="it-IT" smtClean="0"/>
              <a:pPr/>
              <a:t>1</a:t>
            </a:fld>
            <a:endParaRPr lang="it-IT"/>
          </a:p>
        </p:txBody>
      </p:sp>
      <p:pic>
        <p:nvPicPr>
          <p:cNvPr id="1026" name="Picture 2" descr="D:\Documenti\Desktop\Pubblicazione libri\Dare un senso alla vita degli adolescenti\Cop10.JPG"/>
          <p:cNvPicPr>
            <a:picLocks noChangeAspect="1" noChangeArrowheads="1"/>
          </p:cNvPicPr>
          <p:nvPr/>
        </p:nvPicPr>
        <p:blipFill>
          <a:blip r:embed="rId2" cstate="print"/>
          <a:srcRect/>
          <a:stretch>
            <a:fillRect/>
          </a:stretch>
        </p:blipFill>
        <p:spPr bwMode="auto">
          <a:xfrm>
            <a:off x="2555776" y="620688"/>
            <a:ext cx="4176464" cy="577645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7504" y="116632"/>
            <a:ext cx="8712968" cy="720080"/>
          </a:xfrm>
        </p:spPr>
        <p:txBody>
          <a:bodyPr>
            <a:normAutofit fontScale="85000" lnSpcReduction="10000"/>
          </a:bodyPr>
          <a:lstStyle/>
          <a:p>
            <a:r>
              <a:rPr lang="it-IT" sz="4400" b="1" dirty="0" smtClean="0">
                <a:solidFill>
                  <a:srgbClr val="FF0000"/>
                </a:solidFill>
              </a:rPr>
              <a:t>Dare un senso alla vita degli adolescenti</a:t>
            </a:r>
            <a:endParaRPr lang="it-IT" sz="8000" b="1" dirty="0" smtClean="0">
              <a:solidFill>
                <a:srgbClr val="FF0000"/>
              </a:solidFill>
            </a:endParaRPr>
          </a:p>
          <a:p>
            <a:endParaRPr lang="it-IT" sz="4400" b="1" dirty="0">
              <a:solidFill>
                <a:srgbClr val="FF0000"/>
              </a:solidFill>
            </a:endParaRPr>
          </a:p>
        </p:txBody>
      </p:sp>
      <p:sp>
        <p:nvSpPr>
          <p:cNvPr id="7" name="Segnaposto data 6"/>
          <p:cNvSpPr>
            <a:spLocks noGrp="1"/>
          </p:cNvSpPr>
          <p:nvPr>
            <p:ph type="dt" sz="half" idx="10"/>
          </p:nvPr>
        </p:nvSpPr>
        <p:spPr/>
        <p:txBody>
          <a:bodyPr/>
          <a:lstStyle/>
          <a:p>
            <a:fld id="{EFA3C555-5CDC-4491-B854-BAF19AD01008}" type="datetime1">
              <a:rPr lang="it-IT" smtClean="0"/>
              <a:pPr/>
              <a:t>24/09/2025</a:t>
            </a:fld>
            <a:endParaRPr lang="it-IT" dirty="0"/>
          </a:p>
        </p:txBody>
      </p:sp>
      <p:sp>
        <p:nvSpPr>
          <p:cNvPr id="8" name="Segnaposto numero diapositiva 7"/>
          <p:cNvSpPr>
            <a:spLocks noGrp="1"/>
          </p:cNvSpPr>
          <p:nvPr>
            <p:ph type="sldNum" sz="quarter" idx="12"/>
          </p:nvPr>
        </p:nvSpPr>
        <p:spPr/>
        <p:txBody>
          <a:bodyPr/>
          <a:lstStyle/>
          <a:p>
            <a:fld id="{D638F805-12A6-466B-AD68-3BADDF56A04F}" type="slidenum">
              <a:rPr lang="it-IT" smtClean="0"/>
              <a:pPr/>
              <a:t>10</a:t>
            </a:fld>
            <a:endParaRPr lang="it-IT" dirty="0"/>
          </a:p>
        </p:txBody>
      </p:sp>
      <p:sp>
        <p:nvSpPr>
          <p:cNvPr id="9" name="CasellaDiTesto 8"/>
          <p:cNvSpPr txBox="1"/>
          <p:nvPr/>
        </p:nvSpPr>
        <p:spPr>
          <a:xfrm>
            <a:off x="971600" y="764704"/>
            <a:ext cx="7200800" cy="461665"/>
          </a:xfrm>
          <a:prstGeom prst="rect">
            <a:avLst/>
          </a:prstGeom>
          <a:noFill/>
        </p:spPr>
        <p:txBody>
          <a:bodyPr wrap="square" rtlCol="0">
            <a:spAutoFit/>
          </a:bodyPr>
          <a:lstStyle/>
          <a:p>
            <a:pPr algn="ctr"/>
            <a:r>
              <a:rPr lang="it-IT" sz="2400" b="1" dirty="0">
                <a:solidFill>
                  <a:srgbClr val="0070C0"/>
                </a:solidFill>
              </a:rPr>
              <a:t>Capitolo </a:t>
            </a:r>
            <a:r>
              <a:rPr lang="it-IT" sz="2400" b="1" dirty="0" smtClean="0">
                <a:solidFill>
                  <a:srgbClr val="0070C0"/>
                </a:solidFill>
              </a:rPr>
              <a:t>6.</a:t>
            </a:r>
            <a:r>
              <a:rPr lang="it-IT" sz="2400" b="1" dirty="0" smtClean="0">
                <a:solidFill>
                  <a:srgbClr val="002060"/>
                </a:solidFill>
              </a:rPr>
              <a:t> </a:t>
            </a:r>
            <a:r>
              <a:rPr lang="it-IT" sz="2400" b="1" dirty="0" smtClean="0">
                <a:solidFill>
                  <a:srgbClr val="0070C0"/>
                </a:solidFill>
              </a:rPr>
              <a:t>Adolescenti “orfani di genitori vivi”</a:t>
            </a:r>
            <a:r>
              <a:rPr lang="it-IT" sz="2400" b="1" dirty="0" smtClean="0"/>
              <a:t>	</a:t>
            </a:r>
            <a:r>
              <a:rPr lang="it-IT" sz="2400" b="1" dirty="0" smtClean="0">
                <a:solidFill>
                  <a:srgbClr val="002060"/>
                </a:solidFill>
              </a:rPr>
              <a:t> </a:t>
            </a:r>
            <a:endParaRPr lang="it-IT" sz="2400" b="1" dirty="0">
              <a:solidFill>
                <a:srgbClr val="002060"/>
              </a:solidFill>
            </a:endParaRPr>
          </a:p>
        </p:txBody>
      </p:sp>
      <p:sp>
        <p:nvSpPr>
          <p:cNvPr id="2" name="CasellaDiTesto 1">
            <a:extLst>
              <a:ext uri="{FF2B5EF4-FFF2-40B4-BE49-F238E27FC236}">
                <a16:creationId xmlns="" xmlns:a16="http://schemas.microsoft.com/office/drawing/2014/main" id="{C6599D76-9C7D-4A47-22DE-5F1B97FC0F5D}"/>
              </a:ext>
            </a:extLst>
          </p:cNvPr>
          <p:cNvSpPr txBox="1"/>
          <p:nvPr/>
        </p:nvSpPr>
        <p:spPr>
          <a:xfrm>
            <a:off x="4572000" y="1268760"/>
            <a:ext cx="4320480" cy="1938992"/>
          </a:xfrm>
          <a:prstGeom prst="rect">
            <a:avLst/>
          </a:prstGeom>
          <a:solidFill>
            <a:srgbClr val="FFFF00"/>
          </a:solidFill>
          <a:ln w="25400">
            <a:solidFill>
              <a:srgbClr val="FF0000"/>
            </a:solidFill>
          </a:ln>
        </p:spPr>
        <p:txBody>
          <a:bodyPr wrap="square" rtlCol="0">
            <a:spAutoFit/>
          </a:bodyPr>
          <a:lstStyle/>
          <a:p>
            <a:pPr algn="just"/>
            <a:r>
              <a:rPr lang="it-IT" sz="1200" dirty="0" smtClean="0"/>
              <a:t>La cura dei figli è una delle responsabilità più importanti e fondamentali che i genitori hanno. Tuttavia, non tutti i genitori riescono a farlo in modo adeguato. Questa mancanza di attenzione e sostegno può derivare da una serie di fattori complessi e interrelati, che spaziano dalle difficoltà personali ai problemi relazionali e alle condizioni socio-economiche. Le conseguenze dei genitori assenti durante il periodo evolutivo dei figli può causare gravi conseguenze, quali: bassa autostima, ansia, depressione, difficoltà nella gestione delle emozioni, problemi relazionali e comportamenti compensatori o autodistruttivi. </a:t>
            </a:r>
            <a:endParaRPr lang="it-IT" sz="1200" dirty="0"/>
          </a:p>
        </p:txBody>
      </p:sp>
      <p:sp>
        <p:nvSpPr>
          <p:cNvPr id="17" name="Freccia a destra 16"/>
          <p:cNvSpPr/>
          <p:nvPr/>
        </p:nvSpPr>
        <p:spPr>
          <a:xfrm>
            <a:off x="251520" y="4221088"/>
            <a:ext cx="424847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sz="1400" dirty="0" smtClean="0"/>
              <a:t>Figli di genitori separati 	</a:t>
            </a:r>
            <a:endParaRPr lang="it-IT" sz="3200" dirty="0" smtClean="0">
              <a:solidFill>
                <a:schemeClr val="tx1"/>
              </a:solidFill>
              <a:latin typeface="Arial" pitchFamily="34" charset="0"/>
              <a:cs typeface="Arial" pitchFamily="34" charset="0"/>
            </a:endParaRPr>
          </a:p>
        </p:txBody>
      </p:sp>
      <p:sp>
        <p:nvSpPr>
          <p:cNvPr id="18" name="Freccia a destra 17"/>
          <p:cNvSpPr/>
          <p:nvPr/>
        </p:nvSpPr>
        <p:spPr>
          <a:xfrm>
            <a:off x="251520" y="2780928"/>
            <a:ext cx="424847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400" dirty="0" smtClean="0"/>
              <a:t>Il cambiamento delle relazioni interpersonali </a:t>
            </a:r>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19" name="Freccia a destra 18"/>
          <p:cNvSpPr/>
          <p:nvPr/>
        </p:nvSpPr>
        <p:spPr>
          <a:xfrm>
            <a:off x="251520" y="2060848"/>
            <a:ext cx="424847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sz="1400" dirty="0" smtClean="0"/>
          </a:p>
          <a:p>
            <a:r>
              <a:rPr lang="it-IT" sz="1400" dirty="0" smtClean="0"/>
              <a:t>L’assenza fisica e l’assenza emotiva 			</a:t>
            </a:r>
            <a:endParaRPr lang="it-IT" sz="1400" b="1" dirty="0">
              <a:solidFill>
                <a:srgbClr val="FFFF00"/>
              </a:solidFill>
              <a:latin typeface="+mj-lt"/>
              <a:cs typeface="Times New Roman" panose="02020603050405020304" pitchFamily="18" charset="0"/>
            </a:endParaRPr>
          </a:p>
        </p:txBody>
      </p:sp>
      <p:sp>
        <p:nvSpPr>
          <p:cNvPr id="21" name="Freccia a destra 20"/>
          <p:cNvSpPr/>
          <p:nvPr/>
        </p:nvSpPr>
        <p:spPr>
          <a:xfrm>
            <a:off x="251520" y="4941168"/>
            <a:ext cx="424847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sz="1400" dirty="0" smtClean="0"/>
              <a:t>Danni causati dalla disgregazione del nucleo familiare</a:t>
            </a:r>
            <a:endParaRPr lang="it-IT" sz="3200" dirty="0" smtClean="0">
              <a:solidFill>
                <a:schemeClr val="tx1"/>
              </a:solidFill>
              <a:latin typeface="Arial" pitchFamily="34" charset="0"/>
              <a:cs typeface="Arial" pitchFamily="34" charset="0"/>
            </a:endParaRPr>
          </a:p>
        </p:txBody>
      </p:sp>
      <p:sp>
        <p:nvSpPr>
          <p:cNvPr id="23" name="Freccia a destra 22"/>
          <p:cNvSpPr/>
          <p:nvPr/>
        </p:nvSpPr>
        <p:spPr>
          <a:xfrm>
            <a:off x="251520" y="3501008"/>
            <a:ext cx="424847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0" fontAlgn="base" hangingPunct="0">
              <a:spcBef>
                <a:spcPct val="0"/>
              </a:spcBef>
              <a:spcAft>
                <a:spcPct val="0"/>
              </a:spcAft>
            </a:pPr>
            <a:endParaRPr lang="it-IT" sz="1400" dirty="0" smtClean="0"/>
          </a:p>
          <a:p>
            <a:pPr eaLnBrk="0" fontAlgn="base" hangingPunct="0">
              <a:spcBef>
                <a:spcPct val="0"/>
              </a:spcBef>
              <a:spcAft>
                <a:spcPct val="0"/>
              </a:spcAft>
            </a:pPr>
            <a:r>
              <a:rPr lang="it-IT" sz="1400" dirty="0" smtClean="0"/>
              <a:t>La crisi della famiglia fondata sul matrimonio</a:t>
            </a:r>
            <a:endParaRPr lang="it-IT" sz="3200" dirty="0" smtClean="0">
              <a:solidFill>
                <a:schemeClr val="tx1"/>
              </a:solidFill>
              <a:latin typeface="Arial" pitchFamily="34" charset="0"/>
              <a:cs typeface="Arial" pitchFamily="34" charset="0"/>
            </a:endParaRPr>
          </a:p>
          <a:p>
            <a:pPr lvl="0" eaLnBrk="0" fontAlgn="base" hangingPunct="0">
              <a:spcBef>
                <a:spcPct val="0"/>
              </a:spcBef>
              <a:spcAft>
                <a:spcPct val="0"/>
              </a:spcAft>
            </a:pPr>
            <a:r>
              <a:rPr lang="it-IT" sz="1400" dirty="0" smtClean="0"/>
              <a:t>	</a:t>
            </a:r>
            <a:endParaRPr lang="it-IT" sz="3200" dirty="0" smtClean="0">
              <a:solidFill>
                <a:schemeClr val="tx1"/>
              </a:solidFill>
              <a:latin typeface="Arial" pitchFamily="34" charset="0"/>
              <a:cs typeface="Arial" pitchFamily="34" charset="0"/>
            </a:endParaRPr>
          </a:p>
        </p:txBody>
      </p:sp>
      <p:sp>
        <p:nvSpPr>
          <p:cNvPr id="24" name="Freccia a destra 23"/>
          <p:cNvSpPr/>
          <p:nvPr/>
        </p:nvSpPr>
        <p:spPr>
          <a:xfrm>
            <a:off x="251520" y="1340768"/>
            <a:ext cx="424847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sz="1400" dirty="0" smtClean="0"/>
              <a:t>Essere genitori assenti o avere genitori assenti 	</a:t>
            </a:r>
            <a:endParaRPr lang="it-IT" sz="3200" dirty="0" smtClean="0">
              <a:solidFill>
                <a:schemeClr val="tx1"/>
              </a:solidFill>
              <a:latin typeface="Arial" pitchFamily="34" charset="0"/>
              <a:cs typeface="Arial" pitchFamily="34" charset="0"/>
            </a:endParaRPr>
          </a:p>
        </p:txBody>
      </p:sp>
      <p:pic>
        <p:nvPicPr>
          <p:cNvPr id="3073" name="Picture 1" descr="D:\Documenti\Desktop\gg.jpg"/>
          <p:cNvPicPr>
            <a:picLocks noChangeAspect="1" noChangeArrowheads="1"/>
          </p:cNvPicPr>
          <p:nvPr/>
        </p:nvPicPr>
        <p:blipFill>
          <a:blip r:embed="rId2" cstate="print"/>
          <a:srcRect/>
          <a:stretch>
            <a:fillRect/>
          </a:stretch>
        </p:blipFill>
        <p:spPr bwMode="auto">
          <a:xfrm>
            <a:off x="5004048" y="3284984"/>
            <a:ext cx="3384376" cy="2535016"/>
          </a:xfrm>
          <a:prstGeom prst="rect">
            <a:avLst/>
          </a:prstGeom>
          <a:noFill/>
          <a:ln w="25400">
            <a:solidFill>
              <a:srgbClr val="FF0000"/>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4"/>
                                        </p:tgtEl>
                                        <p:attrNameLst>
                                          <p:attrName>style.visibility</p:attrName>
                                        </p:attrNameLst>
                                      </p:cBhvr>
                                      <p:to>
                                        <p:strVal val="visible"/>
                                      </p:to>
                                    </p:set>
                                    <p:anim calcmode="lin" valueType="num">
                                      <p:cBhvr>
                                        <p:cTn id="14" dur="500" fill="hold"/>
                                        <p:tgtEl>
                                          <p:spTgt spid="24"/>
                                        </p:tgtEl>
                                        <p:attrNameLst>
                                          <p:attrName>ppt_w</p:attrName>
                                        </p:attrNameLst>
                                      </p:cBhvr>
                                      <p:tavLst>
                                        <p:tav tm="0">
                                          <p:val>
                                            <p:fltVal val="0"/>
                                          </p:val>
                                        </p:tav>
                                        <p:tav tm="100000">
                                          <p:val>
                                            <p:strVal val="#ppt_w"/>
                                          </p:val>
                                        </p:tav>
                                      </p:tavLst>
                                    </p:anim>
                                    <p:anim calcmode="lin" valueType="num">
                                      <p:cBhvr>
                                        <p:cTn id="15" dur="500" fill="hold"/>
                                        <p:tgtEl>
                                          <p:spTgt spid="24"/>
                                        </p:tgtEl>
                                        <p:attrNameLst>
                                          <p:attrName>ppt_h</p:attrName>
                                        </p:attrNameLst>
                                      </p:cBhvr>
                                      <p:tavLst>
                                        <p:tav tm="0">
                                          <p:val>
                                            <p:fltVal val="0"/>
                                          </p:val>
                                        </p:tav>
                                        <p:tav tm="100000">
                                          <p:val>
                                            <p:strVal val="#ppt_h"/>
                                          </p:val>
                                        </p:tav>
                                      </p:tavLst>
                                    </p:anim>
                                    <p:animEffect transition="in" filter="fade">
                                      <p:cBhvr>
                                        <p:cTn id="16" dur="500"/>
                                        <p:tgtEl>
                                          <p:spTgt spid="2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anim calcmode="lin" valueType="num">
                                      <p:cBhvr>
                                        <p:cTn id="21" dur="500" fill="hold"/>
                                        <p:tgtEl>
                                          <p:spTgt spid="19"/>
                                        </p:tgtEl>
                                        <p:attrNameLst>
                                          <p:attrName>ppt_w</p:attrName>
                                        </p:attrNameLst>
                                      </p:cBhvr>
                                      <p:tavLst>
                                        <p:tav tm="0">
                                          <p:val>
                                            <p:fltVal val="0"/>
                                          </p:val>
                                        </p:tav>
                                        <p:tav tm="100000">
                                          <p:val>
                                            <p:strVal val="#ppt_w"/>
                                          </p:val>
                                        </p:tav>
                                      </p:tavLst>
                                    </p:anim>
                                    <p:anim calcmode="lin" valueType="num">
                                      <p:cBhvr>
                                        <p:cTn id="22" dur="500" fill="hold"/>
                                        <p:tgtEl>
                                          <p:spTgt spid="19"/>
                                        </p:tgtEl>
                                        <p:attrNameLst>
                                          <p:attrName>ppt_h</p:attrName>
                                        </p:attrNameLst>
                                      </p:cBhvr>
                                      <p:tavLst>
                                        <p:tav tm="0">
                                          <p:val>
                                            <p:fltVal val="0"/>
                                          </p:val>
                                        </p:tav>
                                        <p:tav tm="100000">
                                          <p:val>
                                            <p:strVal val="#ppt_h"/>
                                          </p:val>
                                        </p:tav>
                                      </p:tavLst>
                                    </p:anim>
                                    <p:animEffect transition="in" filter="fade">
                                      <p:cBhvr>
                                        <p:cTn id="23" dur="500"/>
                                        <p:tgtEl>
                                          <p:spTgt spid="19"/>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p:cTn id="28" dur="500" fill="hold"/>
                                        <p:tgtEl>
                                          <p:spTgt spid="18"/>
                                        </p:tgtEl>
                                        <p:attrNameLst>
                                          <p:attrName>ppt_w</p:attrName>
                                        </p:attrNameLst>
                                      </p:cBhvr>
                                      <p:tavLst>
                                        <p:tav tm="0">
                                          <p:val>
                                            <p:fltVal val="0"/>
                                          </p:val>
                                        </p:tav>
                                        <p:tav tm="100000">
                                          <p:val>
                                            <p:strVal val="#ppt_w"/>
                                          </p:val>
                                        </p:tav>
                                      </p:tavLst>
                                    </p:anim>
                                    <p:anim calcmode="lin" valueType="num">
                                      <p:cBhvr>
                                        <p:cTn id="29" dur="500" fill="hold"/>
                                        <p:tgtEl>
                                          <p:spTgt spid="18"/>
                                        </p:tgtEl>
                                        <p:attrNameLst>
                                          <p:attrName>ppt_h</p:attrName>
                                        </p:attrNameLst>
                                      </p:cBhvr>
                                      <p:tavLst>
                                        <p:tav tm="0">
                                          <p:val>
                                            <p:fltVal val="0"/>
                                          </p:val>
                                        </p:tav>
                                        <p:tav tm="100000">
                                          <p:val>
                                            <p:strVal val="#ppt_h"/>
                                          </p:val>
                                        </p:tav>
                                      </p:tavLst>
                                    </p:anim>
                                    <p:animEffect transition="in" filter="fade">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anim calcmode="lin" valueType="num">
                                      <p:cBhvr>
                                        <p:cTn id="35" dur="500" fill="hold"/>
                                        <p:tgtEl>
                                          <p:spTgt spid="23"/>
                                        </p:tgtEl>
                                        <p:attrNameLst>
                                          <p:attrName>ppt_w</p:attrName>
                                        </p:attrNameLst>
                                      </p:cBhvr>
                                      <p:tavLst>
                                        <p:tav tm="0">
                                          <p:val>
                                            <p:fltVal val="0"/>
                                          </p:val>
                                        </p:tav>
                                        <p:tav tm="100000">
                                          <p:val>
                                            <p:strVal val="#ppt_w"/>
                                          </p:val>
                                        </p:tav>
                                      </p:tavLst>
                                    </p:anim>
                                    <p:anim calcmode="lin" valueType="num">
                                      <p:cBhvr>
                                        <p:cTn id="36" dur="500" fill="hold"/>
                                        <p:tgtEl>
                                          <p:spTgt spid="23"/>
                                        </p:tgtEl>
                                        <p:attrNameLst>
                                          <p:attrName>ppt_h</p:attrName>
                                        </p:attrNameLst>
                                      </p:cBhvr>
                                      <p:tavLst>
                                        <p:tav tm="0">
                                          <p:val>
                                            <p:fltVal val="0"/>
                                          </p:val>
                                        </p:tav>
                                        <p:tav tm="100000">
                                          <p:val>
                                            <p:strVal val="#ppt_h"/>
                                          </p:val>
                                        </p:tav>
                                      </p:tavLst>
                                    </p:anim>
                                    <p:animEffect transition="in" filter="fade">
                                      <p:cBhvr>
                                        <p:cTn id="37" dur="500"/>
                                        <p:tgtEl>
                                          <p:spTgt spid="23"/>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 calcmode="lin" valueType="num">
                                      <p:cBhvr>
                                        <p:cTn id="42" dur="500" fill="hold"/>
                                        <p:tgtEl>
                                          <p:spTgt spid="17"/>
                                        </p:tgtEl>
                                        <p:attrNameLst>
                                          <p:attrName>ppt_w</p:attrName>
                                        </p:attrNameLst>
                                      </p:cBhvr>
                                      <p:tavLst>
                                        <p:tav tm="0">
                                          <p:val>
                                            <p:fltVal val="0"/>
                                          </p:val>
                                        </p:tav>
                                        <p:tav tm="100000">
                                          <p:val>
                                            <p:strVal val="#ppt_w"/>
                                          </p:val>
                                        </p:tav>
                                      </p:tavLst>
                                    </p:anim>
                                    <p:anim calcmode="lin" valueType="num">
                                      <p:cBhvr>
                                        <p:cTn id="43" dur="500" fill="hold"/>
                                        <p:tgtEl>
                                          <p:spTgt spid="17"/>
                                        </p:tgtEl>
                                        <p:attrNameLst>
                                          <p:attrName>ppt_h</p:attrName>
                                        </p:attrNameLst>
                                      </p:cBhvr>
                                      <p:tavLst>
                                        <p:tav tm="0">
                                          <p:val>
                                            <p:fltVal val="0"/>
                                          </p:val>
                                        </p:tav>
                                        <p:tav tm="100000">
                                          <p:val>
                                            <p:strVal val="#ppt_h"/>
                                          </p:val>
                                        </p:tav>
                                      </p:tavLst>
                                    </p:anim>
                                    <p:animEffect transition="in" filter="fade">
                                      <p:cBhvr>
                                        <p:cTn id="44" dur="500"/>
                                        <p:tgtEl>
                                          <p:spTgt spid="17"/>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21"/>
                                        </p:tgtEl>
                                        <p:attrNameLst>
                                          <p:attrName>style.visibility</p:attrName>
                                        </p:attrNameLst>
                                      </p:cBhvr>
                                      <p:to>
                                        <p:strVal val="visible"/>
                                      </p:to>
                                    </p:set>
                                    <p:anim calcmode="lin" valueType="num">
                                      <p:cBhvr>
                                        <p:cTn id="49" dur="500" fill="hold"/>
                                        <p:tgtEl>
                                          <p:spTgt spid="21"/>
                                        </p:tgtEl>
                                        <p:attrNameLst>
                                          <p:attrName>ppt_w</p:attrName>
                                        </p:attrNameLst>
                                      </p:cBhvr>
                                      <p:tavLst>
                                        <p:tav tm="0">
                                          <p:val>
                                            <p:fltVal val="0"/>
                                          </p:val>
                                        </p:tav>
                                        <p:tav tm="100000">
                                          <p:val>
                                            <p:strVal val="#ppt_w"/>
                                          </p:val>
                                        </p:tav>
                                      </p:tavLst>
                                    </p:anim>
                                    <p:anim calcmode="lin" valueType="num">
                                      <p:cBhvr>
                                        <p:cTn id="50" dur="500" fill="hold"/>
                                        <p:tgtEl>
                                          <p:spTgt spid="21"/>
                                        </p:tgtEl>
                                        <p:attrNameLst>
                                          <p:attrName>ppt_h</p:attrName>
                                        </p:attrNameLst>
                                      </p:cBhvr>
                                      <p:tavLst>
                                        <p:tav tm="0">
                                          <p:val>
                                            <p:fltVal val="0"/>
                                          </p:val>
                                        </p:tav>
                                        <p:tav tm="100000">
                                          <p:val>
                                            <p:strVal val="#ppt_h"/>
                                          </p:val>
                                        </p:tav>
                                      </p:tavLst>
                                    </p:anim>
                                    <p:animEffect transition="in" filter="fade">
                                      <p:cBhvr>
                                        <p:cTn id="5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7" grpId="0" animBg="1"/>
      <p:bldP spid="18" grpId="0" animBg="1"/>
      <p:bldP spid="19" grpId="0" animBg="1"/>
      <p:bldP spid="21" grpId="0" animBg="1"/>
      <p:bldP spid="23" grpId="0" animBg="1"/>
      <p:bldP spid="2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79512" y="116632"/>
            <a:ext cx="8712968" cy="720080"/>
          </a:xfrm>
        </p:spPr>
        <p:txBody>
          <a:bodyPr>
            <a:normAutofit fontScale="85000" lnSpcReduction="10000"/>
          </a:bodyPr>
          <a:lstStyle/>
          <a:p>
            <a:r>
              <a:rPr lang="it-IT" sz="4400" b="1" dirty="0" smtClean="0">
                <a:solidFill>
                  <a:srgbClr val="FF0000"/>
                </a:solidFill>
              </a:rPr>
              <a:t>Dare un senso alla vita degli adolescenti </a:t>
            </a:r>
            <a:endParaRPr lang="it-IT" sz="8000" b="1" dirty="0" smtClean="0">
              <a:solidFill>
                <a:srgbClr val="FF0000"/>
              </a:solidFill>
            </a:endParaRPr>
          </a:p>
          <a:p>
            <a:endParaRPr lang="it-IT" sz="4400" b="1" dirty="0">
              <a:solidFill>
                <a:srgbClr val="FF0000"/>
              </a:solidFill>
            </a:endParaRPr>
          </a:p>
        </p:txBody>
      </p:sp>
      <p:sp>
        <p:nvSpPr>
          <p:cNvPr id="7" name="Segnaposto data 6"/>
          <p:cNvSpPr>
            <a:spLocks noGrp="1"/>
          </p:cNvSpPr>
          <p:nvPr>
            <p:ph type="dt" sz="half" idx="10"/>
          </p:nvPr>
        </p:nvSpPr>
        <p:spPr/>
        <p:txBody>
          <a:bodyPr/>
          <a:lstStyle/>
          <a:p>
            <a:fld id="{EFA3C555-5CDC-4491-B854-BAF19AD01008}" type="datetime1">
              <a:rPr lang="it-IT" smtClean="0"/>
              <a:pPr/>
              <a:t>24/09/2025</a:t>
            </a:fld>
            <a:endParaRPr lang="it-IT" dirty="0"/>
          </a:p>
        </p:txBody>
      </p:sp>
      <p:sp>
        <p:nvSpPr>
          <p:cNvPr id="8" name="Segnaposto numero diapositiva 7"/>
          <p:cNvSpPr>
            <a:spLocks noGrp="1"/>
          </p:cNvSpPr>
          <p:nvPr>
            <p:ph type="sldNum" sz="quarter" idx="12"/>
          </p:nvPr>
        </p:nvSpPr>
        <p:spPr/>
        <p:txBody>
          <a:bodyPr/>
          <a:lstStyle/>
          <a:p>
            <a:fld id="{D638F805-12A6-466B-AD68-3BADDF56A04F}" type="slidenum">
              <a:rPr lang="it-IT" smtClean="0"/>
              <a:pPr/>
              <a:t>11</a:t>
            </a:fld>
            <a:endParaRPr lang="it-IT" dirty="0"/>
          </a:p>
        </p:txBody>
      </p:sp>
      <p:sp>
        <p:nvSpPr>
          <p:cNvPr id="9" name="CasellaDiTesto 8"/>
          <p:cNvSpPr txBox="1"/>
          <p:nvPr/>
        </p:nvSpPr>
        <p:spPr>
          <a:xfrm>
            <a:off x="971600" y="692696"/>
            <a:ext cx="7200800" cy="461665"/>
          </a:xfrm>
          <a:prstGeom prst="rect">
            <a:avLst/>
          </a:prstGeom>
          <a:noFill/>
        </p:spPr>
        <p:txBody>
          <a:bodyPr wrap="square" rtlCol="0">
            <a:spAutoFit/>
          </a:bodyPr>
          <a:lstStyle/>
          <a:p>
            <a:pPr algn="ctr"/>
            <a:r>
              <a:rPr lang="it-IT" sz="2400" b="1" dirty="0">
                <a:solidFill>
                  <a:srgbClr val="0070C0"/>
                </a:solidFill>
              </a:rPr>
              <a:t>Capitolo </a:t>
            </a:r>
            <a:r>
              <a:rPr lang="it-IT" sz="2400" b="1" dirty="0" smtClean="0">
                <a:solidFill>
                  <a:srgbClr val="0070C0"/>
                </a:solidFill>
              </a:rPr>
              <a:t>7.</a:t>
            </a:r>
            <a:r>
              <a:rPr lang="it-IT" sz="2400" b="1" dirty="0" smtClean="0">
                <a:solidFill>
                  <a:srgbClr val="002060"/>
                </a:solidFill>
              </a:rPr>
              <a:t> </a:t>
            </a:r>
            <a:r>
              <a:rPr lang="it-IT" sz="2400" b="1" dirty="0" smtClean="0">
                <a:solidFill>
                  <a:srgbClr val="0070C0"/>
                </a:solidFill>
              </a:rPr>
              <a:t>L’importanza della rete educativa</a:t>
            </a:r>
            <a:r>
              <a:rPr lang="it-IT" sz="2400" b="1" dirty="0" smtClean="0">
                <a:solidFill>
                  <a:srgbClr val="002060"/>
                </a:solidFill>
              </a:rPr>
              <a:t> </a:t>
            </a:r>
            <a:endParaRPr lang="it-IT" sz="2400" b="1" dirty="0">
              <a:solidFill>
                <a:srgbClr val="002060"/>
              </a:solidFill>
            </a:endParaRPr>
          </a:p>
        </p:txBody>
      </p:sp>
      <p:sp>
        <p:nvSpPr>
          <p:cNvPr id="2" name="CasellaDiTesto 1">
            <a:extLst>
              <a:ext uri="{FF2B5EF4-FFF2-40B4-BE49-F238E27FC236}">
                <a16:creationId xmlns="" xmlns:a16="http://schemas.microsoft.com/office/drawing/2014/main" id="{C6599D76-9C7D-4A47-22DE-5F1B97FC0F5D}"/>
              </a:ext>
            </a:extLst>
          </p:cNvPr>
          <p:cNvSpPr txBox="1"/>
          <p:nvPr/>
        </p:nvSpPr>
        <p:spPr>
          <a:xfrm>
            <a:off x="4572000" y="1268760"/>
            <a:ext cx="4320480" cy="3046988"/>
          </a:xfrm>
          <a:prstGeom prst="rect">
            <a:avLst/>
          </a:prstGeom>
          <a:solidFill>
            <a:srgbClr val="FFFF00"/>
          </a:solidFill>
          <a:ln w="25400">
            <a:solidFill>
              <a:srgbClr val="FF0000"/>
            </a:solidFill>
          </a:ln>
        </p:spPr>
        <p:txBody>
          <a:bodyPr wrap="square" rtlCol="0">
            <a:spAutoFit/>
          </a:bodyPr>
          <a:lstStyle/>
          <a:p>
            <a:pPr algn="just"/>
            <a:r>
              <a:rPr lang="it-IT" sz="1200" dirty="0" smtClean="0"/>
              <a:t>Una rete educativa per adolescenti è un insieme coordinato di attori sociali (scuole, famiglie, terzo settore, enti locali) che collaborano per sostenere la crescita, l'apprendimento e il benessere dei giovani, contrastando la povertà educativa e promuovendo la loro inclusione. </a:t>
            </a:r>
          </a:p>
          <a:p>
            <a:pPr algn="just"/>
            <a:r>
              <a:rPr lang="it-IT" sz="1200" dirty="0" smtClean="0"/>
              <a:t>Assistiamo spesso al potenziale rimbalzo delle responsabilità tra scuola e famiglia. Rimbalzo che risuona talvolta con pari fragore nei consigli di classe così come nelle chat dei genitori. Il rischio è che tutti siano convinti di aver ragione, mentre gli studenti/figli subiscono le conseguenze della mancata collaborazione tra le parti. Vanno, quindi, studiate nuove strategie per rafforzare l’alleanza educativa tra tutti i soggetti che operano nella scuola, con le famiglie e le altre istituzioni del territorio. Un’alleanza che passi attraverso il riconoscimento del merito di tutte le componenti e un’evoluzione del ruolo della docenza e della genitorialità.</a:t>
            </a:r>
            <a:endParaRPr lang="it-IT" sz="1200" dirty="0"/>
          </a:p>
        </p:txBody>
      </p:sp>
      <p:sp>
        <p:nvSpPr>
          <p:cNvPr id="17" name="Freccia a destra 16"/>
          <p:cNvSpPr/>
          <p:nvPr/>
        </p:nvSpPr>
        <p:spPr>
          <a:xfrm>
            <a:off x="251520" y="4077072"/>
            <a:ext cx="41764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sz="1400" dirty="0" smtClean="0"/>
              <a:t>Differenziare il bisogno dal desiderio		</a:t>
            </a:r>
            <a:endParaRPr lang="it-IT" sz="3200" dirty="0" smtClean="0">
              <a:solidFill>
                <a:schemeClr val="tx1"/>
              </a:solidFill>
              <a:latin typeface="Arial" pitchFamily="34" charset="0"/>
              <a:cs typeface="Arial" pitchFamily="34" charset="0"/>
            </a:endParaRPr>
          </a:p>
        </p:txBody>
      </p:sp>
      <p:sp>
        <p:nvSpPr>
          <p:cNvPr id="18" name="Freccia a destra 17"/>
          <p:cNvSpPr/>
          <p:nvPr/>
        </p:nvSpPr>
        <p:spPr>
          <a:xfrm>
            <a:off x="251520" y="2636912"/>
            <a:ext cx="41764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400" dirty="0" smtClean="0"/>
              <a:t>Come intercettare i ragazzi in fuga </a:t>
            </a:r>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19" name="Freccia a destra 18"/>
          <p:cNvSpPr/>
          <p:nvPr/>
        </p:nvSpPr>
        <p:spPr>
          <a:xfrm>
            <a:off x="251520" y="1916832"/>
            <a:ext cx="41764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sz="1400" dirty="0" smtClean="0"/>
          </a:p>
          <a:p>
            <a:r>
              <a:rPr lang="it-IT" sz="1400" dirty="0" smtClean="0"/>
              <a:t>Per una formazione integrale degli adolescenti 		</a:t>
            </a:r>
            <a:endParaRPr lang="it-IT" sz="1400" b="1" dirty="0">
              <a:solidFill>
                <a:srgbClr val="FFFF00"/>
              </a:solidFill>
              <a:latin typeface="+mj-lt"/>
              <a:cs typeface="Times New Roman" panose="02020603050405020304" pitchFamily="18" charset="0"/>
            </a:endParaRPr>
          </a:p>
        </p:txBody>
      </p:sp>
      <p:sp>
        <p:nvSpPr>
          <p:cNvPr id="20" name="Freccia a destra 19"/>
          <p:cNvSpPr/>
          <p:nvPr/>
        </p:nvSpPr>
        <p:spPr>
          <a:xfrm>
            <a:off x="251520" y="4797152"/>
            <a:ext cx="41764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400" dirty="0" smtClean="0"/>
              <a:t>Promuovere la ricerca di senso senza sostituirsi a loro</a:t>
            </a:r>
            <a:endParaRPr lang="it-IT" sz="1400" dirty="0"/>
          </a:p>
        </p:txBody>
      </p:sp>
      <p:sp>
        <p:nvSpPr>
          <p:cNvPr id="23" name="Freccia a destra 22"/>
          <p:cNvSpPr/>
          <p:nvPr/>
        </p:nvSpPr>
        <p:spPr>
          <a:xfrm>
            <a:off x="251520" y="3356992"/>
            <a:ext cx="41764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sz="1400" dirty="0" smtClean="0"/>
              <a:t>Come riempire il sentimento di vuoto	</a:t>
            </a:r>
            <a:endParaRPr lang="it-IT" sz="3200" dirty="0" smtClean="0">
              <a:solidFill>
                <a:schemeClr val="tx1"/>
              </a:solidFill>
              <a:latin typeface="Arial" pitchFamily="34" charset="0"/>
              <a:cs typeface="Arial" pitchFamily="34" charset="0"/>
            </a:endParaRPr>
          </a:p>
        </p:txBody>
      </p:sp>
      <p:sp>
        <p:nvSpPr>
          <p:cNvPr id="24" name="Freccia a destra 23"/>
          <p:cNvSpPr/>
          <p:nvPr/>
        </p:nvSpPr>
        <p:spPr>
          <a:xfrm>
            <a:off x="251520" y="1196752"/>
            <a:ext cx="41764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sz="1400" dirty="0" smtClean="0"/>
              <a:t>Come intercettare i bisogni degli adolescenti 	</a:t>
            </a:r>
            <a:endParaRPr lang="it-IT" sz="3200" dirty="0" smtClean="0">
              <a:solidFill>
                <a:schemeClr val="tx1"/>
              </a:solidFill>
              <a:latin typeface="Arial" pitchFamily="34" charset="0"/>
              <a:cs typeface="Arial" pitchFamily="34" charset="0"/>
            </a:endParaRPr>
          </a:p>
        </p:txBody>
      </p:sp>
      <p:pic>
        <p:nvPicPr>
          <p:cNvPr id="2050" name="Picture 2" descr="D:\Documenti\Desktop\nnn.jpg"/>
          <p:cNvPicPr>
            <a:picLocks noChangeAspect="1" noChangeArrowheads="1"/>
          </p:cNvPicPr>
          <p:nvPr/>
        </p:nvPicPr>
        <p:blipFill>
          <a:blip r:embed="rId2" cstate="print"/>
          <a:srcRect/>
          <a:stretch>
            <a:fillRect/>
          </a:stretch>
        </p:blipFill>
        <p:spPr bwMode="auto">
          <a:xfrm>
            <a:off x="5292080" y="4437112"/>
            <a:ext cx="2619375" cy="1743075"/>
          </a:xfrm>
          <a:prstGeom prst="rect">
            <a:avLst/>
          </a:prstGeom>
          <a:noFill/>
          <a:ln w="25400">
            <a:solidFill>
              <a:srgbClr val="FF0000"/>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4"/>
                                        </p:tgtEl>
                                        <p:attrNameLst>
                                          <p:attrName>style.visibility</p:attrName>
                                        </p:attrNameLst>
                                      </p:cBhvr>
                                      <p:to>
                                        <p:strVal val="visible"/>
                                      </p:to>
                                    </p:set>
                                    <p:anim calcmode="lin" valueType="num">
                                      <p:cBhvr>
                                        <p:cTn id="14" dur="500" fill="hold"/>
                                        <p:tgtEl>
                                          <p:spTgt spid="24"/>
                                        </p:tgtEl>
                                        <p:attrNameLst>
                                          <p:attrName>ppt_w</p:attrName>
                                        </p:attrNameLst>
                                      </p:cBhvr>
                                      <p:tavLst>
                                        <p:tav tm="0">
                                          <p:val>
                                            <p:fltVal val="0"/>
                                          </p:val>
                                        </p:tav>
                                        <p:tav tm="100000">
                                          <p:val>
                                            <p:strVal val="#ppt_w"/>
                                          </p:val>
                                        </p:tav>
                                      </p:tavLst>
                                    </p:anim>
                                    <p:anim calcmode="lin" valueType="num">
                                      <p:cBhvr>
                                        <p:cTn id="15" dur="500" fill="hold"/>
                                        <p:tgtEl>
                                          <p:spTgt spid="24"/>
                                        </p:tgtEl>
                                        <p:attrNameLst>
                                          <p:attrName>ppt_h</p:attrName>
                                        </p:attrNameLst>
                                      </p:cBhvr>
                                      <p:tavLst>
                                        <p:tav tm="0">
                                          <p:val>
                                            <p:fltVal val="0"/>
                                          </p:val>
                                        </p:tav>
                                        <p:tav tm="100000">
                                          <p:val>
                                            <p:strVal val="#ppt_h"/>
                                          </p:val>
                                        </p:tav>
                                      </p:tavLst>
                                    </p:anim>
                                    <p:animEffect transition="in" filter="fade">
                                      <p:cBhvr>
                                        <p:cTn id="16" dur="500"/>
                                        <p:tgtEl>
                                          <p:spTgt spid="2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anim calcmode="lin" valueType="num">
                                      <p:cBhvr>
                                        <p:cTn id="21" dur="500" fill="hold"/>
                                        <p:tgtEl>
                                          <p:spTgt spid="19"/>
                                        </p:tgtEl>
                                        <p:attrNameLst>
                                          <p:attrName>ppt_w</p:attrName>
                                        </p:attrNameLst>
                                      </p:cBhvr>
                                      <p:tavLst>
                                        <p:tav tm="0">
                                          <p:val>
                                            <p:fltVal val="0"/>
                                          </p:val>
                                        </p:tav>
                                        <p:tav tm="100000">
                                          <p:val>
                                            <p:strVal val="#ppt_w"/>
                                          </p:val>
                                        </p:tav>
                                      </p:tavLst>
                                    </p:anim>
                                    <p:anim calcmode="lin" valueType="num">
                                      <p:cBhvr>
                                        <p:cTn id="22" dur="500" fill="hold"/>
                                        <p:tgtEl>
                                          <p:spTgt spid="19"/>
                                        </p:tgtEl>
                                        <p:attrNameLst>
                                          <p:attrName>ppt_h</p:attrName>
                                        </p:attrNameLst>
                                      </p:cBhvr>
                                      <p:tavLst>
                                        <p:tav tm="0">
                                          <p:val>
                                            <p:fltVal val="0"/>
                                          </p:val>
                                        </p:tav>
                                        <p:tav tm="100000">
                                          <p:val>
                                            <p:strVal val="#ppt_h"/>
                                          </p:val>
                                        </p:tav>
                                      </p:tavLst>
                                    </p:anim>
                                    <p:animEffect transition="in" filter="fade">
                                      <p:cBhvr>
                                        <p:cTn id="23" dur="500"/>
                                        <p:tgtEl>
                                          <p:spTgt spid="19"/>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p:cTn id="28" dur="500" fill="hold"/>
                                        <p:tgtEl>
                                          <p:spTgt spid="18"/>
                                        </p:tgtEl>
                                        <p:attrNameLst>
                                          <p:attrName>ppt_w</p:attrName>
                                        </p:attrNameLst>
                                      </p:cBhvr>
                                      <p:tavLst>
                                        <p:tav tm="0">
                                          <p:val>
                                            <p:fltVal val="0"/>
                                          </p:val>
                                        </p:tav>
                                        <p:tav tm="100000">
                                          <p:val>
                                            <p:strVal val="#ppt_w"/>
                                          </p:val>
                                        </p:tav>
                                      </p:tavLst>
                                    </p:anim>
                                    <p:anim calcmode="lin" valueType="num">
                                      <p:cBhvr>
                                        <p:cTn id="29" dur="500" fill="hold"/>
                                        <p:tgtEl>
                                          <p:spTgt spid="18"/>
                                        </p:tgtEl>
                                        <p:attrNameLst>
                                          <p:attrName>ppt_h</p:attrName>
                                        </p:attrNameLst>
                                      </p:cBhvr>
                                      <p:tavLst>
                                        <p:tav tm="0">
                                          <p:val>
                                            <p:fltVal val="0"/>
                                          </p:val>
                                        </p:tav>
                                        <p:tav tm="100000">
                                          <p:val>
                                            <p:strVal val="#ppt_h"/>
                                          </p:val>
                                        </p:tav>
                                      </p:tavLst>
                                    </p:anim>
                                    <p:animEffect transition="in" filter="fade">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anim calcmode="lin" valueType="num">
                                      <p:cBhvr>
                                        <p:cTn id="35" dur="500" fill="hold"/>
                                        <p:tgtEl>
                                          <p:spTgt spid="23"/>
                                        </p:tgtEl>
                                        <p:attrNameLst>
                                          <p:attrName>ppt_w</p:attrName>
                                        </p:attrNameLst>
                                      </p:cBhvr>
                                      <p:tavLst>
                                        <p:tav tm="0">
                                          <p:val>
                                            <p:fltVal val="0"/>
                                          </p:val>
                                        </p:tav>
                                        <p:tav tm="100000">
                                          <p:val>
                                            <p:strVal val="#ppt_w"/>
                                          </p:val>
                                        </p:tav>
                                      </p:tavLst>
                                    </p:anim>
                                    <p:anim calcmode="lin" valueType="num">
                                      <p:cBhvr>
                                        <p:cTn id="36" dur="500" fill="hold"/>
                                        <p:tgtEl>
                                          <p:spTgt spid="23"/>
                                        </p:tgtEl>
                                        <p:attrNameLst>
                                          <p:attrName>ppt_h</p:attrName>
                                        </p:attrNameLst>
                                      </p:cBhvr>
                                      <p:tavLst>
                                        <p:tav tm="0">
                                          <p:val>
                                            <p:fltVal val="0"/>
                                          </p:val>
                                        </p:tav>
                                        <p:tav tm="100000">
                                          <p:val>
                                            <p:strVal val="#ppt_h"/>
                                          </p:val>
                                        </p:tav>
                                      </p:tavLst>
                                    </p:anim>
                                    <p:animEffect transition="in" filter="fade">
                                      <p:cBhvr>
                                        <p:cTn id="37" dur="500"/>
                                        <p:tgtEl>
                                          <p:spTgt spid="23"/>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 calcmode="lin" valueType="num">
                                      <p:cBhvr>
                                        <p:cTn id="42" dur="500" fill="hold"/>
                                        <p:tgtEl>
                                          <p:spTgt spid="17"/>
                                        </p:tgtEl>
                                        <p:attrNameLst>
                                          <p:attrName>ppt_w</p:attrName>
                                        </p:attrNameLst>
                                      </p:cBhvr>
                                      <p:tavLst>
                                        <p:tav tm="0">
                                          <p:val>
                                            <p:fltVal val="0"/>
                                          </p:val>
                                        </p:tav>
                                        <p:tav tm="100000">
                                          <p:val>
                                            <p:strVal val="#ppt_w"/>
                                          </p:val>
                                        </p:tav>
                                      </p:tavLst>
                                    </p:anim>
                                    <p:anim calcmode="lin" valueType="num">
                                      <p:cBhvr>
                                        <p:cTn id="43" dur="500" fill="hold"/>
                                        <p:tgtEl>
                                          <p:spTgt spid="17"/>
                                        </p:tgtEl>
                                        <p:attrNameLst>
                                          <p:attrName>ppt_h</p:attrName>
                                        </p:attrNameLst>
                                      </p:cBhvr>
                                      <p:tavLst>
                                        <p:tav tm="0">
                                          <p:val>
                                            <p:fltVal val="0"/>
                                          </p:val>
                                        </p:tav>
                                        <p:tav tm="100000">
                                          <p:val>
                                            <p:strVal val="#ppt_h"/>
                                          </p:val>
                                        </p:tav>
                                      </p:tavLst>
                                    </p:anim>
                                    <p:animEffect transition="in" filter="fade">
                                      <p:cBhvr>
                                        <p:cTn id="44" dur="500"/>
                                        <p:tgtEl>
                                          <p:spTgt spid="17"/>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20"/>
                                        </p:tgtEl>
                                        <p:attrNameLst>
                                          <p:attrName>style.visibility</p:attrName>
                                        </p:attrNameLst>
                                      </p:cBhvr>
                                      <p:to>
                                        <p:strVal val="visible"/>
                                      </p:to>
                                    </p:set>
                                    <p:anim calcmode="lin" valueType="num">
                                      <p:cBhvr>
                                        <p:cTn id="49" dur="500" fill="hold"/>
                                        <p:tgtEl>
                                          <p:spTgt spid="20"/>
                                        </p:tgtEl>
                                        <p:attrNameLst>
                                          <p:attrName>ppt_w</p:attrName>
                                        </p:attrNameLst>
                                      </p:cBhvr>
                                      <p:tavLst>
                                        <p:tav tm="0">
                                          <p:val>
                                            <p:fltVal val="0"/>
                                          </p:val>
                                        </p:tav>
                                        <p:tav tm="100000">
                                          <p:val>
                                            <p:strVal val="#ppt_w"/>
                                          </p:val>
                                        </p:tav>
                                      </p:tavLst>
                                    </p:anim>
                                    <p:anim calcmode="lin" valueType="num">
                                      <p:cBhvr>
                                        <p:cTn id="50" dur="500" fill="hold"/>
                                        <p:tgtEl>
                                          <p:spTgt spid="20"/>
                                        </p:tgtEl>
                                        <p:attrNameLst>
                                          <p:attrName>ppt_h</p:attrName>
                                        </p:attrNameLst>
                                      </p:cBhvr>
                                      <p:tavLst>
                                        <p:tav tm="0">
                                          <p:val>
                                            <p:fltVal val="0"/>
                                          </p:val>
                                        </p:tav>
                                        <p:tav tm="100000">
                                          <p:val>
                                            <p:strVal val="#ppt_h"/>
                                          </p:val>
                                        </p:tav>
                                      </p:tavLst>
                                    </p:anim>
                                    <p:animEffect transition="in" filter="fade">
                                      <p:cBhvr>
                                        <p:cTn id="5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7" grpId="0" animBg="1"/>
      <p:bldP spid="18" grpId="0" animBg="1"/>
      <p:bldP spid="19" grpId="0" animBg="1"/>
      <p:bldP spid="20" grpId="0" animBg="1"/>
      <p:bldP spid="23" grpId="0" animBg="1"/>
      <p:bldP spid="2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79512" y="260648"/>
            <a:ext cx="8712968" cy="720080"/>
          </a:xfrm>
        </p:spPr>
        <p:txBody>
          <a:bodyPr>
            <a:normAutofit fontScale="85000" lnSpcReduction="10000"/>
          </a:bodyPr>
          <a:lstStyle/>
          <a:p>
            <a:r>
              <a:rPr lang="it-IT" sz="4400" b="1" dirty="0" smtClean="0">
                <a:solidFill>
                  <a:srgbClr val="FF0000"/>
                </a:solidFill>
              </a:rPr>
              <a:t>Dare un senso alla vita degli adolescenti </a:t>
            </a:r>
            <a:endParaRPr lang="it-IT" sz="8000" b="1" dirty="0" smtClean="0">
              <a:solidFill>
                <a:srgbClr val="FF0000"/>
              </a:solidFill>
            </a:endParaRPr>
          </a:p>
        </p:txBody>
      </p:sp>
      <p:sp>
        <p:nvSpPr>
          <p:cNvPr id="7" name="Segnaposto data 6"/>
          <p:cNvSpPr>
            <a:spLocks noGrp="1"/>
          </p:cNvSpPr>
          <p:nvPr>
            <p:ph type="dt" sz="half" idx="10"/>
          </p:nvPr>
        </p:nvSpPr>
        <p:spPr/>
        <p:txBody>
          <a:bodyPr/>
          <a:lstStyle/>
          <a:p>
            <a:fld id="{54FE3454-469E-4B8A-828B-013F96A93C55}" type="datetime1">
              <a:rPr lang="it-IT" smtClean="0"/>
              <a:pPr/>
              <a:t>24/09/2025</a:t>
            </a:fld>
            <a:endParaRPr lang="it-IT" dirty="0"/>
          </a:p>
        </p:txBody>
      </p:sp>
      <p:sp>
        <p:nvSpPr>
          <p:cNvPr id="8" name="Segnaposto numero diapositiva 7"/>
          <p:cNvSpPr>
            <a:spLocks noGrp="1"/>
          </p:cNvSpPr>
          <p:nvPr>
            <p:ph type="sldNum" sz="quarter" idx="12"/>
          </p:nvPr>
        </p:nvSpPr>
        <p:spPr/>
        <p:txBody>
          <a:bodyPr/>
          <a:lstStyle/>
          <a:p>
            <a:fld id="{D638F805-12A6-466B-AD68-3BADDF56A04F}" type="slidenum">
              <a:rPr lang="it-IT" smtClean="0"/>
              <a:pPr/>
              <a:t>12</a:t>
            </a:fld>
            <a:endParaRPr lang="it-IT" dirty="0"/>
          </a:p>
        </p:txBody>
      </p:sp>
      <p:sp>
        <p:nvSpPr>
          <p:cNvPr id="30" name="CasellaDiTesto 29"/>
          <p:cNvSpPr txBox="1"/>
          <p:nvPr/>
        </p:nvSpPr>
        <p:spPr>
          <a:xfrm>
            <a:off x="251520" y="908720"/>
            <a:ext cx="8575997" cy="523220"/>
          </a:xfrm>
          <a:prstGeom prst="rect">
            <a:avLst/>
          </a:prstGeom>
          <a:noFill/>
        </p:spPr>
        <p:txBody>
          <a:bodyPr wrap="square" rtlCol="0">
            <a:spAutoFit/>
          </a:bodyPr>
          <a:lstStyle/>
          <a:p>
            <a:pPr algn="ctr"/>
            <a:r>
              <a:rPr lang="it-IT" sz="2800" b="1" dirty="0">
                <a:solidFill>
                  <a:srgbClr val="002060"/>
                </a:solidFill>
              </a:rPr>
              <a:t>Questo è solo un assaggio, il resto lo trovate nel libro.</a:t>
            </a:r>
          </a:p>
        </p:txBody>
      </p:sp>
      <p:sp>
        <p:nvSpPr>
          <p:cNvPr id="39" name="CasellaDiTesto 38"/>
          <p:cNvSpPr txBox="1"/>
          <p:nvPr/>
        </p:nvSpPr>
        <p:spPr>
          <a:xfrm>
            <a:off x="3455876" y="5546081"/>
            <a:ext cx="2160240" cy="1015663"/>
          </a:xfrm>
          <a:prstGeom prst="rect">
            <a:avLst/>
          </a:prstGeom>
          <a:noFill/>
        </p:spPr>
        <p:txBody>
          <a:bodyPr wrap="square" rtlCol="0">
            <a:spAutoFit/>
          </a:bodyPr>
          <a:lstStyle/>
          <a:p>
            <a:pPr algn="ctr"/>
            <a:r>
              <a:rPr lang="it-IT" sz="6000" b="1" dirty="0">
                <a:solidFill>
                  <a:srgbClr val="FF0000"/>
                </a:solidFill>
              </a:rPr>
              <a:t>FINE</a:t>
            </a:r>
          </a:p>
        </p:txBody>
      </p:sp>
      <p:pic>
        <p:nvPicPr>
          <p:cNvPr id="2050" name="Picture 2" descr="D:\Documenti\Desktop\Pubblicazione libri\Dare un senso alla vita degli adolescenti\Cop10.JPG"/>
          <p:cNvPicPr>
            <a:picLocks noChangeAspect="1" noChangeArrowheads="1"/>
          </p:cNvPicPr>
          <p:nvPr/>
        </p:nvPicPr>
        <p:blipFill>
          <a:blip r:embed="rId2" cstate="print"/>
          <a:srcRect/>
          <a:stretch>
            <a:fillRect/>
          </a:stretch>
        </p:blipFill>
        <p:spPr bwMode="auto">
          <a:xfrm>
            <a:off x="3203848" y="1556792"/>
            <a:ext cx="2808312" cy="388416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431032" y="188640"/>
            <a:ext cx="8712968" cy="720080"/>
          </a:xfrm>
        </p:spPr>
        <p:txBody>
          <a:bodyPr>
            <a:normAutofit/>
          </a:bodyPr>
          <a:lstStyle/>
          <a:p>
            <a:r>
              <a:rPr lang="it-IT" b="1" dirty="0" smtClean="0">
                <a:solidFill>
                  <a:srgbClr val="FF0000"/>
                </a:solidFill>
              </a:rPr>
              <a:t>Dare un senso alla vita degli adolescenti </a:t>
            </a:r>
            <a:endParaRPr lang="it-IT" sz="6000" b="1" dirty="0">
              <a:solidFill>
                <a:srgbClr val="FF0000"/>
              </a:solidFill>
            </a:endParaRPr>
          </a:p>
        </p:txBody>
      </p:sp>
      <p:sp>
        <p:nvSpPr>
          <p:cNvPr id="7" name="Segnaposto data 6"/>
          <p:cNvSpPr>
            <a:spLocks noGrp="1"/>
          </p:cNvSpPr>
          <p:nvPr>
            <p:ph type="dt" sz="half" idx="10"/>
          </p:nvPr>
        </p:nvSpPr>
        <p:spPr/>
        <p:txBody>
          <a:bodyPr/>
          <a:lstStyle/>
          <a:p>
            <a:fld id="{8A1C183A-2F73-4794-83D3-FEB83ACB178C}" type="datetime1">
              <a:rPr lang="it-IT" smtClean="0"/>
              <a:pPr/>
              <a:t>24/09/2025</a:t>
            </a:fld>
            <a:endParaRPr lang="it-IT"/>
          </a:p>
        </p:txBody>
      </p:sp>
      <p:sp>
        <p:nvSpPr>
          <p:cNvPr id="8" name="Segnaposto numero diapositiva 7"/>
          <p:cNvSpPr>
            <a:spLocks noGrp="1"/>
          </p:cNvSpPr>
          <p:nvPr>
            <p:ph type="sldNum" sz="quarter" idx="12"/>
          </p:nvPr>
        </p:nvSpPr>
        <p:spPr/>
        <p:txBody>
          <a:bodyPr/>
          <a:lstStyle/>
          <a:p>
            <a:fld id="{D638F805-12A6-466B-AD68-3BADDF56A04F}" type="slidenum">
              <a:rPr lang="it-IT" smtClean="0"/>
              <a:pPr/>
              <a:t>2</a:t>
            </a:fld>
            <a:endParaRPr lang="it-IT" dirty="0"/>
          </a:p>
        </p:txBody>
      </p:sp>
      <p:sp>
        <p:nvSpPr>
          <p:cNvPr id="9" name="CasellaDiTesto 8"/>
          <p:cNvSpPr txBox="1"/>
          <p:nvPr/>
        </p:nvSpPr>
        <p:spPr>
          <a:xfrm>
            <a:off x="395536" y="908720"/>
            <a:ext cx="8363272" cy="523220"/>
          </a:xfrm>
          <a:prstGeom prst="rect">
            <a:avLst/>
          </a:prstGeom>
          <a:noFill/>
        </p:spPr>
        <p:txBody>
          <a:bodyPr wrap="square" rtlCol="0">
            <a:spAutoFit/>
          </a:bodyPr>
          <a:lstStyle/>
          <a:p>
            <a:pPr algn="ctr"/>
            <a:r>
              <a:rPr lang="it-IT" sz="2800" b="1" dirty="0" smtClean="0">
                <a:solidFill>
                  <a:srgbClr val="002060"/>
                </a:solidFill>
              </a:rPr>
              <a:t>Primo </a:t>
            </a:r>
            <a:r>
              <a:rPr lang="it-IT" sz="2800" b="1" dirty="0">
                <a:solidFill>
                  <a:srgbClr val="002060"/>
                </a:solidFill>
              </a:rPr>
              <a:t>obiettivo:</a:t>
            </a:r>
          </a:p>
        </p:txBody>
      </p:sp>
      <p:sp>
        <p:nvSpPr>
          <p:cNvPr id="6" name="CasellaDiTesto 5"/>
          <p:cNvSpPr txBox="1"/>
          <p:nvPr/>
        </p:nvSpPr>
        <p:spPr>
          <a:xfrm>
            <a:off x="323528" y="1628800"/>
            <a:ext cx="8568952" cy="1384995"/>
          </a:xfrm>
          <a:prstGeom prst="rect">
            <a:avLst/>
          </a:prstGeom>
          <a:noFill/>
        </p:spPr>
        <p:txBody>
          <a:bodyPr wrap="square" rtlCol="0">
            <a:spAutoFit/>
          </a:bodyPr>
          <a:lstStyle/>
          <a:p>
            <a:pPr algn="just"/>
            <a:r>
              <a:rPr lang="it-IT" sz="2800" b="1" dirty="0" smtClean="0"/>
              <a:t>Accompagnare, in modo particolare in famiglia, i cambiamenti tipici dell’età fortemente condizionati dal gruppo dei pari, e dai nuovi stili di vita </a:t>
            </a:r>
            <a:endParaRPr lang="it-IT" sz="2800" b="1" dirty="0"/>
          </a:p>
        </p:txBody>
      </p:sp>
      <p:pic>
        <p:nvPicPr>
          <p:cNvPr id="11265" name="Picture 1" descr="D:\Documenti\Desktop\1.jpg"/>
          <p:cNvPicPr>
            <a:picLocks noChangeAspect="1" noChangeArrowheads="1"/>
          </p:cNvPicPr>
          <p:nvPr/>
        </p:nvPicPr>
        <p:blipFill>
          <a:blip r:embed="rId2" cstate="print"/>
          <a:srcRect/>
          <a:stretch>
            <a:fillRect/>
          </a:stretch>
        </p:blipFill>
        <p:spPr bwMode="auto">
          <a:xfrm>
            <a:off x="1907704" y="3140968"/>
            <a:ext cx="5214924" cy="2785823"/>
          </a:xfrm>
          <a:prstGeom prst="rect">
            <a:avLst/>
          </a:prstGeom>
          <a:noFill/>
          <a:ln w="25400">
            <a:solidFill>
              <a:srgbClr val="FF0000"/>
            </a:solidFill>
          </a:ln>
        </p:spPr>
      </p:pic>
    </p:spTree>
    <p:extLst>
      <p:ext uri="{BB962C8B-B14F-4D97-AF65-F5344CB8AC3E}">
        <p14:creationId xmlns="" xmlns:p14="http://schemas.microsoft.com/office/powerpoint/2010/main" val="33597956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7" name="Segnaposto data 6"/>
          <p:cNvSpPr>
            <a:spLocks noGrp="1"/>
          </p:cNvSpPr>
          <p:nvPr>
            <p:ph type="dt" sz="half" idx="10"/>
          </p:nvPr>
        </p:nvSpPr>
        <p:spPr/>
        <p:txBody>
          <a:bodyPr/>
          <a:lstStyle/>
          <a:p>
            <a:fld id="{EFF08FE2-57E4-43B3-9CC2-FD4262198CDB}" type="datetime1">
              <a:rPr lang="it-IT" smtClean="0"/>
              <a:pPr/>
              <a:t>24/09/2025</a:t>
            </a:fld>
            <a:endParaRPr lang="it-IT"/>
          </a:p>
        </p:txBody>
      </p:sp>
      <p:sp>
        <p:nvSpPr>
          <p:cNvPr id="8" name="Segnaposto numero diapositiva 7"/>
          <p:cNvSpPr>
            <a:spLocks noGrp="1"/>
          </p:cNvSpPr>
          <p:nvPr>
            <p:ph type="sldNum" sz="quarter" idx="12"/>
          </p:nvPr>
        </p:nvSpPr>
        <p:spPr/>
        <p:txBody>
          <a:bodyPr/>
          <a:lstStyle/>
          <a:p>
            <a:fld id="{D638F805-12A6-466B-AD68-3BADDF56A04F}" type="slidenum">
              <a:rPr lang="it-IT" smtClean="0"/>
              <a:pPr/>
              <a:t>3</a:t>
            </a:fld>
            <a:endParaRPr lang="it-IT" dirty="0"/>
          </a:p>
        </p:txBody>
      </p:sp>
      <p:sp>
        <p:nvSpPr>
          <p:cNvPr id="9" name="CasellaDiTesto 8"/>
          <p:cNvSpPr txBox="1"/>
          <p:nvPr/>
        </p:nvSpPr>
        <p:spPr>
          <a:xfrm>
            <a:off x="1403648" y="836712"/>
            <a:ext cx="6336704" cy="523220"/>
          </a:xfrm>
          <a:prstGeom prst="rect">
            <a:avLst/>
          </a:prstGeom>
          <a:noFill/>
        </p:spPr>
        <p:txBody>
          <a:bodyPr wrap="square" rtlCol="0">
            <a:spAutoFit/>
          </a:bodyPr>
          <a:lstStyle/>
          <a:p>
            <a:pPr algn="ctr"/>
            <a:r>
              <a:rPr lang="it-IT" sz="2800" b="1" dirty="0" smtClean="0">
                <a:solidFill>
                  <a:srgbClr val="002060"/>
                </a:solidFill>
              </a:rPr>
              <a:t>Secondo  </a:t>
            </a:r>
            <a:r>
              <a:rPr lang="it-IT" sz="2800" b="1" dirty="0">
                <a:solidFill>
                  <a:srgbClr val="002060"/>
                </a:solidFill>
              </a:rPr>
              <a:t>obiettivo:</a:t>
            </a:r>
          </a:p>
        </p:txBody>
      </p:sp>
      <p:sp>
        <p:nvSpPr>
          <p:cNvPr id="10" name="Rettangolo 9"/>
          <p:cNvSpPr/>
          <p:nvPr/>
        </p:nvSpPr>
        <p:spPr>
          <a:xfrm>
            <a:off x="339474" y="188641"/>
            <a:ext cx="8804526" cy="707886"/>
          </a:xfrm>
          <a:prstGeom prst="rect">
            <a:avLst/>
          </a:prstGeom>
        </p:spPr>
        <p:txBody>
          <a:bodyPr wrap="square">
            <a:spAutoFit/>
          </a:bodyPr>
          <a:lstStyle/>
          <a:p>
            <a:r>
              <a:rPr lang="it-IT" sz="4000" b="1" dirty="0" smtClean="0">
                <a:solidFill>
                  <a:srgbClr val="FF0000"/>
                </a:solidFill>
              </a:rPr>
              <a:t>Dare un senso alla vita degli adolescenti </a:t>
            </a:r>
            <a:endParaRPr lang="it-IT" sz="7200" b="1" dirty="0" smtClean="0">
              <a:solidFill>
                <a:srgbClr val="FF0000"/>
              </a:solidFill>
            </a:endParaRPr>
          </a:p>
        </p:txBody>
      </p:sp>
      <p:sp>
        <p:nvSpPr>
          <p:cNvPr id="6" name="CasellaDiTesto 5"/>
          <p:cNvSpPr txBox="1"/>
          <p:nvPr/>
        </p:nvSpPr>
        <p:spPr>
          <a:xfrm>
            <a:off x="323528" y="1700808"/>
            <a:ext cx="8568952" cy="1384995"/>
          </a:xfrm>
          <a:prstGeom prst="rect">
            <a:avLst/>
          </a:prstGeom>
          <a:noFill/>
        </p:spPr>
        <p:txBody>
          <a:bodyPr wrap="square" rtlCol="0">
            <a:spAutoFit/>
          </a:bodyPr>
          <a:lstStyle/>
          <a:p>
            <a:r>
              <a:rPr lang="it-IT" sz="2800" b="1" dirty="0" smtClean="0"/>
              <a:t>Educare i giovani all’uso responsabile degli strumenti digitali e prevenire altre forme di dipendenza che possono diventare cause di disagio giovanile</a:t>
            </a:r>
            <a:endParaRPr lang="it-IT" sz="2800" b="1" dirty="0"/>
          </a:p>
        </p:txBody>
      </p:sp>
      <p:pic>
        <p:nvPicPr>
          <p:cNvPr id="10241" name="Picture 1" descr="D:\Documenti\Desktop\2.jpg"/>
          <p:cNvPicPr>
            <a:picLocks noChangeAspect="1" noChangeArrowheads="1"/>
          </p:cNvPicPr>
          <p:nvPr/>
        </p:nvPicPr>
        <p:blipFill>
          <a:blip r:embed="rId2" cstate="print"/>
          <a:srcRect/>
          <a:stretch>
            <a:fillRect/>
          </a:stretch>
        </p:blipFill>
        <p:spPr bwMode="auto">
          <a:xfrm>
            <a:off x="2411760" y="3212976"/>
            <a:ext cx="4328350" cy="2880320"/>
          </a:xfrm>
          <a:prstGeom prst="rect">
            <a:avLst/>
          </a:prstGeom>
          <a:noFill/>
          <a:ln w="25400">
            <a:solidFill>
              <a:srgbClr val="FF0000"/>
            </a:solidFill>
          </a:ln>
        </p:spPr>
      </p:pic>
    </p:spTree>
    <p:extLst>
      <p:ext uri="{BB962C8B-B14F-4D97-AF65-F5344CB8AC3E}">
        <p14:creationId xmlns="" xmlns:p14="http://schemas.microsoft.com/office/powerpoint/2010/main" val="30352972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323528" y="116632"/>
            <a:ext cx="8712968" cy="720080"/>
          </a:xfrm>
        </p:spPr>
        <p:txBody>
          <a:bodyPr>
            <a:normAutofit fontScale="85000" lnSpcReduction="10000"/>
          </a:bodyPr>
          <a:lstStyle/>
          <a:p>
            <a:r>
              <a:rPr lang="it-IT" sz="4400" b="1" dirty="0" smtClean="0">
                <a:solidFill>
                  <a:srgbClr val="FF0000"/>
                </a:solidFill>
              </a:rPr>
              <a:t>Dare un senso alla vita degli adolescenti </a:t>
            </a:r>
            <a:endParaRPr lang="it-IT" sz="8000" b="1" dirty="0" smtClean="0">
              <a:solidFill>
                <a:srgbClr val="FF0000"/>
              </a:solidFill>
            </a:endParaRPr>
          </a:p>
          <a:p>
            <a:endParaRPr lang="it-IT" sz="4400" b="1" dirty="0">
              <a:solidFill>
                <a:srgbClr val="FF0000"/>
              </a:solidFill>
            </a:endParaRPr>
          </a:p>
        </p:txBody>
      </p:sp>
      <p:sp>
        <p:nvSpPr>
          <p:cNvPr id="7" name="Segnaposto data 6"/>
          <p:cNvSpPr>
            <a:spLocks noGrp="1"/>
          </p:cNvSpPr>
          <p:nvPr>
            <p:ph type="dt" sz="half" idx="10"/>
          </p:nvPr>
        </p:nvSpPr>
        <p:spPr/>
        <p:txBody>
          <a:bodyPr/>
          <a:lstStyle/>
          <a:p>
            <a:fld id="{1DCC21F6-F3A8-421D-99D5-4340F1DF621A}" type="datetime1">
              <a:rPr lang="it-IT" smtClean="0"/>
              <a:pPr/>
              <a:t>24/09/2025</a:t>
            </a:fld>
            <a:endParaRPr lang="it-IT"/>
          </a:p>
        </p:txBody>
      </p:sp>
      <p:sp>
        <p:nvSpPr>
          <p:cNvPr id="8" name="Segnaposto numero diapositiva 7"/>
          <p:cNvSpPr>
            <a:spLocks noGrp="1"/>
          </p:cNvSpPr>
          <p:nvPr>
            <p:ph type="sldNum" sz="quarter" idx="12"/>
          </p:nvPr>
        </p:nvSpPr>
        <p:spPr/>
        <p:txBody>
          <a:bodyPr/>
          <a:lstStyle/>
          <a:p>
            <a:fld id="{D638F805-12A6-466B-AD68-3BADDF56A04F}" type="slidenum">
              <a:rPr lang="it-IT" smtClean="0"/>
              <a:pPr/>
              <a:t>4</a:t>
            </a:fld>
            <a:endParaRPr lang="it-IT" dirty="0"/>
          </a:p>
        </p:txBody>
      </p:sp>
      <p:sp>
        <p:nvSpPr>
          <p:cNvPr id="9" name="CasellaDiTesto 8"/>
          <p:cNvSpPr txBox="1"/>
          <p:nvPr/>
        </p:nvSpPr>
        <p:spPr>
          <a:xfrm>
            <a:off x="323528" y="836712"/>
            <a:ext cx="8363272" cy="523220"/>
          </a:xfrm>
          <a:prstGeom prst="rect">
            <a:avLst/>
          </a:prstGeom>
          <a:noFill/>
        </p:spPr>
        <p:txBody>
          <a:bodyPr wrap="square" rtlCol="0">
            <a:spAutoFit/>
          </a:bodyPr>
          <a:lstStyle/>
          <a:p>
            <a:pPr algn="ctr"/>
            <a:r>
              <a:rPr lang="it-IT" sz="2800" b="1" dirty="0" smtClean="0">
                <a:solidFill>
                  <a:srgbClr val="002060"/>
                </a:solidFill>
              </a:rPr>
              <a:t>Terzo </a:t>
            </a:r>
            <a:r>
              <a:rPr lang="it-IT" sz="2800" b="1" dirty="0">
                <a:solidFill>
                  <a:srgbClr val="002060"/>
                </a:solidFill>
              </a:rPr>
              <a:t>obiettivo:</a:t>
            </a:r>
          </a:p>
        </p:txBody>
      </p:sp>
      <p:sp>
        <p:nvSpPr>
          <p:cNvPr id="6" name="CasellaDiTesto 5"/>
          <p:cNvSpPr txBox="1"/>
          <p:nvPr/>
        </p:nvSpPr>
        <p:spPr>
          <a:xfrm>
            <a:off x="323528" y="1700808"/>
            <a:ext cx="8568952" cy="1815882"/>
          </a:xfrm>
          <a:prstGeom prst="rect">
            <a:avLst/>
          </a:prstGeom>
          <a:noFill/>
        </p:spPr>
        <p:txBody>
          <a:bodyPr wrap="square" rtlCol="0">
            <a:spAutoFit/>
          </a:bodyPr>
          <a:lstStyle/>
          <a:p>
            <a:r>
              <a:rPr lang="it-IT" sz="2800" b="1" dirty="0" smtClean="0"/>
              <a:t>Scoprire che per dare un senso alla vita degli adolescenti bisogna mettere al centro dell’azione educativa una rete composta da genitori, insegnati, e altre figure di riferimento</a:t>
            </a:r>
            <a:endParaRPr lang="it-IT" sz="2800" b="1" dirty="0"/>
          </a:p>
        </p:txBody>
      </p:sp>
      <p:pic>
        <p:nvPicPr>
          <p:cNvPr id="9217" name="Picture 1" descr="D:\Documenti\Desktop\3.jpg"/>
          <p:cNvPicPr>
            <a:picLocks noChangeAspect="1" noChangeArrowheads="1"/>
          </p:cNvPicPr>
          <p:nvPr/>
        </p:nvPicPr>
        <p:blipFill>
          <a:blip r:embed="rId2" cstate="print"/>
          <a:srcRect/>
          <a:stretch>
            <a:fillRect/>
          </a:stretch>
        </p:blipFill>
        <p:spPr bwMode="auto">
          <a:xfrm>
            <a:off x="2627784" y="3212976"/>
            <a:ext cx="3888432" cy="2912571"/>
          </a:xfrm>
          <a:prstGeom prst="rect">
            <a:avLst/>
          </a:prstGeom>
          <a:noFill/>
          <a:ln w="25400">
            <a:solidFill>
              <a:srgbClr val="FF0000"/>
            </a:solidFill>
          </a:ln>
        </p:spPr>
      </p:pic>
    </p:spTree>
    <p:extLst>
      <p:ext uri="{BB962C8B-B14F-4D97-AF65-F5344CB8AC3E}">
        <p14:creationId xmlns="" xmlns:p14="http://schemas.microsoft.com/office/powerpoint/2010/main" val="313041549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79512" y="116632"/>
            <a:ext cx="8712968" cy="720080"/>
          </a:xfrm>
        </p:spPr>
        <p:txBody>
          <a:bodyPr>
            <a:normAutofit fontScale="85000" lnSpcReduction="10000"/>
          </a:bodyPr>
          <a:lstStyle/>
          <a:p>
            <a:r>
              <a:rPr lang="it-IT" sz="4400" b="1" dirty="0" smtClean="0">
                <a:solidFill>
                  <a:srgbClr val="FF0000"/>
                </a:solidFill>
              </a:rPr>
              <a:t>Dare un senso alla vita degli adolescenti </a:t>
            </a:r>
            <a:endParaRPr lang="it-IT" sz="8000" b="1" dirty="0" smtClean="0">
              <a:solidFill>
                <a:srgbClr val="FF0000"/>
              </a:solidFill>
            </a:endParaRPr>
          </a:p>
          <a:p>
            <a:endParaRPr lang="it-IT" sz="4400" b="1" dirty="0">
              <a:solidFill>
                <a:srgbClr val="FF0000"/>
              </a:solidFill>
            </a:endParaRPr>
          </a:p>
        </p:txBody>
      </p:sp>
      <p:sp>
        <p:nvSpPr>
          <p:cNvPr id="7" name="Segnaposto data 6"/>
          <p:cNvSpPr>
            <a:spLocks noGrp="1"/>
          </p:cNvSpPr>
          <p:nvPr>
            <p:ph type="dt" sz="half" idx="10"/>
          </p:nvPr>
        </p:nvSpPr>
        <p:spPr/>
        <p:txBody>
          <a:bodyPr/>
          <a:lstStyle/>
          <a:p>
            <a:fld id="{40F23F75-3F5A-47A8-AD06-6B094D0645FA}" type="datetime1">
              <a:rPr lang="it-IT" smtClean="0"/>
              <a:pPr/>
              <a:t>24/09/2025</a:t>
            </a:fld>
            <a:endParaRPr lang="it-IT" dirty="0"/>
          </a:p>
        </p:txBody>
      </p:sp>
      <p:sp>
        <p:nvSpPr>
          <p:cNvPr id="8" name="Segnaposto numero diapositiva 7"/>
          <p:cNvSpPr>
            <a:spLocks noGrp="1"/>
          </p:cNvSpPr>
          <p:nvPr>
            <p:ph type="sldNum" sz="quarter" idx="12"/>
          </p:nvPr>
        </p:nvSpPr>
        <p:spPr>
          <a:xfrm>
            <a:off x="6595872" y="6358500"/>
            <a:ext cx="2133600" cy="365125"/>
          </a:xfrm>
        </p:spPr>
        <p:txBody>
          <a:bodyPr/>
          <a:lstStyle/>
          <a:p>
            <a:fld id="{D638F805-12A6-466B-AD68-3BADDF56A04F}" type="slidenum">
              <a:rPr lang="it-IT" smtClean="0"/>
              <a:pPr/>
              <a:t>5</a:t>
            </a:fld>
            <a:endParaRPr lang="it-IT" dirty="0"/>
          </a:p>
        </p:txBody>
      </p:sp>
      <p:sp>
        <p:nvSpPr>
          <p:cNvPr id="9" name="CasellaDiTesto 8"/>
          <p:cNvSpPr txBox="1"/>
          <p:nvPr/>
        </p:nvSpPr>
        <p:spPr>
          <a:xfrm>
            <a:off x="539552" y="566482"/>
            <a:ext cx="7992888" cy="523220"/>
          </a:xfrm>
          <a:prstGeom prst="rect">
            <a:avLst/>
          </a:prstGeom>
          <a:noFill/>
        </p:spPr>
        <p:txBody>
          <a:bodyPr wrap="square" rtlCol="0">
            <a:spAutoFit/>
          </a:bodyPr>
          <a:lstStyle/>
          <a:p>
            <a:pPr algn="ctr"/>
            <a:r>
              <a:rPr lang="it-IT" sz="2800" b="1" dirty="0">
                <a:solidFill>
                  <a:srgbClr val="0070C0"/>
                </a:solidFill>
              </a:rPr>
              <a:t>Capitolo 1</a:t>
            </a:r>
            <a:r>
              <a:rPr lang="it-IT" sz="2800" b="1" dirty="0" smtClean="0">
                <a:solidFill>
                  <a:srgbClr val="0070C0"/>
                </a:solidFill>
              </a:rPr>
              <a:t>.</a:t>
            </a:r>
            <a:r>
              <a:rPr lang="it-IT" sz="2800" b="1" dirty="0" smtClean="0">
                <a:solidFill>
                  <a:srgbClr val="002060"/>
                </a:solidFill>
              </a:rPr>
              <a:t> </a:t>
            </a:r>
            <a:r>
              <a:rPr lang="it-IT" sz="2800" b="1" dirty="0" smtClean="0">
                <a:solidFill>
                  <a:srgbClr val="0070C0"/>
                </a:solidFill>
              </a:rPr>
              <a:t>L’adolescenza</a:t>
            </a:r>
            <a:r>
              <a:rPr lang="it-IT" sz="2800" b="1" dirty="0" smtClean="0">
                <a:solidFill>
                  <a:srgbClr val="002060"/>
                </a:solidFill>
              </a:rPr>
              <a:t> </a:t>
            </a:r>
            <a:endParaRPr lang="it-IT" sz="2800" b="1" dirty="0">
              <a:solidFill>
                <a:srgbClr val="002060"/>
              </a:solidFill>
            </a:endParaRPr>
          </a:p>
        </p:txBody>
      </p:sp>
      <p:sp>
        <p:nvSpPr>
          <p:cNvPr id="11" name="Freccia a destra 10"/>
          <p:cNvSpPr/>
          <p:nvPr/>
        </p:nvSpPr>
        <p:spPr>
          <a:xfrm>
            <a:off x="251520" y="119675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sz="1400" dirty="0" smtClean="0"/>
          </a:p>
          <a:p>
            <a:r>
              <a:rPr lang="it-IT" sz="1400" dirty="0" smtClean="0"/>
              <a:t>Le caratteristiche principali di questa fase evolutiva 	</a:t>
            </a:r>
            <a:endParaRPr lang="it-IT" sz="1400" b="1" dirty="0">
              <a:solidFill>
                <a:srgbClr val="FFFF00"/>
              </a:solidFill>
            </a:endParaRPr>
          </a:p>
        </p:txBody>
      </p:sp>
      <p:sp>
        <p:nvSpPr>
          <p:cNvPr id="13" name="Freccia a destra 12"/>
          <p:cNvSpPr/>
          <p:nvPr/>
        </p:nvSpPr>
        <p:spPr>
          <a:xfrm>
            <a:off x="251520" y="407707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sz="1400" dirty="0" smtClean="0"/>
          </a:p>
          <a:p>
            <a:r>
              <a:rPr lang="it-IT" sz="1400" dirty="0" smtClean="0"/>
              <a:t>I sentimenti che “attraversano” i ragazzi e le ragazze	</a:t>
            </a:r>
            <a:endParaRPr lang="it-IT" sz="1400" dirty="0"/>
          </a:p>
        </p:txBody>
      </p:sp>
      <p:sp>
        <p:nvSpPr>
          <p:cNvPr id="14" name="Freccia a destra 13"/>
          <p:cNvSpPr/>
          <p:nvPr/>
        </p:nvSpPr>
        <p:spPr>
          <a:xfrm>
            <a:off x="251520" y="335699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400" dirty="0" smtClean="0"/>
              <a:t>Adolescenti ed emozioni</a:t>
            </a:r>
            <a:endParaRPr lang="it-IT" sz="1600" b="1" dirty="0">
              <a:solidFill>
                <a:srgbClr val="FFFF00"/>
              </a:solidFill>
            </a:endParaRPr>
          </a:p>
        </p:txBody>
      </p:sp>
      <p:sp>
        <p:nvSpPr>
          <p:cNvPr id="15" name="Freccia a destra 14"/>
          <p:cNvSpPr/>
          <p:nvPr/>
        </p:nvSpPr>
        <p:spPr>
          <a:xfrm>
            <a:off x="251520" y="263691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sz="1400" dirty="0" smtClean="0"/>
          </a:p>
          <a:p>
            <a:r>
              <a:rPr lang="it-IT" sz="1400" dirty="0" smtClean="0"/>
              <a:t>Problemi psicologici che possono sorgere in adolescenza </a:t>
            </a:r>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16" name="Freccia a destra 15"/>
          <p:cNvSpPr/>
          <p:nvPr/>
        </p:nvSpPr>
        <p:spPr>
          <a:xfrm>
            <a:off x="251520" y="191683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sz="1400" dirty="0" smtClean="0"/>
          </a:p>
          <a:p>
            <a:r>
              <a:rPr lang="it-IT" sz="1400" dirty="0" smtClean="0"/>
              <a:t>I tre grandi cambiamenti che avvengono in adolescenza </a:t>
            </a:r>
            <a:r>
              <a:rPr lang="it-IT" dirty="0" smtClean="0"/>
              <a:t>	</a:t>
            </a:r>
            <a:endParaRPr lang="it-IT" b="1" dirty="0">
              <a:solidFill>
                <a:srgbClr val="FFFF00"/>
              </a:solidFill>
              <a:latin typeface="+mj-lt"/>
              <a:cs typeface="Times New Roman" panose="02020603050405020304" pitchFamily="18" charset="0"/>
            </a:endParaRPr>
          </a:p>
        </p:txBody>
      </p:sp>
      <p:sp>
        <p:nvSpPr>
          <p:cNvPr id="4" name="CasellaDiTesto 3">
            <a:extLst>
              <a:ext uri="{FF2B5EF4-FFF2-40B4-BE49-F238E27FC236}">
                <a16:creationId xmlns="" xmlns:a16="http://schemas.microsoft.com/office/drawing/2014/main" id="{64B0DA68-384D-B5C9-164C-F9551EA99FF5}"/>
              </a:ext>
            </a:extLst>
          </p:cNvPr>
          <p:cNvSpPr txBox="1"/>
          <p:nvPr/>
        </p:nvSpPr>
        <p:spPr>
          <a:xfrm>
            <a:off x="611560" y="6356350"/>
            <a:ext cx="8712968" cy="1921360"/>
          </a:xfrm>
          <a:prstGeom prst="rect">
            <a:avLst/>
          </a:prstGeom>
          <a:noFill/>
        </p:spPr>
        <p:txBody>
          <a:bodyPr wrap="square">
            <a:spAutoFit/>
          </a:bodyPr>
          <a:lstStyle/>
          <a:p>
            <a:pPr marL="457200" algn="just">
              <a:lnSpc>
                <a:spcPct val="115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CasellaDiTesto 9">
            <a:extLst>
              <a:ext uri="{FF2B5EF4-FFF2-40B4-BE49-F238E27FC236}">
                <a16:creationId xmlns="" xmlns:a16="http://schemas.microsoft.com/office/drawing/2014/main" id="{5E4723BF-E8FE-5E58-C5AB-A489D5CA95EF}"/>
              </a:ext>
            </a:extLst>
          </p:cNvPr>
          <p:cNvSpPr txBox="1"/>
          <p:nvPr/>
        </p:nvSpPr>
        <p:spPr>
          <a:xfrm>
            <a:off x="4788024" y="1412776"/>
            <a:ext cx="4032448" cy="1754326"/>
          </a:xfrm>
          <a:prstGeom prst="rect">
            <a:avLst/>
          </a:prstGeom>
          <a:solidFill>
            <a:srgbClr val="FFFF00"/>
          </a:solidFill>
          <a:ln w="25400">
            <a:solidFill>
              <a:srgbClr val="FF0000"/>
            </a:solidFill>
          </a:ln>
        </p:spPr>
        <p:txBody>
          <a:bodyPr wrap="square" rtlCol="0">
            <a:spAutoFit/>
          </a:bodyPr>
          <a:lstStyle/>
          <a:p>
            <a:pPr algn="just" fontAlgn="base"/>
            <a:r>
              <a:rPr lang="it-IT" sz="1200" dirty="0" smtClean="0"/>
              <a:t>In questo primo capitolo, per contribuire a dare qualche risposta  al senso della vita degli adolescenti, non potevamo che iniziare a definire, anche se in modo sintetico, chi sono realmente gli adolescenti e cosa li rende diversi rispetto alle altre fasi della vita. Per questo metteremo in evidenza le principali fasi di sviluppo, i cambiamenti che li accompagnano, i nuovi bisogni vitali e anche gli inevitabili conflitti che i ragazzi e le ragazze devono affrontare nel delicato e graduale passaggio dalla fanciullezza all’età adulta. </a:t>
            </a:r>
            <a:endParaRPr lang="it-IT" sz="1200" dirty="0"/>
          </a:p>
        </p:txBody>
      </p:sp>
      <p:sp>
        <p:nvSpPr>
          <p:cNvPr id="17" name="Freccia a destra 16"/>
          <p:cNvSpPr/>
          <p:nvPr/>
        </p:nvSpPr>
        <p:spPr>
          <a:xfrm>
            <a:off x="251520" y="479715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sz="1400" dirty="0" smtClean="0"/>
              <a:t>Dare parola per oltrepassare la soglia </a:t>
            </a:r>
            <a:r>
              <a:rPr lang="it-IT" sz="1600" dirty="0" smtClean="0"/>
              <a:t>	</a:t>
            </a:r>
            <a:endParaRPr lang="it-IT" sz="3600" dirty="0" smtClean="0">
              <a:solidFill>
                <a:schemeClr val="tx1"/>
              </a:solidFill>
              <a:latin typeface="Arial" pitchFamily="34" charset="0"/>
              <a:cs typeface="Arial" pitchFamily="34" charset="0"/>
            </a:endParaRPr>
          </a:p>
        </p:txBody>
      </p:sp>
      <p:sp>
        <p:nvSpPr>
          <p:cNvPr id="18" name="Freccia a destra 17"/>
          <p:cNvSpPr/>
          <p:nvPr/>
        </p:nvSpPr>
        <p:spPr>
          <a:xfrm>
            <a:off x="251520" y="551723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sz="1400" dirty="0" smtClean="0"/>
              <a:t>Adolescenti in cerca di senso</a:t>
            </a:r>
            <a:endParaRPr lang="it-IT" sz="3200" dirty="0" smtClean="0">
              <a:solidFill>
                <a:schemeClr val="tx1"/>
              </a:solidFill>
              <a:latin typeface="Arial" pitchFamily="34" charset="0"/>
              <a:cs typeface="Arial" pitchFamily="34" charset="0"/>
            </a:endParaRPr>
          </a:p>
        </p:txBody>
      </p:sp>
      <p:pic>
        <p:nvPicPr>
          <p:cNvPr id="8193" name="Picture 1" descr="D:\Documenti\Desktop\5.jpg"/>
          <p:cNvPicPr>
            <a:picLocks noChangeAspect="1" noChangeArrowheads="1"/>
          </p:cNvPicPr>
          <p:nvPr/>
        </p:nvPicPr>
        <p:blipFill>
          <a:blip r:embed="rId2" cstate="print"/>
          <a:srcRect/>
          <a:stretch>
            <a:fillRect/>
          </a:stretch>
        </p:blipFill>
        <p:spPr bwMode="auto">
          <a:xfrm>
            <a:off x="4788024" y="3861048"/>
            <a:ext cx="4187542" cy="2016224"/>
          </a:xfrm>
          <a:prstGeom prst="rect">
            <a:avLst/>
          </a:prstGeom>
          <a:noFill/>
          <a:ln w="25400">
            <a:solidFill>
              <a:srgbClr val="FF0000"/>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p:cTn id="21" dur="500" fill="hold"/>
                                        <p:tgtEl>
                                          <p:spTgt spid="16"/>
                                        </p:tgtEl>
                                        <p:attrNameLst>
                                          <p:attrName>ppt_w</p:attrName>
                                        </p:attrNameLst>
                                      </p:cBhvr>
                                      <p:tavLst>
                                        <p:tav tm="0">
                                          <p:val>
                                            <p:fltVal val="0"/>
                                          </p:val>
                                        </p:tav>
                                        <p:tav tm="100000">
                                          <p:val>
                                            <p:strVal val="#ppt_w"/>
                                          </p:val>
                                        </p:tav>
                                      </p:tavLst>
                                    </p:anim>
                                    <p:anim calcmode="lin" valueType="num">
                                      <p:cBhvr>
                                        <p:cTn id="22" dur="500" fill="hold"/>
                                        <p:tgtEl>
                                          <p:spTgt spid="16"/>
                                        </p:tgtEl>
                                        <p:attrNameLst>
                                          <p:attrName>ppt_h</p:attrName>
                                        </p:attrNameLst>
                                      </p:cBhvr>
                                      <p:tavLst>
                                        <p:tav tm="0">
                                          <p:val>
                                            <p:fltVal val="0"/>
                                          </p:val>
                                        </p:tav>
                                        <p:tav tm="100000">
                                          <p:val>
                                            <p:strVal val="#ppt_h"/>
                                          </p:val>
                                        </p:tav>
                                      </p:tavLst>
                                    </p:anim>
                                    <p:animEffect transition="in" filter="fade">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p:cTn id="28" dur="500" fill="hold"/>
                                        <p:tgtEl>
                                          <p:spTgt spid="15"/>
                                        </p:tgtEl>
                                        <p:attrNameLst>
                                          <p:attrName>ppt_w</p:attrName>
                                        </p:attrNameLst>
                                      </p:cBhvr>
                                      <p:tavLst>
                                        <p:tav tm="0">
                                          <p:val>
                                            <p:fltVal val="0"/>
                                          </p:val>
                                        </p:tav>
                                        <p:tav tm="100000">
                                          <p:val>
                                            <p:strVal val="#ppt_w"/>
                                          </p:val>
                                        </p:tav>
                                      </p:tavLst>
                                    </p:anim>
                                    <p:anim calcmode="lin" valueType="num">
                                      <p:cBhvr>
                                        <p:cTn id="29" dur="500" fill="hold"/>
                                        <p:tgtEl>
                                          <p:spTgt spid="15"/>
                                        </p:tgtEl>
                                        <p:attrNameLst>
                                          <p:attrName>ppt_h</p:attrName>
                                        </p:attrNameLst>
                                      </p:cBhvr>
                                      <p:tavLst>
                                        <p:tav tm="0">
                                          <p:val>
                                            <p:fltVal val="0"/>
                                          </p:val>
                                        </p:tav>
                                        <p:tav tm="100000">
                                          <p:val>
                                            <p:strVal val="#ppt_h"/>
                                          </p:val>
                                        </p:tav>
                                      </p:tavLst>
                                    </p:anim>
                                    <p:animEffect transition="in" filter="fade">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p:cTn id="35" dur="500" fill="hold"/>
                                        <p:tgtEl>
                                          <p:spTgt spid="14"/>
                                        </p:tgtEl>
                                        <p:attrNameLst>
                                          <p:attrName>ppt_w</p:attrName>
                                        </p:attrNameLst>
                                      </p:cBhvr>
                                      <p:tavLst>
                                        <p:tav tm="0">
                                          <p:val>
                                            <p:fltVal val="0"/>
                                          </p:val>
                                        </p:tav>
                                        <p:tav tm="100000">
                                          <p:val>
                                            <p:strVal val="#ppt_w"/>
                                          </p:val>
                                        </p:tav>
                                      </p:tavLst>
                                    </p:anim>
                                    <p:anim calcmode="lin" valueType="num">
                                      <p:cBhvr>
                                        <p:cTn id="36" dur="500" fill="hold"/>
                                        <p:tgtEl>
                                          <p:spTgt spid="14"/>
                                        </p:tgtEl>
                                        <p:attrNameLst>
                                          <p:attrName>ppt_h</p:attrName>
                                        </p:attrNameLst>
                                      </p:cBhvr>
                                      <p:tavLst>
                                        <p:tav tm="0">
                                          <p:val>
                                            <p:fltVal val="0"/>
                                          </p:val>
                                        </p:tav>
                                        <p:tav tm="100000">
                                          <p:val>
                                            <p:strVal val="#ppt_h"/>
                                          </p:val>
                                        </p:tav>
                                      </p:tavLst>
                                    </p:anim>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p:cTn id="42" dur="500" fill="hold"/>
                                        <p:tgtEl>
                                          <p:spTgt spid="13"/>
                                        </p:tgtEl>
                                        <p:attrNameLst>
                                          <p:attrName>ppt_w</p:attrName>
                                        </p:attrNameLst>
                                      </p:cBhvr>
                                      <p:tavLst>
                                        <p:tav tm="0">
                                          <p:val>
                                            <p:fltVal val="0"/>
                                          </p:val>
                                        </p:tav>
                                        <p:tav tm="100000">
                                          <p:val>
                                            <p:strVal val="#ppt_w"/>
                                          </p:val>
                                        </p:tav>
                                      </p:tavLst>
                                    </p:anim>
                                    <p:anim calcmode="lin" valueType="num">
                                      <p:cBhvr>
                                        <p:cTn id="43" dur="500" fill="hold"/>
                                        <p:tgtEl>
                                          <p:spTgt spid="13"/>
                                        </p:tgtEl>
                                        <p:attrNameLst>
                                          <p:attrName>ppt_h</p:attrName>
                                        </p:attrNameLst>
                                      </p:cBhvr>
                                      <p:tavLst>
                                        <p:tav tm="0">
                                          <p:val>
                                            <p:fltVal val="0"/>
                                          </p:val>
                                        </p:tav>
                                        <p:tav tm="100000">
                                          <p:val>
                                            <p:strVal val="#ppt_h"/>
                                          </p:val>
                                        </p:tav>
                                      </p:tavLst>
                                    </p:anim>
                                    <p:animEffect transition="in" filter="fade">
                                      <p:cBhvr>
                                        <p:cTn id="44" dur="500"/>
                                        <p:tgtEl>
                                          <p:spTgt spid="13"/>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p:cTn id="49" dur="500" fill="hold"/>
                                        <p:tgtEl>
                                          <p:spTgt spid="17"/>
                                        </p:tgtEl>
                                        <p:attrNameLst>
                                          <p:attrName>ppt_w</p:attrName>
                                        </p:attrNameLst>
                                      </p:cBhvr>
                                      <p:tavLst>
                                        <p:tav tm="0">
                                          <p:val>
                                            <p:fltVal val="0"/>
                                          </p:val>
                                        </p:tav>
                                        <p:tav tm="100000">
                                          <p:val>
                                            <p:strVal val="#ppt_w"/>
                                          </p:val>
                                        </p:tav>
                                      </p:tavLst>
                                    </p:anim>
                                    <p:anim calcmode="lin" valueType="num">
                                      <p:cBhvr>
                                        <p:cTn id="50" dur="500" fill="hold"/>
                                        <p:tgtEl>
                                          <p:spTgt spid="17"/>
                                        </p:tgtEl>
                                        <p:attrNameLst>
                                          <p:attrName>ppt_h</p:attrName>
                                        </p:attrNameLst>
                                      </p:cBhvr>
                                      <p:tavLst>
                                        <p:tav tm="0">
                                          <p:val>
                                            <p:fltVal val="0"/>
                                          </p:val>
                                        </p:tav>
                                        <p:tav tm="100000">
                                          <p:val>
                                            <p:strVal val="#ppt_h"/>
                                          </p:val>
                                        </p:tav>
                                      </p:tavLst>
                                    </p:anim>
                                    <p:animEffect transition="in" filter="fade">
                                      <p:cBhvr>
                                        <p:cTn id="51" dur="500"/>
                                        <p:tgtEl>
                                          <p:spTgt spid="17"/>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8"/>
                                        </p:tgtEl>
                                        <p:attrNameLst>
                                          <p:attrName>style.visibility</p:attrName>
                                        </p:attrNameLst>
                                      </p:cBhvr>
                                      <p:to>
                                        <p:strVal val="visible"/>
                                      </p:to>
                                    </p:set>
                                    <p:anim calcmode="lin" valueType="num">
                                      <p:cBhvr>
                                        <p:cTn id="56" dur="500" fill="hold"/>
                                        <p:tgtEl>
                                          <p:spTgt spid="18"/>
                                        </p:tgtEl>
                                        <p:attrNameLst>
                                          <p:attrName>ppt_w</p:attrName>
                                        </p:attrNameLst>
                                      </p:cBhvr>
                                      <p:tavLst>
                                        <p:tav tm="0">
                                          <p:val>
                                            <p:fltVal val="0"/>
                                          </p:val>
                                        </p:tav>
                                        <p:tav tm="100000">
                                          <p:val>
                                            <p:strVal val="#ppt_w"/>
                                          </p:val>
                                        </p:tav>
                                      </p:tavLst>
                                    </p:anim>
                                    <p:anim calcmode="lin" valueType="num">
                                      <p:cBhvr>
                                        <p:cTn id="57" dur="500" fill="hold"/>
                                        <p:tgtEl>
                                          <p:spTgt spid="18"/>
                                        </p:tgtEl>
                                        <p:attrNameLst>
                                          <p:attrName>ppt_h</p:attrName>
                                        </p:attrNameLst>
                                      </p:cBhvr>
                                      <p:tavLst>
                                        <p:tav tm="0">
                                          <p:val>
                                            <p:fltVal val="0"/>
                                          </p:val>
                                        </p:tav>
                                        <p:tav tm="100000">
                                          <p:val>
                                            <p:strVal val="#ppt_h"/>
                                          </p:val>
                                        </p:tav>
                                      </p:tavLst>
                                    </p:anim>
                                    <p:animEffect transition="in" filter="fade">
                                      <p:cBhvr>
                                        <p:cTn id="5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4" grpId="0" animBg="1"/>
      <p:bldP spid="15" grpId="0" animBg="1"/>
      <p:bldP spid="16" grpId="0" animBg="1"/>
      <p:bldP spid="10" grpId="0" animBg="1"/>
      <p:bldP spid="17" grpId="0" animBg="1"/>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79512" y="260648"/>
            <a:ext cx="8712968" cy="720080"/>
          </a:xfrm>
        </p:spPr>
        <p:txBody>
          <a:bodyPr>
            <a:normAutofit fontScale="85000" lnSpcReduction="10000"/>
          </a:bodyPr>
          <a:lstStyle/>
          <a:p>
            <a:r>
              <a:rPr lang="it-IT" sz="4400" b="1" dirty="0" smtClean="0">
                <a:solidFill>
                  <a:srgbClr val="FF0000"/>
                </a:solidFill>
              </a:rPr>
              <a:t>Dare un senso alla vita degli adolescenti </a:t>
            </a:r>
            <a:endParaRPr lang="it-IT" sz="8000" b="1" dirty="0" smtClean="0">
              <a:solidFill>
                <a:srgbClr val="FF0000"/>
              </a:solidFill>
            </a:endParaRPr>
          </a:p>
          <a:p>
            <a:endParaRPr lang="it-IT" sz="4400" b="1" dirty="0">
              <a:solidFill>
                <a:srgbClr val="FF0000"/>
              </a:solidFill>
            </a:endParaRPr>
          </a:p>
        </p:txBody>
      </p:sp>
      <p:sp>
        <p:nvSpPr>
          <p:cNvPr id="7" name="Segnaposto data 6"/>
          <p:cNvSpPr>
            <a:spLocks noGrp="1"/>
          </p:cNvSpPr>
          <p:nvPr>
            <p:ph type="dt" sz="half" idx="10"/>
          </p:nvPr>
        </p:nvSpPr>
        <p:spPr/>
        <p:txBody>
          <a:bodyPr/>
          <a:lstStyle/>
          <a:p>
            <a:fld id="{3283A139-15C1-4611-A733-3C236D88F037}" type="datetime1">
              <a:rPr lang="it-IT" smtClean="0"/>
              <a:pPr/>
              <a:t>24/09/2025</a:t>
            </a:fld>
            <a:endParaRPr lang="it-IT" dirty="0"/>
          </a:p>
        </p:txBody>
      </p:sp>
      <p:sp>
        <p:nvSpPr>
          <p:cNvPr id="8" name="Segnaposto numero diapositiva 7"/>
          <p:cNvSpPr>
            <a:spLocks noGrp="1"/>
          </p:cNvSpPr>
          <p:nvPr>
            <p:ph type="sldNum" sz="quarter" idx="12"/>
          </p:nvPr>
        </p:nvSpPr>
        <p:spPr/>
        <p:txBody>
          <a:bodyPr/>
          <a:lstStyle/>
          <a:p>
            <a:fld id="{D638F805-12A6-466B-AD68-3BADDF56A04F}" type="slidenum">
              <a:rPr lang="it-IT" smtClean="0"/>
              <a:pPr/>
              <a:t>6</a:t>
            </a:fld>
            <a:endParaRPr lang="it-IT" dirty="0"/>
          </a:p>
        </p:txBody>
      </p:sp>
      <p:sp>
        <p:nvSpPr>
          <p:cNvPr id="9" name="CasellaDiTesto 8"/>
          <p:cNvSpPr txBox="1"/>
          <p:nvPr/>
        </p:nvSpPr>
        <p:spPr>
          <a:xfrm>
            <a:off x="899592" y="692696"/>
            <a:ext cx="7344816" cy="461665"/>
          </a:xfrm>
          <a:prstGeom prst="rect">
            <a:avLst/>
          </a:prstGeom>
          <a:noFill/>
        </p:spPr>
        <p:txBody>
          <a:bodyPr wrap="square" rtlCol="0">
            <a:spAutoFit/>
          </a:bodyPr>
          <a:lstStyle/>
          <a:p>
            <a:pPr algn="ctr"/>
            <a:r>
              <a:rPr lang="it-IT" sz="2400" b="1" dirty="0">
                <a:solidFill>
                  <a:srgbClr val="0070C0"/>
                </a:solidFill>
              </a:rPr>
              <a:t>Capitolo 2</a:t>
            </a:r>
            <a:r>
              <a:rPr lang="it-IT" sz="2400" b="1" dirty="0" smtClean="0">
                <a:solidFill>
                  <a:srgbClr val="0070C0"/>
                </a:solidFill>
              </a:rPr>
              <a:t>.</a:t>
            </a:r>
            <a:r>
              <a:rPr lang="it-IT" sz="2400" b="1" dirty="0" smtClean="0">
                <a:solidFill>
                  <a:srgbClr val="002060"/>
                </a:solidFill>
              </a:rPr>
              <a:t> </a:t>
            </a:r>
            <a:r>
              <a:rPr lang="it-IT" sz="2400" b="1" dirty="0" smtClean="0">
                <a:solidFill>
                  <a:srgbClr val="0070C0"/>
                </a:solidFill>
              </a:rPr>
              <a:t>Adolescenti e benessere psicofisico </a:t>
            </a:r>
            <a:endParaRPr lang="it-IT" sz="2400" b="1" dirty="0">
              <a:solidFill>
                <a:srgbClr val="0070C0"/>
              </a:solidFill>
            </a:endParaRPr>
          </a:p>
        </p:txBody>
      </p:sp>
      <p:sp>
        <p:nvSpPr>
          <p:cNvPr id="17" name="Freccia a destra 16"/>
          <p:cNvSpPr/>
          <p:nvPr/>
        </p:nvSpPr>
        <p:spPr>
          <a:xfrm>
            <a:off x="251520" y="119675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smtClean="0"/>
              <a:t>La fatica di crescere		</a:t>
            </a:r>
            <a:endParaRPr lang="it-IT" b="1" dirty="0">
              <a:solidFill>
                <a:srgbClr val="FFFF00"/>
              </a:solidFill>
            </a:endParaRPr>
          </a:p>
        </p:txBody>
      </p:sp>
      <p:sp>
        <p:nvSpPr>
          <p:cNvPr id="18" name="Freccia a destra 17"/>
          <p:cNvSpPr/>
          <p:nvPr/>
        </p:nvSpPr>
        <p:spPr>
          <a:xfrm>
            <a:off x="251520" y="407707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sz="1600" dirty="0" smtClean="0"/>
              <a:t>Vita sedentaria e consumo di alcol	</a:t>
            </a:r>
            <a:endParaRPr lang="it-IT" sz="4000" dirty="0" smtClean="0">
              <a:solidFill>
                <a:schemeClr val="tx1"/>
              </a:solidFill>
              <a:latin typeface="Arial" pitchFamily="34" charset="0"/>
              <a:cs typeface="Arial" pitchFamily="34" charset="0"/>
            </a:endParaRPr>
          </a:p>
        </p:txBody>
      </p:sp>
      <p:sp>
        <p:nvSpPr>
          <p:cNvPr id="19" name="Freccia a destra 18"/>
          <p:cNvSpPr/>
          <p:nvPr/>
        </p:nvSpPr>
        <p:spPr>
          <a:xfrm>
            <a:off x="251520" y="335699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dirty="0" smtClean="0"/>
          </a:p>
          <a:p>
            <a:r>
              <a:rPr lang="it-IT" dirty="0" smtClean="0"/>
              <a:t>L’alimentazione nell’adolescenza greca	</a:t>
            </a:r>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23" name="Freccia a destra 22"/>
          <p:cNvSpPr/>
          <p:nvPr/>
        </p:nvSpPr>
        <p:spPr>
          <a:xfrm>
            <a:off x="251520" y="263691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dirty="0" smtClean="0">
              <a:solidFill>
                <a:schemeClr val="tx1"/>
              </a:solidFill>
              <a:latin typeface="Times New Roman" pitchFamily="18" charset="0"/>
              <a:ea typeface="Calibri" pitchFamily="34" charset="0"/>
              <a:cs typeface="Times New Roman" pitchFamily="18" charset="0"/>
            </a:endParaRPr>
          </a:p>
          <a:p>
            <a:r>
              <a:rPr lang="it-IT" dirty="0" smtClean="0"/>
              <a:t>I quattro pilastri del benessere soggettivo 	</a:t>
            </a:r>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24" name="Freccia a destra 23"/>
          <p:cNvSpPr/>
          <p:nvPr/>
        </p:nvSpPr>
        <p:spPr>
          <a:xfrm>
            <a:off x="251520" y="191683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smtClean="0"/>
              <a:t>Le difficili relazioni con gli adulti</a:t>
            </a:r>
            <a:endParaRPr lang="it-IT" b="1" dirty="0">
              <a:solidFill>
                <a:srgbClr val="FFFF00"/>
              </a:solidFill>
              <a:latin typeface="+mj-lt"/>
              <a:cs typeface="Times New Roman" panose="02020603050405020304" pitchFamily="18" charset="0"/>
            </a:endParaRPr>
          </a:p>
        </p:txBody>
      </p:sp>
      <p:sp>
        <p:nvSpPr>
          <p:cNvPr id="25" name="CasellaDiTesto 24">
            <a:extLst>
              <a:ext uri="{FF2B5EF4-FFF2-40B4-BE49-F238E27FC236}">
                <a16:creationId xmlns="" xmlns:a16="http://schemas.microsoft.com/office/drawing/2014/main" id="{5E4723BF-E8FE-5E58-C5AB-A489D5CA95EF}"/>
              </a:ext>
            </a:extLst>
          </p:cNvPr>
          <p:cNvSpPr txBox="1"/>
          <p:nvPr/>
        </p:nvSpPr>
        <p:spPr>
          <a:xfrm>
            <a:off x="4860032" y="1412776"/>
            <a:ext cx="4032448" cy="1938992"/>
          </a:xfrm>
          <a:prstGeom prst="rect">
            <a:avLst/>
          </a:prstGeom>
          <a:solidFill>
            <a:srgbClr val="FFFF00"/>
          </a:solidFill>
          <a:ln w="25400">
            <a:solidFill>
              <a:srgbClr val="FF0000"/>
            </a:solidFill>
          </a:ln>
        </p:spPr>
        <p:txBody>
          <a:bodyPr wrap="square" rtlCol="0">
            <a:spAutoFit/>
          </a:bodyPr>
          <a:lstStyle/>
          <a:p>
            <a:pPr algn="just"/>
            <a:r>
              <a:rPr lang="it-IT" sz="1200" dirty="0" smtClean="0"/>
              <a:t>In questo capitolo indicheremo gli aspetti più rilevanti per far crescere gli adolescenti in modo sano e armonico, soffermandoci sull’importanza del benessere psicofisico che deve rappresentare la base per poter fare ogni altra analisi e riflessione sulla ricerca che deve portare a dare un senso al loro mondo, alle loro aspettative al loro futuro. Il concetto di benessere psicofisico definisce la qualità della vita di ciascuno ed è favorito da un buon stato di salute del corpo, reso possibile anche da un'alimentazione variata e bilanciata, un regolare ritmo sonno-veglia e lo svolgimento di attività fisica.  </a:t>
            </a:r>
            <a:endParaRPr lang="it-IT" sz="1400" b="1" dirty="0">
              <a:latin typeface="Times New Roman" pitchFamily="18" charset="0"/>
              <a:cs typeface="Times New Roman" pitchFamily="18" charset="0"/>
            </a:endParaRPr>
          </a:p>
        </p:txBody>
      </p:sp>
      <p:sp>
        <p:nvSpPr>
          <p:cNvPr id="26" name="Freccia a destra 25"/>
          <p:cNvSpPr/>
          <p:nvPr/>
        </p:nvSpPr>
        <p:spPr>
          <a:xfrm>
            <a:off x="251520" y="479715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sz="1600" dirty="0" smtClean="0"/>
              <a:t>Benessere sessuale in adolescenza</a:t>
            </a:r>
            <a:endParaRPr lang="it-IT" sz="3600" dirty="0" smtClean="0">
              <a:solidFill>
                <a:schemeClr val="tx1"/>
              </a:solidFill>
              <a:latin typeface="Arial" pitchFamily="34" charset="0"/>
              <a:cs typeface="Arial" pitchFamily="34" charset="0"/>
            </a:endParaRPr>
          </a:p>
        </p:txBody>
      </p:sp>
      <p:sp>
        <p:nvSpPr>
          <p:cNvPr id="27" name="Freccia a destra 26"/>
          <p:cNvSpPr/>
          <p:nvPr/>
        </p:nvSpPr>
        <p:spPr>
          <a:xfrm>
            <a:off x="251520" y="551723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dirty="0" smtClean="0"/>
              <a:t>Alcuni dati della situazione italiana 	</a:t>
            </a:r>
            <a:endParaRPr lang="it-IT" sz="4000" dirty="0" smtClean="0">
              <a:solidFill>
                <a:schemeClr val="tx1"/>
              </a:solidFill>
              <a:latin typeface="Arial" pitchFamily="34" charset="0"/>
              <a:cs typeface="Arial" pitchFamily="34" charset="0"/>
            </a:endParaRPr>
          </a:p>
        </p:txBody>
      </p:sp>
      <p:pic>
        <p:nvPicPr>
          <p:cNvPr id="7169" name="Picture 1" descr="D:\Documenti\Desktop\images44.jpg"/>
          <p:cNvPicPr>
            <a:picLocks noChangeAspect="1" noChangeArrowheads="1"/>
          </p:cNvPicPr>
          <p:nvPr/>
        </p:nvPicPr>
        <p:blipFill>
          <a:blip r:embed="rId2" cstate="print"/>
          <a:srcRect/>
          <a:stretch>
            <a:fillRect/>
          </a:stretch>
        </p:blipFill>
        <p:spPr bwMode="auto">
          <a:xfrm>
            <a:off x="5292080" y="3429000"/>
            <a:ext cx="3091719" cy="2610222"/>
          </a:xfrm>
          <a:prstGeom prst="rect">
            <a:avLst/>
          </a:prstGeom>
          <a:noFill/>
          <a:ln w="25400">
            <a:solidFill>
              <a:srgbClr val="FF0000"/>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1000"/>
                                        <p:tgtEl>
                                          <p:spTgt spid="25"/>
                                        </p:tgtEl>
                                      </p:cBhvr>
                                    </p:animEffect>
                                    <p:anim calcmode="lin" valueType="num">
                                      <p:cBhvr>
                                        <p:cTn id="8" dur="1000" fill="hold"/>
                                        <p:tgtEl>
                                          <p:spTgt spid="25"/>
                                        </p:tgtEl>
                                        <p:attrNameLst>
                                          <p:attrName>ppt_x</p:attrName>
                                        </p:attrNameLst>
                                      </p:cBhvr>
                                      <p:tavLst>
                                        <p:tav tm="0">
                                          <p:val>
                                            <p:strVal val="#ppt_x"/>
                                          </p:val>
                                        </p:tav>
                                        <p:tav tm="100000">
                                          <p:val>
                                            <p:strVal val="#ppt_x"/>
                                          </p:val>
                                        </p:tav>
                                      </p:tavLst>
                                    </p:anim>
                                    <p:anim calcmode="lin" valueType="num">
                                      <p:cBhvr>
                                        <p:cTn id="9"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 calcmode="lin" valueType="num">
                                      <p:cBhvr>
                                        <p:cTn id="14" dur="500" fill="hold"/>
                                        <p:tgtEl>
                                          <p:spTgt spid="17"/>
                                        </p:tgtEl>
                                        <p:attrNameLst>
                                          <p:attrName>ppt_w</p:attrName>
                                        </p:attrNameLst>
                                      </p:cBhvr>
                                      <p:tavLst>
                                        <p:tav tm="0">
                                          <p:val>
                                            <p:fltVal val="0"/>
                                          </p:val>
                                        </p:tav>
                                        <p:tav tm="100000">
                                          <p:val>
                                            <p:strVal val="#ppt_w"/>
                                          </p:val>
                                        </p:tav>
                                      </p:tavLst>
                                    </p:anim>
                                    <p:anim calcmode="lin" valueType="num">
                                      <p:cBhvr>
                                        <p:cTn id="15" dur="500" fill="hold"/>
                                        <p:tgtEl>
                                          <p:spTgt spid="17"/>
                                        </p:tgtEl>
                                        <p:attrNameLst>
                                          <p:attrName>ppt_h</p:attrName>
                                        </p:attrNameLst>
                                      </p:cBhvr>
                                      <p:tavLst>
                                        <p:tav tm="0">
                                          <p:val>
                                            <p:fltVal val="0"/>
                                          </p:val>
                                        </p:tav>
                                        <p:tav tm="100000">
                                          <p:val>
                                            <p:strVal val="#ppt_h"/>
                                          </p:val>
                                        </p:tav>
                                      </p:tavLst>
                                    </p:anim>
                                    <p:animEffect transition="in" filter="fade">
                                      <p:cBhvr>
                                        <p:cTn id="16" dur="500"/>
                                        <p:tgtEl>
                                          <p:spTgt spid="1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4"/>
                                        </p:tgtEl>
                                        <p:attrNameLst>
                                          <p:attrName>style.visibility</p:attrName>
                                        </p:attrNameLst>
                                      </p:cBhvr>
                                      <p:to>
                                        <p:strVal val="visible"/>
                                      </p:to>
                                    </p:set>
                                    <p:anim calcmode="lin" valueType="num">
                                      <p:cBhvr>
                                        <p:cTn id="21" dur="500" fill="hold"/>
                                        <p:tgtEl>
                                          <p:spTgt spid="24"/>
                                        </p:tgtEl>
                                        <p:attrNameLst>
                                          <p:attrName>ppt_w</p:attrName>
                                        </p:attrNameLst>
                                      </p:cBhvr>
                                      <p:tavLst>
                                        <p:tav tm="0">
                                          <p:val>
                                            <p:fltVal val="0"/>
                                          </p:val>
                                        </p:tav>
                                        <p:tav tm="100000">
                                          <p:val>
                                            <p:strVal val="#ppt_w"/>
                                          </p:val>
                                        </p:tav>
                                      </p:tavLst>
                                    </p:anim>
                                    <p:anim calcmode="lin" valueType="num">
                                      <p:cBhvr>
                                        <p:cTn id="22" dur="500" fill="hold"/>
                                        <p:tgtEl>
                                          <p:spTgt spid="24"/>
                                        </p:tgtEl>
                                        <p:attrNameLst>
                                          <p:attrName>ppt_h</p:attrName>
                                        </p:attrNameLst>
                                      </p:cBhvr>
                                      <p:tavLst>
                                        <p:tav tm="0">
                                          <p:val>
                                            <p:fltVal val="0"/>
                                          </p:val>
                                        </p:tav>
                                        <p:tav tm="100000">
                                          <p:val>
                                            <p:strVal val="#ppt_h"/>
                                          </p:val>
                                        </p:tav>
                                      </p:tavLst>
                                    </p:anim>
                                    <p:animEffect transition="in" filter="fade">
                                      <p:cBhvr>
                                        <p:cTn id="23" dur="500"/>
                                        <p:tgtEl>
                                          <p:spTgt spid="24"/>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3"/>
                                        </p:tgtEl>
                                        <p:attrNameLst>
                                          <p:attrName>style.visibility</p:attrName>
                                        </p:attrNameLst>
                                      </p:cBhvr>
                                      <p:to>
                                        <p:strVal val="visible"/>
                                      </p:to>
                                    </p:set>
                                    <p:anim calcmode="lin" valueType="num">
                                      <p:cBhvr>
                                        <p:cTn id="28" dur="500" fill="hold"/>
                                        <p:tgtEl>
                                          <p:spTgt spid="23"/>
                                        </p:tgtEl>
                                        <p:attrNameLst>
                                          <p:attrName>ppt_w</p:attrName>
                                        </p:attrNameLst>
                                      </p:cBhvr>
                                      <p:tavLst>
                                        <p:tav tm="0">
                                          <p:val>
                                            <p:fltVal val="0"/>
                                          </p:val>
                                        </p:tav>
                                        <p:tav tm="100000">
                                          <p:val>
                                            <p:strVal val="#ppt_w"/>
                                          </p:val>
                                        </p:tav>
                                      </p:tavLst>
                                    </p:anim>
                                    <p:anim calcmode="lin" valueType="num">
                                      <p:cBhvr>
                                        <p:cTn id="29" dur="500" fill="hold"/>
                                        <p:tgtEl>
                                          <p:spTgt spid="23"/>
                                        </p:tgtEl>
                                        <p:attrNameLst>
                                          <p:attrName>ppt_h</p:attrName>
                                        </p:attrNameLst>
                                      </p:cBhvr>
                                      <p:tavLst>
                                        <p:tav tm="0">
                                          <p:val>
                                            <p:fltVal val="0"/>
                                          </p:val>
                                        </p:tav>
                                        <p:tav tm="100000">
                                          <p:val>
                                            <p:strVal val="#ppt_h"/>
                                          </p:val>
                                        </p:tav>
                                      </p:tavLst>
                                    </p:anim>
                                    <p:animEffect transition="in" filter="fade">
                                      <p:cBhvr>
                                        <p:cTn id="30" dur="500"/>
                                        <p:tgtEl>
                                          <p:spTgt spid="23"/>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p:cTn id="35" dur="500" fill="hold"/>
                                        <p:tgtEl>
                                          <p:spTgt spid="19"/>
                                        </p:tgtEl>
                                        <p:attrNameLst>
                                          <p:attrName>ppt_w</p:attrName>
                                        </p:attrNameLst>
                                      </p:cBhvr>
                                      <p:tavLst>
                                        <p:tav tm="0">
                                          <p:val>
                                            <p:fltVal val="0"/>
                                          </p:val>
                                        </p:tav>
                                        <p:tav tm="100000">
                                          <p:val>
                                            <p:strVal val="#ppt_w"/>
                                          </p:val>
                                        </p:tav>
                                      </p:tavLst>
                                    </p:anim>
                                    <p:anim calcmode="lin" valueType="num">
                                      <p:cBhvr>
                                        <p:cTn id="36" dur="500" fill="hold"/>
                                        <p:tgtEl>
                                          <p:spTgt spid="19"/>
                                        </p:tgtEl>
                                        <p:attrNameLst>
                                          <p:attrName>ppt_h</p:attrName>
                                        </p:attrNameLst>
                                      </p:cBhvr>
                                      <p:tavLst>
                                        <p:tav tm="0">
                                          <p:val>
                                            <p:fltVal val="0"/>
                                          </p:val>
                                        </p:tav>
                                        <p:tav tm="100000">
                                          <p:val>
                                            <p:strVal val="#ppt_h"/>
                                          </p:val>
                                        </p:tav>
                                      </p:tavLst>
                                    </p:anim>
                                    <p:animEffect transition="in" filter="fade">
                                      <p:cBhvr>
                                        <p:cTn id="37" dur="5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 calcmode="lin" valueType="num">
                                      <p:cBhvr>
                                        <p:cTn id="42" dur="500" fill="hold"/>
                                        <p:tgtEl>
                                          <p:spTgt spid="18"/>
                                        </p:tgtEl>
                                        <p:attrNameLst>
                                          <p:attrName>ppt_w</p:attrName>
                                        </p:attrNameLst>
                                      </p:cBhvr>
                                      <p:tavLst>
                                        <p:tav tm="0">
                                          <p:val>
                                            <p:fltVal val="0"/>
                                          </p:val>
                                        </p:tav>
                                        <p:tav tm="100000">
                                          <p:val>
                                            <p:strVal val="#ppt_w"/>
                                          </p:val>
                                        </p:tav>
                                      </p:tavLst>
                                    </p:anim>
                                    <p:anim calcmode="lin" valueType="num">
                                      <p:cBhvr>
                                        <p:cTn id="43" dur="500" fill="hold"/>
                                        <p:tgtEl>
                                          <p:spTgt spid="18"/>
                                        </p:tgtEl>
                                        <p:attrNameLst>
                                          <p:attrName>ppt_h</p:attrName>
                                        </p:attrNameLst>
                                      </p:cBhvr>
                                      <p:tavLst>
                                        <p:tav tm="0">
                                          <p:val>
                                            <p:fltVal val="0"/>
                                          </p:val>
                                        </p:tav>
                                        <p:tav tm="100000">
                                          <p:val>
                                            <p:strVal val="#ppt_h"/>
                                          </p:val>
                                        </p:tav>
                                      </p:tavLst>
                                    </p:anim>
                                    <p:animEffect transition="in" filter="fade">
                                      <p:cBhvr>
                                        <p:cTn id="44" dur="500"/>
                                        <p:tgtEl>
                                          <p:spTgt spid="18"/>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anim calcmode="lin" valueType="num">
                                      <p:cBhvr>
                                        <p:cTn id="49" dur="500" fill="hold"/>
                                        <p:tgtEl>
                                          <p:spTgt spid="26"/>
                                        </p:tgtEl>
                                        <p:attrNameLst>
                                          <p:attrName>ppt_w</p:attrName>
                                        </p:attrNameLst>
                                      </p:cBhvr>
                                      <p:tavLst>
                                        <p:tav tm="0">
                                          <p:val>
                                            <p:fltVal val="0"/>
                                          </p:val>
                                        </p:tav>
                                        <p:tav tm="100000">
                                          <p:val>
                                            <p:strVal val="#ppt_w"/>
                                          </p:val>
                                        </p:tav>
                                      </p:tavLst>
                                    </p:anim>
                                    <p:anim calcmode="lin" valueType="num">
                                      <p:cBhvr>
                                        <p:cTn id="50" dur="500" fill="hold"/>
                                        <p:tgtEl>
                                          <p:spTgt spid="26"/>
                                        </p:tgtEl>
                                        <p:attrNameLst>
                                          <p:attrName>ppt_h</p:attrName>
                                        </p:attrNameLst>
                                      </p:cBhvr>
                                      <p:tavLst>
                                        <p:tav tm="0">
                                          <p:val>
                                            <p:fltVal val="0"/>
                                          </p:val>
                                        </p:tav>
                                        <p:tav tm="100000">
                                          <p:val>
                                            <p:strVal val="#ppt_h"/>
                                          </p:val>
                                        </p:tav>
                                      </p:tavLst>
                                    </p:anim>
                                    <p:animEffect transition="in" filter="fade">
                                      <p:cBhvr>
                                        <p:cTn id="51" dur="500"/>
                                        <p:tgtEl>
                                          <p:spTgt spid="26"/>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27"/>
                                        </p:tgtEl>
                                        <p:attrNameLst>
                                          <p:attrName>style.visibility</p:attrName>
                                        </p:attrNameLst>
                                      </p:cBhvr>
                                      <p:to>
                                        <p:strVal val="visible"/>
                                      </p:to>
                                    </p:set>
                                    <p:anim calcmode="lin" valueType="num">
                                      <p:cBhvr>
                                        <p:cTn id="56" dur="500" fill="hold"/>
                                        <p:tgtEl>
                                          <p:spTgt spid="27"/>
                                        </p:tgtEl>
                                        <p:attrNameLst>
                                          <p:attrName>ppt_w</p:attrName>
                                        </p:attrNameLst>
                                      </p:cBhvr>
                                      <p:tavLst>
                                        <p:tav tm="0">
                                          <p:val>
                                            <p:fltVal val="0"/>
                                          </p:val>
                                        </p:tav>
                                        <p:tav tm="100000">
                                          <p:val>
                                            <p:strVal val="#ppt_w"/>
                                          </p:val>
                                        </p:tav>
                                      </p:tavLst>
                                    </p:anim>
                                    <p:anim calcmode="lin" valueType="num">
                                      <p:cBhvr>
                                        <p:cTn id="57" dur="500" fill="hold"/>
                                        <p:tgtEl>
                                          <p:spTgt spid="27"/>
                                        </p:tgtEl>
                                        <p:attrNameLst>
                                          <p:attrName>ppt_h</p:attrName>
                                        </p:attrNameLst>
                                      </p:cBhvr>
                                      <p:tavLst>
                                        <p:tav tm="0">
                                          <p:val>
                                            <p:fltVal val="0"/>
                                          </p:val>
                                        </p:tav>
                                        <p:tav tm="100000">
                                          <p:val>
                                            <p:strVal val="#ppt_h"/>
                                          </p:val>
                                        </p:tav>
                                      </p:tavLst>
                                    </p:anim>
                                    <p:animEffect transition="in" filter="fade">
                                      <p:cBhvr>
                                        <p:cTn id="58"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3" grpId="0" animBg="1"/>
      <p:bldP spid="24" grpId="0" animBg="1"/>
      <p:bldP spid="25" grpId="0" animBg="1"/>
      <p:bldP spid="26" grpId="0" animBg="1"/>
      <p:bldP spid="2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79512" y="116632"/>
            <a:ext cx="8712968" cy="720080"/>
          </a:xfrm>
        </p:spPr>
        <p:txBody>
          <a:bodyPr>
            <a:normAutofit fontScale="85000" lnSpcReduction="10000"/>
          </a:bodyPr>
          <a:lstStyle/>
          <a:p>
            <a:r>
              <a:rPr lang="it-IT" sz="4400" b="1" dirty="0" smtClean="0">
                <a:solidFill>
                  <a:srgbClr val="FF0000"/>
                </a:solidFill>
              </a:rPr>
              <a:t>Dare un senso alla vita degli adolescenti </a:t>
            </a:r>
            <a:endParaRPr lang="it-IT" sz="8000" b="1" dirty="0" smtClean="0">
              <a:solidFill>
                <a:srgbClr val="FF0000"/>
              </a:solidFill>
            </a:endParaRPr>
          </a:p>
          <a:p>
            <a:endParaRPr lang="it-IT" sz="4400" b="1" dirty="0">
              <a:solidFill>
                <a:srgbClr val="FF0000"/>
              </a:solidFill>
            </a:endParaRPr>
          </a:p>
        </p:txBody>
      </p:sp>
      <p:sp>
        <p:nvSpPr>
          <p:cNvPr id="7" name="Segnaposto data 6"/>
          <p:cNvSpPr>
            <a:spLocks noGrp="1"/>
          </p:cNvSpPr>
          <p:nvPr>
            <p:ph type="dt" sz="half" idx="10"/>
          </p:nvPr>
        </p:nvSpPr>
        <p:spPr/>
        <p:txBody>
          <a:bodyPr/>
          <a:lstStyle/>
          <a:p>
            <a:fld id="{3283A139-15C1-4611-A733-3C236D88F037}" type="datetime1">
              <a:rPr lang="it-IT" smtClean="0"/>
              <a:pPr/>
              <a:t>24/09/2025</a:t>
            </a:fld>
            <a:endParaRPr lang="it-IT" dirty="0"/>
          </a:p>
        </p:txBody>
      </p:sp>
      <p:sp>
        <p:nvSpPr>
          <p:cNvPr id="8" name="Segnaposto numero diapositiva 7"/>
          <p:cNvSpPr>
            <a:spLocks noGrp="1"/>
          </p:cNvSpPr>
          <p:nvPr>
            <p:ph type="sldNum" sz="quarter" idx="12"/>
          </p:nvPr>
        </p:nvSpPr>
        <p:spPr/>
        <p:txBody>
          <a:bodyPr/>
          <a:lstStyle/>
          <a:p>
            <a:fld id="{D638F805-12A6-466B-AD68-3BADDF56A04F}" type="slidenum">
              <a:rPr lang="it-IT" smtClean="0"/>
              <a:pPr/>
              <a:t>7</a:t>
            </a:fld>
            <a:endParaRPr lang="it-IT" dirty="0"/>
          </a:p>
        </p:txBody>
      </p:sp>
      <p:sp>
        <p:nvSpPr>
          <p:cNvPr id="9" name="CasellaDiTesto 8"/>
          <p:cNvSpPr txBox="1"/>
          <p:nvPr/>
        </p:nvSpPr>
        <p:spPr>
          <a:xfrm>
            <a:off x="251520" y="692696"/>
            <a:ext cx="8640960" cy="523220"/>
          </a:xfrm>
          <a:prstGeom prst="rect">
            <a:avLst/>
          </a:prstGeom>
          <a:noFill/>
        </p:spPr>
        <p:txBody>
          <a:bodyPr wrap="square" rtlCol="0">
            <a:spAutoFit/>
          </a:bodyPr>
          <a:lstStyle/>
          <a:p>
            <a:pPr algn="ctr"/>
            <a:r>
              <a:rPr lang="it-IT" sz="2800" b="1" dirty="0">
                <a:solidFill>
                  <a:srgbClr val="0070C0"/>
                </a:solidFill>
              </a:rPr>
              <a:t>Capitolo </a:t>
            </a:r>
            <a:r>
              <a:rPr lang="it-IT" sz="2800" b="1" dirty="0" smtClean="0">
                <a:solidFill>
                  <a:srgbClr val="0070C0"/>
                </a:solidFill>
              </a:rPr>
              <a:t>3.</a:t>
            </a:r>
            <a:r>
              <a:rPr lang="it-IT" sz="2800" b="1" dirty="0" smtClean="0">
                <a:solidFill>
                  <a:srgbClr val="002060"/>
                </a:solidFill>
              </a:rPr>
              <a:t> </a:t>
            </a:r>
            <a:r>
              <a:rPr lang="it-IT" sz="2800" b="1" dirty="0" smtClean="0">
                <a:solidFill>
                  <a:srgbClr val="0070C0"/>
                </a:solidFill>
              </a:rPr>
              <a:t>La scuola, gli amici e il tempo libero </a:t>
            </a:r>
            <a:endParaRPr lang="it-IT" sz="2800" b="1" dirty="0">
              <a:solidFill>
                <a:srgbClr val="0070C0"/>
              </a:solidFill>
            </a:endParaRPr>
          </a:p>
        </p:txBody>
      </p:sp>
      <p:sp>
        <p:nvSpPr>
          <p:cNvPr id="18" name="Freccia a destra 17"/>
          <p:cNvSpPr/>
          <p:nvPr/>
        </p:nvSpPr>
        <p:spPr>
          <a:xfrm>
            <a:off x="179512" y="1700808"/>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600" dirty="0" smtClean="0"/>
              <a:t>Il ruolo della scuola</a:t>
            </a:r>
            <a:endParaRPr lang="it-IT" sz="1600" b="1" dirty="0"/>
          </a:p>
        </p:txBody>
      </p:sp>
      <p:sp>
        <p:nvSpPr>
          <p:cNvPr id="19" name="Freccia a destra 18"/>
          <p:cNvSpPr/>
          <p:nvPr/>
        </p:nvSpPr>
        <p:spPr>
          <a:xfrm>
            <a:off x="179512" y="515719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0" fontAlgn="base" hangingPunct="0">
              <a:spcBef>
                <a:spcPct val="0"/>
              </a:spcBef>
              <a:spcAft>
                <a:spcPct val="0"/>
              </a:spcAft>
            </a:pPr>
            <a:endParaRPr lang="it-IT" sz="1600" dirty="0" smtClean="0"/>
          </a:p>
          <a:p>
            <a:pPr eaLnBrk="0" fontAlgn="base" hangingPunct="0">
              <a:spcBef>
                <a:spcPct val="0"/>
              </a:spcBef>
              <a:spcAft>
                <a:spcPct val="0"/>
              </a:spcAft>
            </a:pPr>
            <a:r>
              <a:rPr lang="it-IT" sz="1600" dirty="0" smtClean="0"/>
              <a:t>Il cammino verso la costruzione dell’identità</a:t>
            </a:r>
          </a:p>
          <a:p>
            <a:pPr lvl="0" eaLnBrk="0" fontAlgn="base" hangingPunct="0">
              <a:spcBef>
                <a:spcPct val="0"/>
              </a:spcBef>
              <a:spcAft>
                <a:spcPct val="0"/>
              </a:spcAft>
            </a:pPr>
            <a:r>
              <a:rPr lang="it-IT" sz="1600" dirty="0" smtClean="0"/>
              <a:t>	</a:t>
            </a:r>
            <a:endParaRPr lang="it-IT" sz="3600" dirty="0" smtClean="0">
              <a:solidFill>
                <a:schemeClr val="tx1"/>
              </a:solidFill>
              <a:latin typeface="Arial" pitchFamily="34" charset="0"/>
              <a:cs typeface="Arial" pitchFamily="34" charset="0"/>
            </a:endParaRPr>
          </a:p>
        </p:txBody>
      </p:sp>
      <p:sp>
        <p:nvSpPr>
          <p:cNvPr id="23" name="Freccia a destra 22"/>
          <p:cNvSpPr/>
          <p:nvPr/>
        </p:nvSpPr>
        <p:spPr>
          <a:xfrm>
            <a:off x="179512" y="4293096"/>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smtClean="0"/>
              <a:t>Le altre agenzie del tempo libero </a:t>
            </a:r>
            <a:endParaRPr lang="it-IT" sz="2000" b="1" dirty="0">
              <a:solidFill>
                <a:srgbClr val="FFFF00"/>
              </a:solidFill>
            </a:endParaRPr>
          </a:p>
        </p:txBody>
      </p:sp>
      <p:sp>
        <p:nvSpPr>
          <p:cNvPr id="24" name="Freccia a destra 23"/>
          <p:cNvSpPr/>
          <p:nvPr/>
        </p:nvSpPr>
        <p:spPr>
          <a:xfrm>
            <a:off x="179512" y="3429000"/>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smtClean="0"/>
              <a:t>l’amico del cuore</a:t>
            </a:r>
            <a:endParaRPr lang="it-IT" sz="2000" b="1" dirty="0">
              <a:solidFill>
                <a:srgbClr val="FFFF00"/>
              </a:solidFill>
            </a:endParaRPr>
          </a:p>
        </p:txBody>
      </p:sp>
      <p:sp>
        <p:nvSpPr>
          <p:cNvPr id="25" name="Freccia a destra 24"/>
          <p:cNvSpPr/>
          <p:nvPr/>
        </p:nvSpPr>
        <p:spPr>
          <a:xfrm>
            <a:off x="179512" y="2564904"/>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600" dirty="0" smtClean="0"/>
              <a:t>Il gruppo dei pari  	</a:t>
            </a:r>
            <a:endParaRPr lang="it-IT" sz="1600" b="1" dirty="0">
              <a:solidFill>
                <a:srgbClr val="FFFF00"/>
              </a:solidFill>
              <a:latin typeface="+mj-lt"/>
              <a:cs typeface="Times New Roman" panose="02020603050405020304" pitchFamily="18" charset="0"/>
            </a:endParaRPr>
          </a:p>
        </p:txBody>
      </p:sp>
      <p:sp>
        <p:nvSpPr>
          <p:cNvPr id="26" name="CasellaDiTesto 25">
            <a:extLst>
              <a:ext uri="{FF2B5EF4-FFF2-40B4-BE49-F238E27FC236}">
                <a16:creationId xmlns="" xmlns:a16="http://schemas.microsoft.com/office/drawing/2014/main" id="{5E4723BF-E8FE-5E58-C5AB-A489D5CA95EF}"/>
              </a:ext>
            </a:extLst>
          </p:cNvPr>
          <p:cNvSpPr txBox="1"/>
          <p:nvPr/>
        </p:nvSpPr>
        <p:spPr>
          <a:xfrm>
            <a:off x="4716016" y="1556792"/>
            <a:ext cx="4032448" cy="1754326"/>
          </a:xfrm>
          <a:prstGeom prst="rect">
            <a:avLst/>
          </a:prstGeom>
          <a:solidFill>
            <a:srgbClr val="FFFF00"/>
          </a:solidFill>
          <a:ln w="25400">
            <a:solidFill>
              <a:srgbClr val="FF0000"/>
            </a:solidFill>
          </a:ln>
        </p:spPr>
        <p:txBody>
          <a:bodyPr wrap="square" rtlCol="0">
            <a:spAutoFit/>
          </a:bodyPr>
          <a:lstStyle/>
          <a:p>
            <a:pPr algn="just"/>
            <a:r>
              <a:rPr lang="it-IT" sz="1200" dirty="0" smtClean="0"/>
              <a:t>Lo sviluppo puberale e la graduale acquisizione di un corpo adulto, rappresentano tappe importanti nella vita dei preadolescenti. Questi cambiamenti li portano ad affrontare un altro compito evolutivo che riguarda la maggiore autonomia dalla propria famiglia e all’apertura verso inedite</a:t>
            </a:r>
            <a:r>
              <a:rPr lang="it-IT" sz="1200" i="1" dirty="0" smtClean="0"/>
              <a:t> </a:t>
            </a:r>
            <a:r>
              <a:rPr lang="it-IT" sz="1200" dirty="0" smtClean="0"/>
              <a:t>forme di socializzazione: nuove amicizie, partecipazione a gruppi (formali e informali). I ragazzi e le ragazze manifestano apertamente il lento e progressivo passaggio da un “orientamento verso i genitori” a un “interesse verso i pari”.</a:t>
            </a:r>
          </a:p>
        </p:txBody>
      </p:sp>
      <p:pic>
        <p:nvPicPr>
          <p:cNvPr id="6145" name="Picture 1" descr="D:\Documenti\Desktop\tyy.jpg"/>
          <p:cNvPicPr>
            <a:picLocks noChangeAspect="1" noChangeArrowheads="1"/>
          </p:cNvPicPr>
          <p:nvPr/>
        </p:nvPicPr>
        <p:blipFill>
          <a:blip r:embed="rId2" cstate="print"/>
          <a:srcRect/>
          <a:stretch>
            <a:fillRect/>
          </a:stretch>
        </p:blipFill>
        <p:spPr bwMode="auto">
          <a:xfrm>
            <a:off x="4716017" y="3501008"/>
            <a:ext cx="4032448" cy="2304256"/>
          </a:xfrm>
          <a:prstGeom prst="rect">
            <a:avLst/>
          </a:prstGeom>
          <a:noFill/>
          <a:ln w="25400">
            <a:solidFill>
              <a:srgbClr val="FF0000"/>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1000"/>
                                        <p:tgtEl>
                                          <p:spTgt spid="26"/>
                                        </p:tgtEl>
                                      </p:cBhvr>
                                    </p:animEffect>
                                    <p:anim calcmode="lin" valueType="num">
                                      <p:cBhvr>
                                        <p:cTn id="8" dur="1000" fill="hold"/>
                                        <p:tgtEl>
                                          <p:spTgt spid="26"/>
                                        </p:tgtEl>
                                        <p:attrNameLst>
                                          <p:attrName>ppt_x</p:attrName>
                                        </p:attrNameLst>
                                      </p:cBhvr>
                                      <p:tavLst>
                                        <p:tav tm="0">
                                          <p:val>
                                            <p:strVal val="#ppt_x"/>
                                          </p:val>
                                        </p:tav>
                                        <p:tav tm="100000">
                                          <p:val>
                                            <p:strVal val="#ppt_x"/>
                                          </p:val>
                                        </p:tav>
                                      </p:tavLst>
                                    </p:anim>
                                    <p:anim calcmode="lin" valueType="num">
                                      <p:cBhvr>
                                        <p:cTn id="9"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 calcmode="lin" valueType="num">
                                      <p:cBhvr>
                                        <p:cTn id="14" dur="500" fill="hold"/>
                                        <p:tgtEl>
                                          <p:spTgt spid="18"/>
                                        </p:tgtEl>
                                        <p:attrNameLst>
                                          <p:attrName>ppt_w</p:attrName>
                                        </p:attrNameLst>
                                      </p:cBhvr>
                                      <p:tavLst>
                                        <p:tav tm="0">
                                          <p:val>
                                            <p:fltVal val="0"/>
                                          </p:val>
                                        </p:tav>
                                        <p:tav tm="100000">
                                          <p:val>
                                            <p:strVal val="#ppt_w"/>
                                          </p:val>
                                        </p:tav>
                                      </p:tavLst>
                                    </p:anim>
                                    <p:anim calcmode="lin" valueType="num">
                                      <p:cBhvr>
                                        <p:cTn id="15" dur="500" fill="hold"/>
                                        <p:tgtEl>
                                          <p:spTgt spid="18"/>
                                        </p:tgtEl>
                                        <p:attrNameLst>
                                          <p:attrName>ppt_h</p:attrName>
                                        </p:attrNameLst>
                                      </p:cBhvr>
                                      <p:tavLst>
                                        <p:tav tm="0">
                                          <p:val>
                                            <p:fltVal val="0"/>
                                          </p:val>
                                        </p:tav>
                                        <p:tav tm="100000">
                                          <p:val>
                                            <p:strVal val="#ppt_h"/>
                                          </p:val>
                                        </p:tav>
                                      </p:tavLst>
                                    </p:anim>
                                    <p:animEffect transition="in" filter="fade">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5"/>
                                        </p:tgtEl>
                                        <p:attrNameLst>
                                          <p:attrName>style.visibility</p:attrName>
                                        </p:attrNameLst>
                                      </p:cBhvr>
                                      <p:to>
                                        <p:strVal val="visible"/>
                                      </p:to>
                                    </p:set>
                                    <p:anim calcmode="lin" valueType="num">
                                      <p:cBhvr>
                                        <p:cTn id="21" dur="500" fill="hold"/>
                                        <p:tgtEl>
                                          <p:spTgt spid="25"/>
                                        </p:tgtEl>
                                        <p:attrNameLst>
                                          <p:attrName>ppt_w</p:attrName>
                                        </p:attrNameLst>
                                      </p:cBhvr>
                                      <p:tavLst>
                                        <p:tav tm="0">
                                          <p:val>
                                            <p:fltVal val="0"/>
                                          </p:val>
                                        </p:tav>
                                        <p:tav tm="100000">
                                          <p:val>
                                            <p:strVal val="#ppt_w"/>
                                          </p:val>
                                        </p:tav>
                                      </p:tavLst>
                                    </p:anim>
                                    <p:anim calcmode="lin" valueType="num">
                                      <p:cBhvr>
                                        <p:cTn id="22" dur="500" fill="hold"/>
                                        <p:tgtEl>
                                          <p:spTgt spid="25"/>
                                        </p:tgtEl>
                                        <p:attrNameLst>
                                          <p:attrName>ppt_h</p:attrName>
                                        </p:attrNameLst>
                                      </p:cBhvr>
                                      <p:tavLst>
                                        <p:tav tm="0">
                                          <p:val>
                                            <p:fltVal val="0"/>
                                          </p:val>
                                        </p:tav>
                                        <p:tav tm="100000">
                                          <p:val>
                                            <p:strVal val="#ppt_h"/>
                                          </p:val>
                                        </p:tav>
                                      </p:tavLst>
                                    </p:anim>
                                    <p:animEffect transition="in" filter="fade">
                                      <p:cBhvr>
                                        <p:cTn id="23" dur="500"/>
                                        <p:tgtEl>
                                          <p:spTgt spid="25"/>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4"/>
                                        </p:tgtEl>
                                        <p:attrNameLst>
                                          <p:attrName>style.visibility</p:attrName>
                                        </p:attrNameLst>
                                      </p:cBhvr>
                                      <p:to>
                                        <p:strVal val="visible"/>
                                      </p:to>
                                    </p:set>
                                    <p:anim calcmode="lin" valueType="num">
                                      <p:cBhvr>
                                        <p:cTn id="28" dur="500" fill="hold"/>
                                        <p:tgtEl>
                                          <p:spTgt spid="24"/>
                                        </p:tgtEl>
                                        <p:attrNameLst>
                                          <p:attrName>ppt_w</p:attrName>
                                        </p:attrNameLst>
                                      </p:cBhvr>
                                      <p:tavLst>
                                        <p:tav tm="0">
                                          <p:val>
                                            <p:fltVal val="0"/>
                                          </p:val>
                                        </p:tav>
                                        <p:tav tm="100000">
                                          <p:val>
                                            <p:strVal val="#ppt_w"/>
                                          </p:val>
                                        </p:tav>
                                      </p:tavLst>
                                    </p:anim>
                                    <p:anim calcmode="lin" valueType="num">
                                      <p:cBhvr>
                                        <p:cTn id="29" dur="500" fill="hold"/>
                                        <p:tgtEl>
                                          <p:spTgt spid="24"/>
                                        </p:tgtEl>
                                        <p:attrNameLst>
                                          <p:attrName>ppt_h</p:attrName>
                                        </p:attrNameLst>
                                      </p:cBhvr>
                                      <p:tavLst>
                                        <p:tav tm="0">
                                          <p:val>
                                            <p:fltVal val="0"/>
                                          </p:val>
                                        </p:tav>
                                        <p:tav tm="100000">
                                          <p:val>
                                            <p:strVal val="#ppt_h"/>
                                          </p:val>
                                        </p:tav>
                                      </p:tavLst>
                                    </p:anim>
                                    <p:animEffect transition="in" filter="fade">
                                      <p:cBhvr>
                                        <p:cTn id="30" dur="500"/>
                                        <p:tgtEl>
                                          <p:spTgt spid="24"/>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anim calcmode="lin" valueType="num">
                                      <p:cBhvr>
                                        <p:cTn id="35" dur="500" fill="hold"/>
                                        <p:tgtEl>
                                          <p:spTgt spid="23"/>
                                        </p:tgtEl>
                                        <p:attrNameLst>
                                          <p:attrName>ppt_w</p:attrName>
                                        </p:attrNameLst>
                                      </p:cBhvr>
                                      <p:tavLst>
                                        <p:tav tm="0">
                                          <p:val>
                                            <p:fltVal val="0"/>
                                          </p:val>
                                        </p:tav>
                                        <p:tav tm="100000">
                                          <p:val>
                                            <p:strVal val="#ppt_w"/>
                                          </p:val>
                                        </p:tav>
                                      </p:tavLst>
                                    </p:anim>
                                    <p:anim calcmode="lin" valueType="num">
                                      <p:cBhvr>
                                        <p:cTn id="36" dur="500" fill="hold"/>
                                        <p:tgtEl>
                                          <p:spTgt spid="23"/>
                                        </p:tgtEl>
                                        <p:attrNameLst>
                                          <p:attrName>ppt_h</p:attrName>
                                        </p:attrNameLst>
                                      </p:cBhvr>
                                      <p:tavLst>
                                        <p:tav tm="0">
                                          <p:val>
                                            <p:fltVal val="0"/>
                                          </p:val>
                                        </p:tav>
                                        <p:tav tm="100000">
                                          <p:val>
                                            <p:strVal val="#ppt_h"/>
                                          </p:val>
                                        </p:tav>
                                      </p:tavLst>
                                    </p:anim>
                                    <p:animEffect transition="in" filter="fade">
                                      <p:cBhvr>
                                        <p:cTn id="37" dur="500"/>
                                        <p:tgtEl>
                                          <p:spTgt spid="23"/>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 calcmode="lin" valueType="num">
                                      <p:cBhvr>
                                        <p:cTn id="42" dur="500" fill="hold"/>
                                        <p:tgtEl>
                                          <p:spTgt spid="19"/>
                                        </p:tgtEl>
                                        <p:attrNameLst>
                                          <p:attrName>ppt_w</p:attrName>
                                        </p:attrNameLst>
                                      </p:cBhvr>
                                      <p:tavLst>
                                        <p:tav tm="0">
                                          <p:val>
                                            <p:fltVal val="0"/>
                                          </p:val>
                                        </p:tav>
                                        <p:tav tm="100000">
                                          <p:val>
                                            <p:strVal val="#ppt_w"/>
                                          </p:val>
                                        </p:tav>
                                      </p:tavLst>
                                    </p:anim>
                                    <p:anim calcmode="lin" valueType="num">
                                      <p:cBhvr>
                                        <p:cTn id="43" dur="500" fill="hold"/>
                                        <p:tgtEl>
                                          <p:spTgt spid="19"/>
                                        </p:tgtEl>
                                        <p:attrNameLst>
                                          <p:attrName>ppt_h</p:attrName>
                                        </p:attrNameLst>
                                      </p:cBhvr>
                                      <p:tavLst>
                                        <p:tav tm="0">
                                          <p:val>
                                            <p:fltVal val="0"/>
                                          </p:val>
                                        </p:tav>
                                        <p:tav tm="100000">
                                          <p:val>
                                            <p:strVal val="#ppt_h"/>
                                          </p:val>
                                        </p:tav>
                                      </p:tavLst>
                                    </p:anim>
                                    <p:animEffect transition="in" filter="fade">
                                      <p:cBhvr>
                                        <p:cTn id="4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3" grpId="0" animBg="1"/>
      <p:bldP spid="24" grpId="0" animBg="1"/>
      <p:bldP spid="25" grpId="0" animBg="1"/>
      <p:bldP spid="2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79512" y="116632"/>
            <a:ext cx="8712968" cy="720080"/>
          </a:xfrm>
        </p:spPr>
        <p:txBody>
          <a:bodyPr>
            <a:normAutofit fontScale="85000" lnSpcReduction="10000"/>
          </a:bodyPr>
          <a:lstStyle/>
          <a:p>
            <a:r>
              <a:rPr lang="it-IT" sz="4400" b="1" dirty="0" smtClean="0">
                <a:solidFill>
                  <a:srgbClr val="FF0000"/>
                </a:solidFill>
              </a:rPr>
              <a:t>Dare un senso alla vita degli adolescenti </a:t>
            </a:r>
            <a:endParaRPr lang="it-IT" sz="8000" b="1" dirty="0" smtClean="0">
              <a:solidFill>
                <a:srgbClr val="FF0000"/>
              </a:solidFill>
            </a:endParaRPr>
          </a:p>
          <a:p>
            <a:endParaRPr lang="it-IT" sz="4400" b="1" dirty="0">
              <a:solidFill>
                <a:srgbClr val="FF0000"/>
              </a:solidFill>
            </a:endParaRPr>
          </a:p>
        </p:txBody>
      </p:sp>
      <p:sp>
        <p:nvSpPr>
          <p:cNvPr id="7" name="Segnaposto data 6"/>
          <p:cNvSpPr>
            <a:spLocks noGrp="1"/>
          </p:cNvSpPr>
          <p:nvPr>
            <p:ph type="dt" sz="half" idx="10"/>
          </p:nvPr>
        </p:nvSpPr>
        <p:spPr/>
        <p:txBody>
          <a:bodyPr/>
          <a:lstStyle/>
          <a:p>
            <a:fld id="{3283A139-15C1-4611-A733-3C236D88F037}" type="datetime1">
              <a:rPr lang="it-IT" smtClean="0"/>
              <a:pPr/>
              <a:t>24/09/2025</a:t>
            </a:fld>
            <a:endParaRPr lang="it-IT" dirty="0"/>
          </a:p>
        </p:txBody>
      </p:sp>
      <p:sp>
        <p:nvSpPr>
          <p:cNvPr id="8" name="Segnaposto numero diapositiva 7"/>
          <p:cNvSpPr>
            <a:spLocks noGrp="1"/>
          </p:cNvSpPr>
          <p:nvPr>
            <p:ph type="sldNum" sz="quarter" idx="12"/>
          </p:nvPr>
        </p:nvSpPr>
        <p:spPr>
          <a:xfrm>
            <a:off x="6516216" y="6309320"/>
            <a:ext cx="2133600" cy="365125"/>
          </a:xfrm>
        </p:spPr>
        <p:txBody>
          <a:bodyPr/>
          <a:lstStyle/>
          <a:p>
            <a:fld id="{D638F805-12A6-466B-AD68-3BADDF56A04F}" type="slidenum">
              <a:rPr lang="it-IT" smtClean="0"/>
              <a:pPr/>
              <a:t>8</a:t>
            </a:fld>
            <a:endParaRPr lang="it-IT" dirty="0"/>
          </a:p>
        </p:txBody>
      </p:sp>
      <p:sp>
        <p:nvSpPr>
          <p:cNvPr id="9" name="CasellaDiTesto 8"/>
          <p:cNvSpPr txBox="1"/>
          <p:nvPr/>
        </p:nvSpPr>
        <p:spPr>
          <a:xfrm>
            <a:off x="251520" y="692696"/>
            <a:ext cx="8640960" cy="523220"/>
          </a:xfrm>
          <a:prstGeom prst="rect">
            <a:avLst/>
          </a:prstGeom>
          <a:noFill/>
        </p:spPr>
        <p:txBody>
          <a:bodyPr wrap="square" rtlCol="0">
            <a:spAutoFit/>
          </a:bodyPr>
          <a:lstStyle/>
          <a:p>
            <a:pPr algn="ctr"/>
            <a:r>
              <a:rPr lang="it-IT" sz="2800" b="1" dirty="0" smtClean="0">
                <a:solidFill>
                  <a:srgbClr val="0070C0"/>
                </a:solidFill>
              </a:rPr>
              <a:t>Capitolo 4. Adolescenti immersi nel mondo digitale </a:t>
            </a:r>
            <a:endParaRPr lang="it-IT" sz="2800" b="1" dirty="0">
              <a:solidFill>
                <a:srgbClr val="0070C0"/>
              </a:solidFill>
            </a:endParaRPr>
          </a:p>
        </p:txBody>
      </p:sp>
      <p:sp>
        <p:nvSpPr>
          <p:cNvPr id="14" name="CasellaDiTesto 13">
            <a:extLst>
              <a:ext uri="{FF2B5EF4-FFF2-40B4-BE49-F238E27FC236}">
                <a16:creationId xmlns="" xmlns:a16="http://schemas.microsoft.com/office/drawing/2014/main" id="{66CA6FAE-6C09-0946-03BC-A91A1D3E30A9}"/>
              </a:ext>
            </a:extLst>
          </p:cNvPr>
          <p:cNvSpPr txBox="1"/>
          <p:nvPr/>
        </p:nvSpPr>
        <p:spPr>
          <a:xfrm>
            <a:off x="4860032" y="1268760"/>
            <a:ext cx="4052532" cy="1938992"/>
          </a:xfrm>
          <a:prstGeom prst="rect">
            <a:avLst/>
          </a:prstGeom>
          <a:solidFill>
            <a:srgbClr val="FFFF00"/>
          </a:solidFill>
          <a:ln w="25400">
            <a:solidFill>
              <a:srgbClr val="FF0000"/>
            </a:solidFill>
          </a:ln>
        </p:spPr>
        <p:txBody>
          <a:bodyPr wrap="square" rtlCol="0">
            <a:spAutoFit/>
          </a:bodyPr>
          <a:lstStyle/>
          <a:p>
            <a:pPr algn="just"/>
            <a:r>
              <a:rPr lang="it-IT" sz="1200" dirty="0" smtClean="0"/>
              <a:t>Gli adolescenti sono sempre più immersi nel mondo digitale, con un uso sempre più ampio e precoce di dispositivi mobili e piattaforme online. Questa realtà, se da un lato offre opportunità di apprendimento e socializzazione, dall'altro solleva preoccupazioni riguardo ai rischi associati, come la dipendenza, l'esposizione a contenuti inappropriati e l'isolamento sociale. Alcuni sostengono che stare di continuo davanti ad uno schermo danneggi il cervello, possa minare i valori di fondo, faccia male alla famiglia e privi l’infanzia della sua innocenza. </a:t>
            </a:r>
          </a:p>
        </p:txBody>
      </p:sp>
      <p:sp>
        <p:nvSpPr>
          <p:cNvPr id="17" name="Freccia a destra 16"/>
          <p:cNvSpPr/>
          <p:nvPr/>
        </p:nvSpPr>
        <p:spPr>
          <a:xfrm>
            <a:off x="251520" y="4581128"/>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dirty="0" smtClean="0"/>
              <a:t>Pericoli e trappole della rete	</a:t>
            </a:r>
            <a:endParaRPr lang="it-IT" sz="4000" dirty="0" smtClean="0">
              <a:solidFill>
                <a:schemeClr val="tx1"/>
              </a:solidFill>
              <a:latin typeface="Arial" pitchFamily="34" charset="0"/>
              <a:cs typeface="Arial" pitchFamily="34" charset="0"/>
            </a:endParaRPr>
          </a:p>
        </p:txBody>
      </p:sp>
      <p:sp>
        <p:nvSpPr>
          <p:cNvPr id="18" name="Freccia a destra 17"/>
          <p:cNvSpPr/>
          <p:nvPr/>
        </p:nvSpPr>
        <p:spPr>
          <a:xfrm>
            <a:off x="251520" y="371703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dirty="0" smtClean="0"/>
          </a:p>
          <a:p>
            <a:r>
              <a:rPr lang="it-IT" dirty="0" smtClean="0"/>
              <a:t>Consigli ai genitori di ragazzi iperconnessi	</a:t>
            </a:r>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19" name="Freccia a destra 18"/>
          <p:cNvSpPr/>
          <p:nvPr/>
        </p:nvSpPr>
        <p:spPr>
          <a:xfrm>
            <a:off x="251520" y="2852936"/>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dirty="0" smtClean="0"/>
          </a:p>
          <a:p>
            <a:r>
              <a:rPr lang="it-IT" dirty="0" smtClean="0"/>
              <a:t>Famiglia, scuola e alfabetizzazione digitale </a:t>
            </a:r>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22" name="Freccia a destra 21"/>
          <p:cNvSpPr/>
          <p:nvPr/>
        </p:nvSpPr>
        <p:spPr>
          <a:xfrm>
            <a:off x="251520" y="1988840"/>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smtClean="0"/>
              <a:t>Bambini e adolescenti nella rete 	</a:t>
            </a:r>
            <a:endParaRPr lang="it-IT" b="1" dirty="0">
              <a:solidFill>
                <a:srgbClr val="FFFF00"/>
              </a:solidFill>
              <a:latin typeface="+mj-lt"/>
              <a:cs typeface="Times New Roman" panose="02020603050405020304" pitchFamily="18" charset="0"/>
            </a:endParaRPr>
          </a:p>
        </p:txBody>
      </p:sp>
      <p:sp>
        <p:nvSpPr>
          <p:cNvPr id="23" name="Freccia a destra 22"/>
          <p:cNvSpPr/>
          <p:nvPr/>
        </p:nvSpPr>
        <p:spPr>
          <a:xfrm>
            <a:off x="251520" y="551723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sz="1600" dirty="0" smtClean="0"/>
              <a:t>Il dilagante fenomeno della pornografia online</a:t>
            </a:r>
            <a:endParaRPr lang="it-IT" sz="3600" dirty="0" smtClean="0">
              <a:solidFill>
                <a:schemeClr val="tx1"/>
              </a:solidFill>
              <a:latin typeface="Arial" pitchFamily="34" charset="0"/>
              <a:cs typeface="Arial" pitchFamily="34" charset="0"/>
            </a:endParaRPr>
          </a:p>
        </p:txBody>
      </p:sp>
      <p:sp>
        <p:nvSpPr>
          <p:cNvPr id="26" name="Freccia a destra 25"/>
          <p:cNvSpPr/>
          <p:nvPr/>
        </p:nvSpPr>
        <p:spPr>
          <a:xfrm>
            <a:off x="251520" y="1196752"/>
            <a:ext cx="44644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smtClean="0"/>
              <a:t>Mondo digitale e adolescenti</a:t>
            </a:r>
            <a:r>
              <a:rPr lang="it-IT" sz="1600" dirty="0" smtClean="0"/>
              <a:t>	</a:t>
            </a:r>
            <a:endParaRPr lang="it-IT" sz="1600" b="1" dirty="0">
              <a:solidFill>
                <a:srgbClr val="FFFF00"/>
              </a:solidFill>
              <a:latin typeface="+mj-lt"/>
              <a:cs typeface="Times New Roman" panose="02020603050405020304" pitchFamily="18" charset="0"/>
            </a:endParaRPr>
          </a:p>
        </p:txBody>
      </p:sp>
      <p:pic>
        <p:nvPicPr>
          <p:cNvPr id="5121" name="Picture 1" descr="D:\Documenti\Desktop\ghh.jpg"/>
          <p:cNvPicPr>
            <a:picLocks noChangeAspect="1" noChangeArrowheads="1"/>
          </p:cNvPicPr>
          <p:nvPr/>
        </p:nvPicPr>
        <p:blipFill>
          <a:blip r:embed="rId2" cstate="print"/>
          <a:srcRect/>
          <a:stretch>
            <a:fillRect/>
          </a:stretch>
        </p:blipFill>
        <p:spPr bwMode="auto">
          <a:xfrm>
            <a:off x="4860032" y="3356992"/>
            <a:ext cx="4032448" cy="2683411"/>
          </a:xfrm>
          <a:prstGeom prst="rect">
            <a:avLst/>
          </a:prstGeom>
          <a:noFill/>
          <a:ln w="25400">
            <a:solidFill>
              <a:srgbClr val="FF0000"/>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6"/>
                                        </p:tgtEl>
                                        <p:attrNameLst>
                                          <p:attrName>style.visibility</p:attrName>
                                        </p:attrNameLst>
                                      </p:cBhvr>
                                      <p:to>
                                        <p:strVal val="visible"/>
                                      </p:to>
                                    </p:set>
                                    <p:anim calcmode="lin" valueType="num">
                                      <p:cBhvr>
                                        <p:cTn id="14" dur="500" fill="hold"/>
                                        <p:tgtEl>
                                          <p:spTgt spid="26"/>
                                        </p:tgtEl>
                                        <p:attrNameLst>
                                          <p:attrName>ppt_w</p:attrName>
                                        </p:attrNameLst>
                                      </p:cBhvr>
                                      <p:tavLst>
                                        <p:tav tm="0">
                                          <p:val>
                                            <p:fltVal val="0"/>
                                          </p:val>
                                        </p:tav>
                                        <p:tav tm="100000">
                                          <p:val>
                                            <p:strVal val="#ppt_w"/>
                                          </p:val>
                                        </p:tav>
                                      </p:tavLst>
                                    </p:anim>
                                    <p:anim calcmode="lin" valueType="num">
                                      <p:cBhvr>
                                        <p:cTn id="15" dur="500" fill="hold"/>
                                        <p:tgtEl>
                                          <p:spTgt spid="26"/>
                                        </p:tgtEl>
                                        <p:attrNameLst>
                                          <p:attrName>ppt_h</p:attrName>
                                        </p:attrNameLst>
                                      </p:cBhvr>
                                      <p:tavLst>
                                        <p:tav tm="0">
                                          <p:val>
                                            <p:fltVal val="0"/>
                                          </p:val>
                                        </p:tav>
                                        <p:tav tm="100000">
                                          <p:val>
                                            <p:strVal val="#ppt_h"/>
                                          </p:val>
                                        </p:tav>
                                      </p:tavLst>
                                    </p:anim>
                                    <p:animEffect transition="in" filter="fade">
                                      <p:cBhvr>
                                        <p:cTn id="16" dur="500"/>
                                        <p:tgtEl>
                                          <p:spTgt spid="2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 calcmode="lin" valueType="num">
                                      <p:cBhvr>
                                        <p:cTn id="21" dur="500" fill="hold"/>
                                        <p:tgtEl>
                                          <p:spTgt spid="22"/>
                                        </p:tgtEl>
                                        <p:attrNameLst>
                                          <p:attrName>ppt_w</p:attrName>
                                        </p:attrNameLst>
                                      </p:cBhvr>
                                      <p:tavLst>
                                        <p:tav tm="0">
                                          <p:val>
                                            <p:fltVal val="0"/>
                                          </p:val>
                                        </p:tav>
                                        <p:tav tm="100000">
                                          <p:val>
                                            <p:strVal val="#ppt_w"/>
                                          </p:val>
                                        </p:tav>
                                      </p:tavLst>
                                    </p:anim>
                                    <p:anim calcmode="lin" valueType="num">
                                      <p:cBhvr>
                                        <p:cTn id="22" dur="500" fill="hold"/>
                                        <p:tgtEl>
                                          <p:spTgt spid="22"/>
                                        </p:tgtEl>
                                        <p:attrNameLst>
                                          <p:attrName>ppt_h</p:attrName>
                                        </p:attrNameLst>
                                      </p:cBhvr>
                                      <p:tavLst>
                                        <p:tav tm="0">
                                          <p:val>
                                            <p:fltVal val="0"/>
                                          </p:val>
                                        </p:tav>
                                        <p:tav tm="100000">
                                          <p:val>
                                            <p:strVal val="#ppt_h"/>
                                          </p:val>
                                        </p:tav>
                                      </p:tavLst>
                                    </p:anim>
                                    <p:animEffect transition="in" filter="fade">
                                      <p:cBhvr>
                                        <p:cTn id="23" dur="500"/>
                                        <p:tgtEl>
                                          <p:spTgt spid="22"/>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9"/>
                                        </p:tgtEl>
                                        <p:attrNameLst>
                                          <p:attrName>style.visibility</p:attrName>
                                        </p:attrNameLst>
                                      </p:cBhvr>
                                      <p:to>
                                        <p:strVal val="visible"/>
                                      </p:to>
                                    </p:set>
                                    <p:anim calcmode="lin" valueType="num">
                                      <p:cBhvr>
                                        <p:cTn id="28" dur="500" fill="hold"/>
                                        <p:tgtEl>
                                          <p:spTgt spid="19"/>
                                        </p:tgtEl>
                                        <p:attrNameLst>
                                          <p:attrName>ppt_w</p:attrName>
                                        </p:attrNameLst>
                                      </p:cBhvr>
                                      <p:tavLst>
                                        <p:tav tm="0">
                                          <p:val>
                                            <p:fltVal val="0"/>
                                          </p:val>
                                        </p:tav>
                                        <p:tav tm="100000">
                                          <p:val>
                                            <p:strVal val="#ppt_w"/>
                                          </p:val>
                                        </p:tav>
                                      </p:tavLst>
                                    </p:anim>
                                    <p:anim calcmode="lin" valueType="num">
                                      <p:cBhvr>
                                        <p:cTn id="29" dur="500" fill="hold"/>
                                        <p:tgtEl>
                                          <p:spTgt spid="19"/>
                                        </p:tgtEl>
                                        <p:attrNameLst>
                                          <p:attrName>ppt_h</p:attrName>
                                        </p:attrNameLst>
                                      </p:cBhvr>
                                      <p:tavLst>
                                        <p:tav tm="0">
                                          <p:val>
                                            <p:fltVal val="0"/>
                                          </p:val>
                                        </p:tav>
                                        <p:tav tm="100000">
                                          <p:val>
                                            <p:strVal val="#ppt_h"/>
                                          </p:val>
                                        </p:tav>
                                      </p:tavLst>
                                    </p:anim>
                                    <p:animEffect transition="in" filter="fade">
                                      <p:cBhvr>
                                        <p:cTn id="30" dur="500"/>
                                        <p:tgtEl>
                                          <p:spTgt spid="19"/>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 calcmode="lin" valueType="num">
                                      <p:cBhvr>
                                        <p:cTn id="35" dur="500" fill="hold"/>
                                        <p:tgtEl>
                                          <p:spTgt spid="18"/>
                                        </p:tgtEl>
                                        <p:attrNameLst>
                                          <p:attrName>ppt_w</p:attrName>
                                        </p:attrNameLst>
                                      </p:cBhvr>
                                      <p:tavLst>
                                        <p:tav tm="0">
                                          <p:val>
                                            <p:fltVal val="0"/>
                                          </p:val>
                                        </p:tav>
                                        <p:tav tm="100000">
                                          <p:val>
                                            <p:strVal val="#ppt_w"/>
                                          </p:val>
                                        </p:tav>
                                      </p:tavLst>
                                    </p:anim>
                                    <p:anim calcmode="lin" valueType="num">
                                      <p:cBhvr>
                                        <p:cTn id="36" dur="500" fill="hold"/>
                                        <p:tgtEl>
                                          <p:spTgt spid="18"/>
                                        </p:tgtEl>
                                        <p:attrNameLst>
                                          <p:attrName>ppt_h</p:attrName>
                                        </p:attrNameLst>
                                      </p:cBhvr>
                                      <p:tavLst>
                                        <p:tav tm="0">
                                          <p:val>
                                            <p:fltVal val="0"/>
                                          </p:val>
                                        </p:tav>
                                        <p:tav tm="100000">
                                          <p:val>
                                            <p:strVal val="#ppt_h"/>
                                          </p:val>
                                        </p:tav>
                                      </p:tavLst>
                                    </p:anim>
                                    <p:animEffect transition="in" filter="fade">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 calcmode="lin" valueType="num">
                                      <p:cBhvr>
                                        <p:cTn id="42" dur="500" fill="hold"/>
                                        <p:tgtEl>
                                          <p:spTgt spid="17"/>
                                        </p:tgtEl>
                                        <p:attrNameLst>
                                          <p:attrName>ppt_w</p:attrName>
                                        </p:attrNameLst>
                                      </p:cBhvr>
                                      <p:tavLst>
                                        <p:tav tm="0">
                                          <p:val>
                                            <p:fltVal val="0"/>
                                          </p:val>
                                        </p:tav>
                                        <p:tav tm="100000">
                                          <p:val>
                                            <p:strVal val="#ppt_w"/>
                                          </p:val>
                                        </p:tav>
                                      </p:tavLst>
                                    </p:anim>
                                    <p:anim calcmode="lin" valueType="num">
                                      <p:cBhvr>
                                        <p:cTn id="43" dur="500" fill="hold"/>
                                        <p:tgtEl>
                                          <p:spTgt spid="17"/>
                                        </p:tgtEl>
                                        <p:attrNameLst>
                                          <p:attrName>ppt_h</p:attrName>
                                        </p:attrNameLst>
                                      </p:cBhvr>
                                      <p:tavLst>
                                        <p:tav tm="0">
                                          <p:val>
                                            <p:fltVal val="0"/>
                                          </p:val>
                                        </p:tav>
                                        <p:tav tm="100000">
                                          <p:val>
                                            <p:strVal val="#ppt_h"/>
                                          </p:val>
                                        </p:tav>
                                      </p:tavLst>
                                    </p:anim>
                                    <p:animEffect transition="in" filter="fade">
                                      <p:cBhvr>
                                        <p:cTn id="44" dur="500"/>
                                        <p:tgtEl>
                                          <p:spTgt spid="17"/>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23"/>
                                        </p:tgtEl>
                                        <p:attrNameLst>
                                          <p:attrName>style.visibility</p:attrName>
                                        </p:attrNameLst>
                                      </p:cBhvr>
                                      <p:to>
                                        <p:strVal val="visible"/>
                                      </p:to>
                                    </p:set>
                                    <p:anim calcmode="lin" valueType="num">
                                      <p:cBhvr>
                                        <p:cTn id="49" dur="500" fill="hold"/>
                                        <p:tgtEl>
                                          <p:spTgt spid="23"/>
                                        </p:tgtEl>
                                        <p:attrNameLst>
                                          <p:attrName>ppt_w</p:attrName>
                                        </p:attrNameLst>
                                      </p:cBhvr>
                                      <p:tavLst>
                                        <p:tav tm="0">
                                          <p:val>
                                            <p:fltVal val="0"/>
                                          </p:val>
                                        </p:tav>
                                        <p:tav tm="100000">
                                          <p:val>
                                            <p:strVal val="#ppt_w"/>
                                          </p:val>
                                        </p:tav>
                                      </p:tavLst>
                                    </p:anim>
                                    <p:anim calcmode="lin" valueType="num">
                                      <p:cBhvr>
                                        <p:cTn id="50" dur="500" fill="hold"/>
                                        <p:tgtEl>
                                          <p:spTgt spid="23"/>
                                        </p:tgtEl>
                                        <p:attrNameLst>
                                          <p:attrName>ppt_h</p:attrName>
                                        </p:attrNameLst>
                                      </p:cBhvr>
                                      <p:tavLst>
                                        <p:tav tm="0">
                                          <p:val>
                                            <p:fltVal val="0"/>
                                          </p:val>
                                        </p:tav>
                                        <p:tav tm="100000">
                                          <p:val>
                                            <p:strVal val="#ppt_h"/>
                                          </p:val>
                                        </p:tav>
                                      </p:tavLst>
                                    </p:anim>
                                    <p:animEffect transition="in" filter="fade">
                                      <p:cBhvr>
                                        <p:cTn id="5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7" grpId="0" animBg="1"/>
      <p:bldP spid="18" grpId="0" animBg="1"/>
      <p:bldP spid="19" grpId="0" animBg="1"/>
      <p:bldP spid="22" grpId="0" animBg="1"/>
      <p:bldP spid="23" grpId="0" animBg="1"/>
      <p:bldP spid="2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79512" y="188640"/>
            <a:ext cx="8712968" cy="720080"/>
          </a:xfrm>
        </p:spPr>
        <p:txBody>
          <a:bodyPr>
            <a:normAutofit fontScale="85000" lnSpcReduction="10000"/>
          </a:bodyPr>
          <a:lstStyle/>
          <a:p>
            <a:r>
              <a:rPr lang="it-IT" sz="4400" b="1" dirty="0" smtClean="0">
                <a:solidFill>
                  <a:srgbClr val="FF0000"/>
                </a:solidFill>
              </a:rPr>
              <a:t>Dare un senso alla vita degli adolescenti </a:t>
            </a:r>
            <a:endParaRPr lang="it-IT" sz="8000" b="1" dirty="0" smtClean="0">
              <a:solidFill>
                <a:srgbClr val="FF0000"/>
              </a:solidFill>
            </a:endParaRPr>
          </a:p>
          <a:p>
            <a:endParaRPr lang="it-IT" sz="4400" b="1" dirty="0">
              <a:solidFill>
                <a:srgbClr val="FF0000"/>
              </a:solidFill>
            </a:endParaRPr>
          </a:p>
        </p:txBody>
      </p:sp>
      <p:sp>
        <p:nvSpPr>
          <p:cNvPr id="7" name="Segnaposto data 6"/>
          <p:cNvSpPr>
            <a:spLocks noGrp="1"/>
          </p:cNvSpPr>
          <p:nvPr>
            <p:ph type="dt" sz="half" idx="10"/>
          </p:nvPr>
        </p:nvSpPr>
        <p:spPr/>
        <p:txBody>
          <a:bodyPr/>
          <a:lstStyle/>
          <a:p>
            <a:fld id="{EFA3C555-5CDC-4491-B854-BAF19AD01008}" type="datetime1">
              <a:rPr lang="it-IT" smtClean="0"/>
              <a:pPr/>
              <a:t>24/09/2025</a:t>
            </a:fld>
            <a:endParaRPr lang="it-IT" dirty="0"/>
          </a:p>
        </p:txBody>
      </p:sp>
      <p:sp>
        <p:nvSpPr>
          <p:cNvPr id="8" name="Segnaposto numero diapositiva 7"/>
          <p:cNvSpPr>
            <a:spLocks noGrp="1"/>
          </p:cNvSpPr>
          <p:nvPr>
            <p:ph type="sldNum" sz="quarter" idx="12"/>
          </p:nvPr>
        </p:nvSpPr>
        <p:spPr/>
        <p:txBody>
          <a:bodyPr/>
          <a:lstStyle/>
          <a:p>
            <a:fld id="{D638F805-12A6-466B-AD68-3BADDF56A04F}" type="slidenum">
              <a:rPr lang="it-IT" smtClean="0"/>
              <a:pPr/>
              <a:t>9</a:t>
            </a:fld>
            <a:endParaRPr lang="it-IT" dirty="0"/>
          </a:p>
        </p:txBody>
      </p:sp>
      <p:sp>
        <p:nvSpPr>
          <p:cNvPr id="9" name="CasellaDiTesto 8"/>
          <p:cNvSpPr txBox="1"/>
          <p:nvPr/>
        </p:nvSpPr>
        <p:spPr>
          <a:xfrm>
            <a:off x="971600" y="692696"/>
            <a:ext cx="7200800" cy="461665"/>
          </a:xfrm>
          <a:prstGeom prst="rect">
            <a:avLst/>
          </a:prstGeom>
          <a:noFill/>
        </p:spPr>
        <p:txBody>
          <a:bodyPr wrap="square" rtlCol="0">
            <a:spAutoFit/>
          </a:bodyPr>
          <a:lstStyle/>
          <a:p>
            <a:pPr algn="ctr"/>
            <a:r>
              <a:rPr lang="it-IT" sz="2400" b="1" dirty="0">
                <a:solidFill>
                  <a:srgbClr val="0070C0"/>
                </a:solidFill>
              </a:rPr>
              <a:t>Capitolo </a:t>
            </a:r>
            <a:r>
              <a:rPr lang="it-IT" sz="2400" b="1" dirty="0" smtClean="0">
                <a:solidFill>
                  <a:srgbClr val="0070C0"/>
                </a:solidFill>
              </a:rPr>
              <a:t>5. Adolescenti e disagio giovanile </a:t>
            </a:r>
            <a:endParaRPr lang="it-IT" sz="2400" b="1" dirty="0">
              <a:solidFill>
                <a:srgbClr val="0070C0"/>
              </a:solidFill>
            </a:endParaRPr>
          </a:p>
        </p:txBody>
      </p:sp>
      <p:sp>
        <p:nvSpPr>
          <p:cNvPr id="2" name="CasellaDiTesto 1">
            <a:extLst>
              <a:ext uri="{FF2B5EF4-FFF2-40B4-BE49-F238E27FC236}">
                <a16:creationId xmlns="" xmlns:a16="http://schemas.microsoft.com/office/drawing/2014/main" id="{C6599D76-9C7D-4A47-22DE-5F1B97FC0F5D}"/>
              </a:ext>
            </a:extLst>
          </p:cNvPr>
          <p:cNvSpPr txBox="1"/>
          <p:nvPr/>
        </p:nvSpPr>
        <p:spPr>
          <a:xfrm>
            <a:off x="4572000" y="1268760"/>
            <a:ext cx="4320480" cy="2492990"/>
          </a:xfrm>
          <a:prstGeom prst="rect">
            <a:avLst/>
          </a:prstGeom>
          <a:solidFill>
            <a:srgbClr val="FFFF00"/>
          </a:solidFill>
          <a:ln w="25400">
            <a:solidFill>
              <a:srgbClr val="FF0000"/>
            </a:solidFill>
          </a:ln>
        </p:spPr>
        <p:txBody>
          <a:bodyPr wrap="square" rtlCol="0">
            <a:spAutoFit/>
          </a:bodyPr>
          <a:lstStyle/>
          <a:p>
            <a:pPr algn="just"/>
            <a:r>
              <a:rPr lang="it-IT" sz="1200" dirty="0" smtClean="0"/>
              <a:t>Il disagio giovanile comprende un ampio spettro di problemi emotivi, psicologici e comportamentali che si manifestano durante l'adolescenza, una fase di sviluppo critica caratterizzata da grandi cambiamenti e conflitti interiori. Prevenire le varie forme di disagio, che possono condizionare il regolare sviluppo dell’età evolutiva, è uno dei principali compiti educativi che i genitori in primis devono saper affrontare e accompagnare. Il disagio adolescenziale si manifesta sotto forma di ansia, depressione, disturbi alimentari, comportamenti autolesionistici, problemi di autostima e difficoltà nelle relazioni. Fattori come la pandemia, l'uso eccessivo dei social media e le dinamiche familiari possono esacerbare il disagio, che richiede un'attenzione tempestiva per prevenire conseguenze più gravi. </a:t>
            </a:r>
            <a:r>
              <a:rPr lang="it-IT" sz="1200" b="1" dirty="0" smtClean="0"/>
              <a:t>   </a:t>
            </a:r>
            <a:endParaRPr lang="it-IT" sz="1200" dirty="0"/>
          </a:p>
        </p:txBody>
      </p:sp>
      <p:sp>
        <p:nvSpPr>
          <p:cNvPr id="17" name="Freccia a destra 16"/>
          <p:cNvSpPr/>
          <p:nvPr/>
        </p:nvSpPr>
        <p:spPr>
          <a:xfrm>
            <a:off x="251520" y="3717032"/>
            <a:ext cx="41764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sz="1400" dirty="0" smtClean="0"/>
              <a:t>Le “baby gang” a caccia di like 	</a:t>
            </a:r>
            <a:endParaRPr lang="it-IT" sz="3200" dirty="0" smtClean="0">
              <a:solidFill>
                <a:schemeClr val="tx1"/>
              </a:solidFill>
              <a:latin typeface="Arial" pitchFamily="34" charset="0"/>
              <a:cs typeface="Arial" pitchFamily="34" charset="0"/>
            </a:endParaRPr>
          </a:p>
        </p:txBody>
      </p:sp>
      <p:sp>
        <p:nvSpPr>
          <p:cNvPr id="18" name="Freccia a destra 17"/>
          <p:cNvSpPr/>
          <p:nvPr/>
        </p:nvSpPr>
        <p:spPr>
          <a:xfrm>
            <a:off x="251520" y="2420888"/>
            <a:ext cx="41764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400" dirty="0" smtClean="0"/>
              <a:t>Le cause più frequenti dei disagi in adolescenza</a:t>
            </a:r>
            <a:endParaRPr lang="it-IT" sz="2000" b="1" dirty="0">
              <a:solidFill>
                <a:srgbClr val="FFFF00"/>
              </a:solidFill>
            </a:endParaRPr>
          </a:p>
        </p:txBody>
      </p:sp>
      <p:sp>
        <p:nvSpPr>
          <p:cNvPr id="19" name="Freccia a destra 18"/>
          <p:cNvSpPr/>
          <p:nvPr/>
        </p:nvSpPr>
        <p:spPr>
          <a:xfrm>
            <a:off x="251520" y="1772816"/>
            <a:ext cx="41764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400" dirty="0" smtClean="0"/>
              <a:t>Nascita e sintomi del disagio giovanile	</a:t>
            </a:r>
            <a:endParaRPr lang="it-IT" sz="1400" b="1" dirty="0">
              <a:solidFill>
                <a:srgbClr val="FFFF00"/>
              </a:solidFill>
              <a:latin typeface="+mj-lt"/>
              <a:cs typeface="Times New Roman" panose="02020603050405020304" pitchFamily="18" charset="0"/>
            </a:endParaRPr>
          </a:p>
        </p:txBody>
      </p:sp>
      <p:sp>
        <p:nvSpPr>
          <p:cNvPr id="20" name="Freccia a destra 19"/>
          <p:cNvSpPr/>
          <p:nvPr/>
        </p:nvSpPr>
        <p:spPr>
          <a:xfrm>
            <a:off x="251520" y="4365104"/>
            <a:ext cx="41764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sz="1400" dirty="0" smtClean="0"/>
              <a:t>Crisi adolescenziale e studio</a:t>
            </a:r>
            <a:endParaRPr lang="it-IT" sz="3200" dirty="0" smtClean="0">
              <a:solidFill>
                <a:schemeClr val="tx1"/>
              </a:solidFill>
              <a:latin typeface="Arial" pitchFamily="34" charset="0"/>
              <a:cs typeface="Arial" pitchFamily="34" charset="0"/>
            </a:endParaRPr>
          </a:p>
        </p:txBody>
      </p:sp>
      <p:sp>
        <p:nvSpPr>
          <p:cNvPr id="21" name="Freccia a destra 20"/>
          <p:cNvSpPr/>
          <p:nvPr/>
        </p:nvSpPr>
        <p:spPr>
          <a:xfrm>
            <a:off x="251520" y="5013176"/>
            <a:ext cx="41764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sz="1400" dirty="0" smtClean="0"/>
              <a:t>Adolescenti e violenza di genere	</a:t>
            </a:r>
            <a:endParaRPr lang="it-IT" sz="3200" dirty="0" smtClean="0">
              <a:solidFill>
                <a:schemeClr val="tx1"/>
              </a:solidFill>
              <a:latin typeface="Arial" pitchFamily="34" charset="0"/>
              <a:cs typeface="Arial" pitchFamily="34" charset="0"/>
            </a:endParaRPr>
          </a:p>
        </p:txBody>
      </p:sp>
      <p:sp>
        <p:nvSpPr>
          <p:cNvPr id="23" name="Freccia a destra 22"/>
          <p:cNvSpPr/>
          <p:nvPr/>
        </p:nvSpPr>
        <p:spPr>
          <a:xfrm>
            <a:off x="251520" y="3068960"/>
            <a:ext cx="41764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sz="1400" dirty="0" smtClean="0"/>
              <a:t>Problemi comportamentali durante l’adolescenza	</a:t>
            </a:r>
            <a:endParaRPr lang="it-IT" sz="3200" dirty="0" smtClean="0">
              <a:solidFill>
                <a:schemeClr val="tx1"/>
              </a:solidFill>
              <a:latin typeface="Arial" pitchFamily="34" charset="0"/>
              <a:cs typeface="Arial" pitchFamily="34" charset="0"/>
            </a:endParaRPr>
          </a:p>
        </p:txBody>
      </p:sp>
      <p:sp>
        <p:nvSpPr>
          <p:cNvPr id="24" name="Freccia a destra 23"/>
          <p:cNvSpPr/>
          <p:nvPr/>
        </p:nvSpPr>
        <p:spPr>
          <a:xfrm>
            <a:off x="251520" y="1124744"/>
            <a:ext cx="41764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sz="1400" dirty="0" smtClean="0"/>
              <a:t>Il disagio adolescenziale 	</a:t>
            </a:r>
            <a:endParaRPr lang="it-IT" sz="3200" dirty="0" smtClean="0">
              <a:solidFill>
                <a:schemeClr val="tx1"/>
              </a:solidFill>
              <a:latin typeface="Arial" pitchFamily="34" charset="0"/>
              <a:cs typeface="Arial" pitchFamily="34" charset="0"/>
            </a:endParaRPr>
          </a:p>
        </p:txBody>
      </p:sp>
      <p:sp>
        <p:nvSpPr>
          <p:cNvPr id="14" name="Freccia a destra 13"/>
          <p:cNvSpPr/>
          <p:nvPr/>
        </p:nvSpPr>
        <p:spPr>
          <a:xfrm>
            <a:off x="251520" y="5661248"/>
            <a:ext cx="41764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r>
              <a:rPr lang="it-IT" sz="1400" dirty="0" smtClean="0"/>
              <a:t>L’educazione sessuale e affettiva</a:t>
            </a:r>
            <a:endParaRPr lang="it-IT" sz="3200" dirty="0" smtClean="0">
              <a:solidFill>
                <a:schemeClr val="tx1"/>
              </a:solidFill>
              <a:latin typeface="Arial" pitchFamily="34" charset="0"/>
              <a:cs typeface="Arial" pitchFamily="34" charset="0"/>
            </a:endParaRPr>
          </a:p>
        </p:txBody>
      </p:sp>
      <p:pic>
        <p:nvPicPr>
          <p:cNvPr id="4097" name="Picture 1" descr="D:\Documenti\Desktop\fggf.jpg"/>
          <p:cNvPicPr>
            <a:picLocks noChangeAspect="1" noChangeArrowheads="1"/>
          </p:cNvPicPr>
          <p:nvPr/>
        </p:nvPicPr>
        <p:blipFill>
          <a:blip r:embed="rId2" cstate="print"/>
          <a:srcRect/>
          <a:stretch>
            <a:fillRect/>
          </a:stretch>
        </p:blipFill>
        <p:spPr bwMode="auto">
          <a:xfrm>
            <a:off x="4860032" y="3861048"/>
            <a:ext cx="3679097" cy="2448272"/>
          </a:xfrm>
          <a:prstGeom prst="rect">
            <a:avLst/>
          </a:prstGeom>
          <a:noFill/>
          <a:ln w="25400">
            <a:solidFill>
              <a:srgbClr val="FF0000"/>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4"/>
                                        </p:tgtEl>
                                        <p:attrNameLst>
                                          <p:attrName>style.visibility</p:attrName>
                                        </p:attrNameLst>
                                      </p:cBhvr>
                                      <p:to>
                                        <p:strVal val="visible"/>
                                      </p:to>
                                    </p:set>
                                    <p:anim calcmode="lin" valueType="num">
                                      <p:cBhvr>
                                        <p:cTn id="14" dur="500" fill="hold"/>
                                        <p:tgtEl>
                                          <p:spTgt spid="24"/>
                                        </p:tgtEl>
                                        <p:attrNameLst>
                                          <p:attrName>ppt_w</p:attrName>
                                        </p:attrNameLst>
                                      </p:cBhvr>
                                      <p:tavLst>
                                        <p:tav tm="0">
                                          <p:val>
                                            <p:fltVal val="0"/>
                                          </p:val>
                                        </p:tav>
                                        <p:tav tm="100000">
                                          <p:val>
                                            <p:strVal val="#ppt_w"/>
                                          </p:val>
                                        </p:tav>
                                      </p:tavLst>
                                    </p:anim>
                                    <p:anim calcmode="lin" valueType="num">
                                      <p:cBhvr>
                                        <p:cTn id="15" dur="500" fill="hold"/>
                                        <p:tgtEl>
                                          <p:spTgt spid="24"/>
                                        </p:tgtEl>
                                        <p:attrNameLst>
                                          <p:attrName>ppt_h</p:attrName>
                                        </p:attrNameLst>
                                      </p:cBhvr>
                                      <p:tavLst>
                                        <p:tav tm="0">
                                          <p:val>
                                            <p:fltVal val="0"/>
                                          </p:val>
                                        </p:tav>
                                        <p:tav tm="100000">
                                          <p:val>
                                            <p:strVal val="#ppt_h"/>
                                          </p:val>
                                        </p:tav>
                                      </p:tavLst>
                                    </p:anim>
                                    <p:animEffect transition="in" filter="fade">
                                      <p:cBhvr>
                                        <p:cTn id="16" dur="500"/>
                                        <p:tgtEl>
                                          <p:spTgt spid="2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anim calcmode="lin" valueType="num">
                                      <p:cBhvr>
                                        <p:cTn id="21" dur="500" fill="hold"/>
                                        <p:tgtEl>
                                          <p:spTgt spid="19"/>
                                        </p:tgtEl>
                                        <p:attrNameLst>
                                          <p:attrName>ppt_w</p:attrName>
                                        </p:attrNameLst>
                                      </p:cBhvr>
                                      <p:tavLst>
                                        <p:tav tm="0">
                                          <p:val>
                                            <p:fltVal val="0"/>
                                          </p:val>
                                        </p:tav>
                                        <p:tav tm="100000">
                                          <p:val>
                                            <p:strVal val="#ppt_w"/>
                                          </p:val>
                                        </p:tav>
                                      </p:tavLst>
                                    </p:anim>
                                    <p:anim calcmode="lin" valueType="num">
                                      <p:cBhvr>
                                        <p:cTn id="22" dur="500" fill="hold"/>
                                        <p:tgtEl>
                                          <p:spTgt spid="19"/>
                                        </p:tgtEl>
                                        <p:attrNameLst>
                                          <p:attrName>ppt_h</p:attrName>
                                        </p:attrNameLst>
                                      </p:cBhvr>
                                      <p:tavLst>
                                        <p:tav tm="0">
                                          <p:val>
                                            <p:fltVal val="0"/>
                                          </p:val>
                                        </p:tav>
                                        <p:tav tm="100000">
                                          <p:val>
                                            <p:strVal val="#ppt_h"/>
                                          </p:val>
                                        </p:tav>
                                      </p:tavLst>
                                    </p:anim>
                                    <p:animEffect transition="in" filter="fade">
                                      <p:cBhvr>
                                        <p:cTn id="23" dur="500"/>
                                        <p:tgtEl>
                                          <p:spTgt spid="19"/>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p:cTn id="28" dur="500" fill="hold"/>
                                        <p:tgtEl>
                                          <p:spTgt spid="18"/>
                                        </p:tgtEl>
                                        <p:attrNameLst>
                                          <p:attrName>ppt_w</p:attrName>
                                        </p:attrNameLst>
                                      </p:cBhvr>
                                      <p:tavLst>
                                        <p:tav tm="0">
                                          <p:val>
                                            <p:fltVal val="0"/>
                                          </p:val>
                                        </p:tav>
                                        <p:tav tm="100000">
                                          <p:val>
                                            <p:strVal val="#ppt_w"/>
                                          </p:val>
                                        </p:tav>
                                      </p:tavLst>
                                    </p:anim>
                                    <p:anim calcmode="lin" valueType="num">
                                      <p:cBhvr>
                                        <p:cTn id="29" dur="500" fill="hold"/>
                                        <p:tgtEl>
                                          <p:spTgt spid="18"/>
                                        </p:tgtEl>
                                        <p:attrNameLst>
                                          <p:attrName>ppt_h</p:attrName>
                                        </p:attrNameLst>
                                      </p:cBhvr>
                                      <p:tavLst>
                                        <p:tav tm="0">
                                          <p:val>
                                            <p:fltVal val="0"/>
                                          </p:val>
                                        </p:tav>
                                        <p:tav tm="100000">
                                          <p:val>
                                            <p:strVal val="#ppt_h"/>
                                          </p:val>
                                        </p:tav>
                                      </p:tavLst>
                                    </p:anim>
                                    <p:animEffect transition="in" filter="fade">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anim calcmode="lin" valueType="num">
                                      <p:cBhvr>
                                        <p:cTn id="35" dur="500" fill="hold"/>
                                        <p:tgtEl>
                                          <p:spTgt spid="23"/>
                                        </p:tgtEl>
                                        <p:attrNameLst>
                                          <p:attrName>ppt_w</p:attrName>
                                        </p:attrNameLst>
                                      </p:cBhvr>
                                      <p:tavLst>
                                        <p:tav tm="0">
                                          <p:val>
                                            <p:fltVal val="0"/>
                                          </p:val>
                                        </p:tav>
                                        <p:tav tm="100000">
                                          <p:val>
                                            <p:strVal val="#ppt_w"/>
                                          </p:val>
                                        </p:tav>
                                      </p:tavLst>
                                    </p:anim>
                                    <p:anim calcmode="lin" valueType="num">
                                      <p:cBhvr>
                                        <p:cTn id="36" dur="500" fill="hold"/>
                                        <p:tgtEl>
                                          <p:spTgt spid="23"/>
                                        </p:tgtEl>
                                        <p:attrNameLst>
                                          <p:attrName>ppt_h</p:attrName>
                                        </p:attrNameLst>
                                      </p:cBhvr>
                                      <p:tavLst>
                                        <p:tav tm="0">
                                          <p:val>
                                            <p:fltVal val="0"/>
                                          </p:val>
                                        </p:tav>
                                        <p:tav tm="100000">
                                          <p:val>
                                            <p:strVal val="#ppt_h"/>
                                          </p:val>
                                        </p:tav>
                                      </p:tavLst>
                                    </p:anim>
                                    <p:animEffect transition="in" filter="fade">
                                      <p:cBhvr>
                                        <p:cTn id="37" dur="500"/>
                                        <p:tgtEl>
                                          <p:spTgt spid="23"/>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 calcmode="lin" valueType="num">
                                      <p:cBhvr>
                                        <p:cTn id="42" dur="500" fill="hold"/>
                                        <p:tgtEl>
                                          <p:spTgt spid="17"/>
                                        </p:tgtEl>
                                        <p:attrNameLst>
                                          <p:attrName>ppt_w</p:attrName>
                                        </p:attrNameLst>
                                      </p:cBhvr>
                                      <p:tavLst>
                                        <p:tav tm="0">
                                          <p:val>
                                            <p:fltVal val="0"/>
                                          </p:val>
                                        </p:tav>
                                        <p:tav tm="100000">
                                          <p:val>
                                            <p:strVal val="#ppt_w"/>
                                          </p:val>
                                        </p:tav>
                                      </p:tavLst>
                                    </p:anim>
                                    <p:anim calcmode="lin" valueType="num">
                                      <p:cBhvr>
                                        <p:cTn id="43" dur="500" fill="hold"/>
                                        <p:tgtEl>
                                          <p:spTgt spid="17"/>
                                        </p:tgtEl>
                                        <p:attrNameLst>
                                          <p:attrName>ppt_h</p:attrName>
                                        </p:attrNameLst>
                                      </p:cBhvr>
                                      <p:tavLst>
                                        <p:tav tm="0">
                                          <p:val>
                                            <p:fltVal val="0"/>
                                          </p:val>
                                        </p:tav>
                                        <p:tav tm="100000">
                                          <p:val>
                                            <p:strVal val="#ppt_h"/>
                                          </p:val>
                                        </p:tav>
                                      </p:tavLst>
                                    </p:anim>
                                    <p:animEffect transition="in" filter="fade">
                                      <p:cBhvr>
                                        <p:cTn id="44" dur="500"/>
                                        <p:tgtEl>
                                          <p:spTgt spid="17"/>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20"/>
                                        </p:tgtEl>
                                        <p:attrNameLst>
                                          <p:attrName>style.visibility</p:attrName>
                                        </p:attrNameLst>
                                      </p:cBhvr>
                                      <p:to>
                                        <p:strVal val="visible"/>
                                      </p:to>
                                    </p:set>
                                    <p:anim calcmode="lin" valueType="num">
                                      <p:cBhvr>
                                        <p:cTn id="49" dur="500" fill="hold"/>
                                        <p:tgtEl>
                                          <p:spTgt spid="20"/>
                                        </p:tgtEl>
                                        <p:attrNameLst>
                                          <p:attrName>ppt_w</p:attrName>
                                        </p:attrNameLst>
                                      </p:cBhvr>
                                      <p:tavLst>
                                        <p:tav tm="0">
                                          <p:val>
                                            <p:fltVal val="0"/>
                                          </p:val>
                                        </p:tav>
                                        <p:tav tm="100000">
                                          <p:val>
                                            <p:strVal val="#ppt_w"/>
                                          </p:val>
                                        </p:tav>
                                      </p:tavLst>
                                    </p:anim>
                                    <p:anim calcmode="lin" valueType="num">
                                      <p:cBhvr>
                                        <p:cTn id="50" dur="500" fill="hold"/>
                                        <p:tgtEl>
                                          <p:spTgt spid="20"/>
                                        </p:tgtEl>
                                        <p:attrNameLst>
                                          <p:attrName>ppt_h</p:attrName>
                                        </p:attrNameLst>
                                      </p:cBhvr>
                                      <p:tavLst>
                                        <p:tav tm="0">
                                          <p:val>
                                            <p:fltVal val="0"/>
                                          </p:val>
                                        </p:tav>
                                        <p:tav tm="100000">
                                          <p:val>
                                            <p:strVal val="#ppt_h"/>
                                          </p:val>
                                        </p:tav>
                                      </p:tavLst>
                                    </p:anim>
                                    <p:animEffect transition="in" filter="fade">
                                      <p:cBhvr>
                                        <p:cTn id="51" dur="500"/>
                                        <p:tgtEl>
                                          <p:spTgt spid="20"/>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21"/>
                                        </p:tgtEl>
                                        <p:attrNameLst>
                                          <p:attrName>style.visibility</p:attrName>
                                        </p:attrNameLst>
                                      </p:cBhvr>
                                      <p:to>
                                        <p:strVal val="visible"/>
                                      </p:to>
                                    </p:set>
                                    <p:anim calcmode="lin" valueType="num">
                                      <p:cBhvr>
                                        <p:cTn id="56" dur="500" fill="hold"/>
                                        <p:tgtEl>
                                          <p:spTgt spid="21"/>
                                        </p:tgtEl>
                                        <p:attrNameLst>
                                          <p:attrName>ppt_w</p:attrName>
                                        </p:attrNameLst>
                                      </p:cBhvr>
                                      <p:tavLst>
                                        <p:tav tm="0">
                                          <p:val>
                                            <p:fltVal val="0"/>
                                          </p:val>
                                        </p:tav>
                                        <p:tav tm="100000">
                                          <p:val>
                                            <p:strVal val="#ppt_w"/>
                                          </p:val>
                                        </p:tav>
                                      </p:tavLst>
                                    </p:anim>
                                    <p:anim calcmode="lin" valueType="num">
                                      <p:cBhvr>
                                        <p:cTn id="57" dur="500" fill="hold"/>
                                        <p:tgtEl>
                                          <p:spTgt spid="21"/>
                                        </p:tgtEl>
                                        <p:attrNameLst>
                                          <p:attrName>ppt_h</p:attrName>
                                        </p:attrNameLst>
                                      </p:cBhvr>
                                      <p:tavLst>
                                        <p:tav tm="0">
                                          <p:val>
                                            <p:fltVal val="0"/>
                                          </p:val>
                                        </p:tav>
                                        <p:tav tm="100000">
                                          <p:val>
                                            <p:strVal val="#ppt_h"/>
                                          </p:val>
                                        </p:tav>
                                      </p:tavLst>
                                    </p:anim>
                                    <p:animEffect transition="in" filter="fade">
                                      <p:cBhvr>
                                        <p:cTn id="58" dur="500"/>
                                        <p:tgtEl>
                                          <p:spTgt spid="21"/>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p:cTn id="63" dur="500" fill="hold"/>
                                        <p:tgtEl>
                                          <p:spTgt spid="14"/>
                                        </p:tgtEl>
                                        <p:attrNameLst>
                                          <p:attrName>ppt_w</p:attrName>
                                        </p:attrNameLst>
                                      </p:cBhvr>
                                      <p:tavLst>
                                        <p:tav tm="0">
                                          <p:val>
                                            <p:fltVal val="0"/>
                                          </p:val>
                                        </p:tav>
                                        <p:tav tm="100000">
                                          <p:val>
                                            <p:strVal val="#ppt_w"/>
                                          </p:val>
                                        </p:tav>
                                      </p:tavLst>
                                    </p:anim>
                                    <p:anim calcmode="lin" valueType="num">
                                      <p:cBhvr>
                                        <p:cTn id="64" dur="500" fill="hold"/>
                                        <p:tgtEl>
                                          <p:spTgt spid="14"/>
                                        </p:tgtEl>
                                        <p:attrNameLst>
                                          <p:attrName>ppt_h</p:attrName>
                                        </p:attrNameLst>
                                      </p:cBhvr>
                                      <p:tavLst>
                                        <p:tav tm="0">
                                          <p:val>
                                            <p:fltVal val="0"/>
                                          </p:val>
                                        </p:tav>
                                        <p:tav tm="100000">
                                          <p:val>
                                            <p:strVal val="#ppt_h"/>
                                          </p:val>
                                        </p:tav>
                                      </p:tavLst>
                                    </p:anim>
                                    <p:animEffect transition="in" filter="fade">
                                      <p:cBhvr>
                                        <p:cTn id="6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7" grpId="0" animBg="1"/>
      <p:bldP spid="18" grpId="0" animBg="1"/>
      <p:bldP spid="19" grpId="0" animBg="1"/>
      <p:bldP spid="20" grpId="0" animBg="1"/>
      <p:bldP spid="21" grpId="0" animBg="1"/>
      <p:bldP spid="23" grpId="0" animBg="1"/>
      <p:bldP spid="24" grpId="0" animBg="1"/>
      <p:bldP spid="14" grpId="0" animBg="1"/>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1483</TotalTime>
  <Words>882</Words>
  <Application>Microsoft Office PowerPoint</Application>
  <PresentationFormat>Presentazione su schermo (4:3)</PresentationFormat>
  <Paragraphs>123</Paragraphs>
  <Slides>12</Slides>
  <Notes>0</Notes>
  <HiddenSlides>0</HiddenSlides>
  <MMClips>0</MMClips>
  <ScaleCrop>false</ScaleCrop>
  <HeadingPairs>
    <vt:vector size="4" baseType="variant">
      <vt:variant>
        <vt:lpstr>Tema</vt:lpstr>
      </vt:variant>
      <vt:variant>
        <vt:i4>1</vt:i4>
      </vt:variant>
      <vt:variant>
        <vt:lpstr>Titoli diapositive</vt:lpstr>
      </vt:variant>
      <vt:variant>
        <vt:i4>12</vt:i4>
      </vt:variant>
    </vt:vector>
  </HeadingPairs>
  <TitlesOfParts>
    <vt:vector size="13" baseType="lpstr">
      <vt:lpstr>Tema di Office</vt:lpstr>
      <vt:lpstr>Presentazione del libro</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Master</dc:creator>
  <cp:lastModifiedBy>Franco</cp:lastModifiedBy>
  <cp:revision>133</cp:revision>
  <dcterms:created xsi:type="dcterms:W3CDTF">2022-10-09T12:05:23Z</dcterms:created>
  <dcterms:modified xsi:type="dcterms:W3CDTF">2025-09-24T13:16:41Z</dcterms:modified>
</cp:coreProperties>
</file>